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59" r:id="rId4"/>
    <p:sldId id="260" r:id="rId5"/>
    <p:sldId id="269" r:id="rId6"/>
  </p:sldIdLst>
  <p:sldSz cx="9144000" cy="6858000" type="screen4x3"/>
  <p:notesSz cx="6888163" cy="100187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294" autoAdjust="0"/>
  </p:normalViewPr>
  <p:slideViewPr>
    <p:cSldViewPr>
      <p:cViewPr varScale="1">
        <p:scale>
          <a:sx n="57" d="100"/>
          <a:sy n="57" d="100"/>
        </p:scale>
        <p:origin x="169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24/08/2020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357553" y="142852"/>
            <a:ext cx="1857389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ar-TN" sz="4000" b="1" dirty="0" smtClean="0">
                <a:solidFill>
                  <a:srgbClr val="FFFF00"/>
                </a:solidFill>
              </a:rPr>
              <a:t>أ</a:t>
            </a:r>
            <a:r>
              <a:rPr lang="ar-TN" sz="3600" b="1" dirty="0" smtClean="0">
                <a:solidFill>
                  <a:srgbClr val="FFFF00"/>
                </a:solidFill>
              </a:rPr>
              <a:t>قسام النار</a:t>
            </a:r>
            <a:endParaRPr lang="fr-FR" sz="3600" b="1" dirty="0">
              <a:solidFill>
                <a:srgbClr val="FFFF00"/>
              </a:solidFill>
            </a:endParaRP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571472" y="2143116"/>
            <a:ext cx="7715304" cy="4000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T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للنار خمسة أقسام،</a:t>
            </a:r>
            <a:r>
              <a:rPr kumimoji="0" lang="ar-TN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تختلف بإختلاف المواد المشتعلة:</a:t>
            </a: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TN" sz="28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lang="ar-TN" sz="2800" b="1" baseline="0" dirty="0" smtClean="0">
                <a:solidFill>
                  <a:srgbClr val="7030A0"/>
                </a:solidFill>
              </a:rPr>
              <a:t>النار</a:t>
            </a:r>
            <a:r>
              <a:rPr lang="ar-TN" sz="2800" b="1" dirty="0" smtClean="0">
                <a:solidFill>
                  <a:srgbClr val="7030A0"/>
                </a:solidFill>
              </a:rPr>
              <a:t> اليابسة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lang="ar-TN" sz="2800" b="1" dirty="0" smtClean="0">
                <a:solidFill>
                  <a:srgbClr val="7030A0"/>
                </a:solidFill>
              </a:rPr>
              <a:t>النار السائلة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lang="ar-TN" sz="2800" b="1" dirty="0" smtClean="0">
                <a:solidFill>
                  <a:srgbClr val="7030A0"/>
                </a:solidFill>
              </a:rPr>
              <a:t>النار الغازية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lang="ar-TN" sz="2800" b="1" dirty="0" smtClean="0">
                <a:solidFill>
                  <a:srgbClr val="7030A0"/>
                </a:solidFill>
              </a:rPr>
              <a:t>نار المعادن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lang="ar-TN" sz="2800" b="1" dirty="0" smtClean="0">
                <a:solidFill>
                  <a:srgbClr val="7030A0"/>
                </a:solidFill>
              </a:rPr>
              <a:t>نار الكهرباء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ar-TN" sz="2800" dirty="0" smtClean="0"/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endParaRPr kumimoji="0" lang="ar-T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T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ar-T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VERSUS\Mes documents\flamme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009642"/>
            <a:ext cx="496891" cy="1276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2"/>
          <p:cNvSpPr txBox="1">
            <a:spLocks/>
          </p:cNvSpPr>
          <p:nvPr/>
        </p:nvSpPr>
        <p:spPr>
          <a:xfrm>
            <a:off x="500034" y="1214422"/>
            <a:ext cx="7715304" cy="47149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AutoNum type="arabicParenR"/>
              <a:tabLst/>
              <a:defRPr/>
            </a:pPr>
            <a:r>
              <a:rPr kumimoji="0" lang="ar-TN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النار اليابسة: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TN" sz="2800" baseline="0" dirty="0" smtClean="0"/>
              <a:t>وهي النار التي تكون فيها المادة المشتعلة يابسة والتي تخلف الجمر مثل الحطب، التبن، الورق، الخشب...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TN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2) النار السائلة: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TN" sz="2800" baseline="0" dirty="0" smtClean="0"/>
              <a:t>وهي النار</a:t>
            </a:r>
            <a:r>
              <a:rPr lang="ar-TN" sz="2800" dirty="0" smtClean="0"/>
              <a:t> التي تكون فيها المادة المشتعلة سائلة مثل المطاط، البلاستيك، المحروقات، البنزين، الشحم...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ar-T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3)</a:t>
            </a:r>
            <a:r>
              <a:rPr kumimoji="0" lang="ar-TN" sz="2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النار الغازية:</a:t>
            </a:r>
          </a:p>
          <a:p>
            <a:pPr marL="514350" marR="0" lvl="0" indent="-51435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ar-TN" sz="2800" dirty="0" smtClean="0"/>
              <a:t>وهي النار التي تكون فيها المادة المشتعلة غازية مثل </a:t>
            </a:r>
            <a:r>
              <a:rPr lang="ar-TN" sz="2800" dirty="0" err="1" smtClean="0"/>
              <a:t>البروبان</a:t>
            </a:r>
            <a:r>
              <a:rPr lang="ar-TN" sz="2800" dirty="0" smtClean="0"/>
              <a:t>، الميتان، البيتان،...</a:t>
            </a:r>
            <a:endParaRPr kumimoji="0" lang="ar-T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034" y="1618821"/>
            <a:ext cx="7858180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algn="just" rtl="1">
              <a:spcBef>
                <a:spcPct val="20000"/>
              </a:spcBef>
              <a:defRPr/>
            </a:pPr>
            <a:r>
              <a:rPr lang="ar-TN" sz="2800" b="1" dirty="0" smtClean="0">
                <a:solidFill>
                  <a:srgbClr val="FF0000"/>
                </a:solidFill>
              </a:rPr>
              <a:t>4) نار المعادن:</a:t>
            </a:r>
          </a:p>
          <a:p>
            <a:pPr marL="514350" lvl="0" indent="-514350" algn="just" rtl="1">
              <a:spcBef>
                <a:spcPct val="20000"/>
              </a:spcBef>
              <a:defRPr/>
            </a:pPr>
            <a:r>
              <a:rPr lang="ar-TN" sz="2800" dirty="0" smtClean="0"/>
              <a:t>وهي النار التي تكون فيها المادة المشتعلة من المعدن مثل الصوديوم البوتسيوم، الألمنيوم، الزنك، الحديد...</a:t>
            </a:r>
          </a:p>
          <a:p>
            <a:pPr marL="514350" lvl="0" indent="-514350" algn="just" rtl="1">
              <a:spcBef>
                <a:spcPct val="20000"/>
              </a:spcBef>
              <a:defRPr/>
            </a:pPr>
            <a:endParaRPr lang="ar-TN" sz="2800" dirty="0" smtClean="0"/>
          </a:p>
          <a:p>
            <a:pPr marL="514350" lvl="0" indent="-514350" algn="just" rtl="1">
              <a:spcBef>
                <a:spcPct val="20000"/>
              </a:spcBef>
              <a:defRPr/>
            </a:pPr>
            <a:r>
              <a:rPr lang="ar-TN" sz="2800" b="1" dirty="0" smtClean="0">
                <a:solidFill>
                  <a:srgbClr val="FF0000"/>
                </a:solidFill>
              </a:rPr>
              <a:t>5) نار الكهرباء:</a:t>
            </a:r>
          </a:p>
          <a:p>
            <a:pPr marL="514350" lvl="0" indent="-514350" algn="just" rtl="1">
              <a:spcBef>
                <a:spcPct val="20000"/>
              </a:spcBef>
              <a:defRPr/>
            </a:pPr>
            <a:r>
              <a:rPr lang="ar-TN" sz="2800" dirty="0" smtClean="0"/>
              <a:t>وهي النار التي تكون فيها المادة المشتعلة أجهزة إلكترونية ومحولات كهربائية وأجهزة الضغط الكهربائي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6215074" y="609600"/>
            <a:ext cx="2243126" cy="60482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TN" sz="3200" dirty="0" smtClean="0">
                <a:latin typeface="+mj-lt"/>
                <a:ea typeface="+mj-ea"/>
                <a:cs typeface="+mj-cs"/>
              </a:rPr>
              <a:t>مبادئ الإطفاء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fr-FR" sz="5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C:\Documents and Settings\All Users\Documents\Mes images\Échantillons d'images\206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15074" y="3571876"/>
            <a:ext cx="1474788" cy="1922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304808" y="966790"/>
            <a:ext cx="5410200" cy="3390904"/>
          </a:xfrm>
          <a:prstGeom prst="cloudCallout">
            <a:avLst>
              <a:gd name="adj1" fmla="val 58569"/>
              <a:gd name="adj2" fmla="val 35917"/>
            </a:avLst>
          </a:prstGeom>
          <a:gradFill rotWithShape="0">
            <a:gsLst>
              <a:gs pos="0">
                <a:srgbClr val="FEAA3A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r" rtl="1"/>
            <a:endParaRPr lang="fr-FR" b="1" dirty="0"/>
          </a:p>
        </p:txBody>
      </p:sp>
      <p:sp>
        <p:nvSpPr>
          <p:cNvPr id="7" name="Rectangle 6"/>
          <p:cNvSpPr/>
          <p:nvPr/>
        </p:nvSpPr>
        <p:spPr>
          <a:xfrm>
            <a:off x="2286000" y="4385929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endParaRPr lang="ar-TN" sz="2400" b="1" dirty="0" smtClean="0">
              <a:solidFill>
                <a:srgbClr val="FF0000"/>
              </a:solidFill>
            </a:endParaRPr>
          </a:p>
          <a:p>
            <a:pPr algn="r" rtl="1">
              <a:buFont typeface="Wingdings" pitchFamily="2" charset="2"/>
              <a:buChar char="v"/>
            </a:pPr>
            <a:endParaRPr lang="ar-TN" b="1" dirty="0" smtClean="0"/>
          </a:p>
          <a:p>
            <a:pPr algn="r" rtl="1">
              <a:buFont typeface="Wingdings" pitchFamily="2" charset="2"/>
              <a:buChar char="v"/>
            </a:pPr>
            <a:endParaRPr lang="ar-TN" b="1" dirty="0" smtClean="0"/>
          </a:p>
          <a:p>
            <a:pPr algn="r" rtl="1">
              <a:buFont typeface="Wingdings" pitchFamily="2" charset="2"/>
              <a:buChar char="v"/>
            </a:pPr>
            <a:endParaRPr lang="ar-TN" b="1" dirty="0" smtClean="0"/>
          </a:p>
          <a:p>
            <a:pPr algn="r" rtl="1">
              <a:buFont typeface="Wingdings" pitchFamily="2" charset="2"/>
              <a:buChar char="v"/>
            </a:pP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571736" y="1916660"/>
            <a:ext cx="19335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ar-TN" b="1" dirty="0" smtClean="0"/>
              <a:t>أكون قريب من النار </a:t>
            </a:r>
          </a:p>
        </p:txBody>
      </p:sp>
      <p:sp>
        <p:nvSpPr>
          <p:cNvPr id="9" name="Rectangle 8"/>
          <p:cNvSpPr/>
          <p:nvPr/>
        </p:nvSpPr>
        <p:spPr>
          <a:xfrm>
            <a:off x="1428728" y="2416726"/>
            <a:ext cx="3068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ar-TN" b="1" dirty="0" smtClean="0"/>
              <a:t>في نفس مستوى النار أو أعلى بقليل</a:t>
            </a:r>
          </a:p>
        </p:txBody>
      </p:sp>
      <p:sp>
        <p:nvSpPr>
          <p:cNvPr id="10" name="Rectangle 9"/>
          <p:cNvSpPr/>
          <p:nvPr/>
        </p:nvSpPr>
        <p:spPr>
          <a:xfrm>
            <a:off x="2714612" y="2916792"/>
            <a:ext cx="17475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ar-TN" b="1" dirty="0" smtClean="0"/>
              <a:t>الريح وراء ظهري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28794" y="3345420"/>
            <a:ext cx="2539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buFont typeface="Wingdings" pitchFamily="2" charset="2"/>
              <a:buChar char="v"/>
            </a:pPr>
            <a:r>
              <a:rPr lang="ar-TN" b="1" dirty="0" smtClean="0"/>
              <a:t>توجيه القذف نحو قاعدة النار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38468" y="1357298"/>
            <a:ext cx="2432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ar-TN" sz="2800" b="1" dirty="0" smtClean="0">
                <a:solidFill>
                  <a:srgbClr val="FF0000"/>
                </a:solidFill>
              </a:rPr>
              <a:t>كيف يكون المتدخل</a:t>
            </a:r>
            <a:r>
              <a:rPr lang="fr-FR" sz="2800" b="1" dirty="0" smtClean="0">
                <a:solidFill>
                  <a:srgbClr val="FF0000"/>
                </a:solidFill>
              </a:rPr>
              <a:t> </a:t>
            </a:r>
            <a:endParaRPr lang="fr-F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build="allAtOnce" animBg="1"/>
      <p:bldP spid="8" grpId="0"/>
      <p:bldP spid="9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09268" y="428604"/>
            <a:ext cx="2377574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r" rtl="1"/>
            <a:r>
              <a:rPr lang="ar-TN" sz="4400" dirty="0" smtClean="0"/>
              <a:t>مواد الإطفاء</a:t>
            </a:r>
            <a:endParaRPr lang="fr-FR" sz="4400" dirty="0"/>
          </a:p>
        </p:txBody>
      </p:sp>
      <p:sp>
        <p:nvSpPr>
          <p:cNvPr id="3" name="ZoneTexte 2"/>
          <p:cNvSpPr txBox="1"/>
          <p:nvPr/>
        </p:nvSpPr>
        <p:spPr>
          <a:xfrm>
            <a:off x="930141" y="2643183"/>
            <a:ext cx="78567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TN" sz="3600" dirty="0" smtClean="0"/>
              <a:t> المـــــاء</a:t>
            </a:r>
          </a:p>
          <a:p>
            <a:pPr algn="r" rtl="1"/>
            <a:r>
              <a:rPr lang="ar-TN" sz="3600" dirty="0" smtClean="0"/>
              <a:t> المسحوق الجاف</a:t>
            </a:r>
          </a:p>
          <a:p>
            <a:pPr algn="r" rtl="1"/>
            <a:r>
              <a:rPr lang="ar-TN" sz="3600" dirty="0" smtClean="0"/>
              <a:t> الرغــــــوة</a:t>
            </a:r>
          </a:p>
          <a:p>
            <a:pPr algn="r" rtl="1"/>
            <a:r>
              <a:rPr lang="ar-TN" sz="3600" dirty="0" smtClean="0"/>
              <a:t> الغازات الخاصة (تساهم في خفض كمية الاكسيجين)</a:t>
            </a:r>
          </a:p>
          <a:p>
            <a:pPr marL="0" lvl="1" algn="r" rtl="1"/>
            <a:r>
              <a:rPr lang="ar-TN" sz="3600" dirty="0" smtClean="0"/>
              <a:t>  المؤخـــــــر </a:t>
            </a:r>
            <a:r>
              <a:rPr lang="ar-TN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fr-F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Les </a:t>
            </a:r>
            <a:r>
              <a:rPr lang="fr-FR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retardants</a:t>
            </a:r>
            <a:r>
              <a:rPr lang="fr-F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moyen et long terme</a:t>
            </a:r>
            <a:r>
              <a:rPr lang="ar-TN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marL="0" lvl="1" algn="r" rtl="1"/>
            <a:endParaRPr lang="ar-TN" sz="3600" dirty="0" smtClean="0"/>
          </a:p>
          <a:p>
            <a:pPr algn="r" rtl="1">
              <a:buFont typeface="Wingdings" pitchFamily="2" charset="2"/>
              <a:buChar char="Ø"/>
            </a:pPr>
            <a:endParaRPr lang="ar-TN" sz="3600" dirty="0" smtClean="0"/>
          </a:p>
        </p:txBody>
      </p:sp>
      <p:pic>
        <p:nvPicPr>
          <p:cNvPr id="5" name="Picture 5" descr="AG00051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8572528" y="3463927"/>
            <a:ext cx="381000" cy="17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AG00051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8643966" y="4106868"/>
            <a:ext cx="381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AG00051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8643966" y="4606934"/>
            <a:ext cx="381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AG00051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8620156" y="2892422"/>
            <a:ext cx="381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AG00051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8643966" y="5178438"/>
            <a:ext cx="381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184</Words>
  <Application>Microsoft Office PowerPoint</Application>
  <PresentationFormat>Affichage à l'écran (4:3)</PresentationFormat>
  <Paragraphs>37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0" baseType="lpstr">
      <vt:lpstr>Arial</vt:lpstr>
      <vt:lpstr>Calibri</vt:lpstr>
      <vt:lpstr>Times New Roman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AHMED HAJ ZAKI</cp:lastModifiedBy>
  <cp:revision>34</cp:revision>
  <cp:lastPrinted>2020-08-24T15:04:21Z</cp:lastPrinted>
  <dcterms:modified xsi:type="dcterms:W3CDTF">2020-08-24T15:06:54Z</dcterms:modified>
</cp:coreProperties>
</file>