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8"/>
  </p:notesMasterIdLst>
  <p:handoutMasterIdLst>
    <p:handoutMasterId r:id="rId9"/>
  </p:handoutMasterIdLst>
  <p:sldIdLst>
    <p:sldId id="267" r:id="rId5"/>
    <p:sldId id="269" r:id="rId6"/>
    <p:sldId id="271" r:id="rId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00FB3-878C-48C2-8C7D-21F9269E0B92}" type="datetimeFigureOut">
              <a:rPr lang="fr-FR" smtClean="0"/>
              <a:t>09/09/2022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63EFA-D7B4-42C0-A4A1-6A6729E7549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85947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A74C6-9610-4EFF-A8CF-5CEBE7B27DC5}" type="datetimeFigureOut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noProof="0" dirty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/>
            <a:r>
              <a:rPr lang="fr-FR" noProof="0" dirty="0"/>
              <a:t>Deuxième niveau</a:t>
            </a:r>
          </a:p>
          <a:p>
            <a:pPr lvl="2"/>
            <a:r>
              <a:rPr lang="fr-FR" noProof="0" dirty="0"/>
              <a:t>Troisième niveau</a:t>
            </a:r>
          </a:p>
          <a:p>
            <a:pPr lvl="3"/>
            <a:r>
              <a:rPr lang="fr-FR" noProof="0" dirty="0"/>
              <a:t>Quatrième niveau</a:t>
            </a:r>
          </a:p>
          <a:p>
            <a:pPr lvl="4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1FD56-AA2F-4452-9FAC-B4C8D48F137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41435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fr-FR" noProof="0"/>
              <a:t>Modifiez le style des sous-titres du masque</a:t>
            </a:r>
            <a:endParaRPr lang="fr-FR" noProof="0" dirty="0"/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FFBB5C9-59A7-4770-B2AA-641F3C63B4C9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897ECEE-8444-4057-BCDC-70E869F964AE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E0D32C-F99B-4264-B2F8-362A1230B523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D72C39-303F-4AD1-B738-8E01CD1AAB10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F8CE47-D1E6-4DD8-AB34-2C9318886F0C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12" name="Espace réservé au numéro de diapositive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990BC9-279D-4310-92CE-1F5AE7EF8750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E5801A-B430-401E-B5DD-10F987106A20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 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AC21A69B-D4C2-4BD5-8B03-93209A425E14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3A98EE3D-8CD1-4C3F-BD1C-C98C9596463C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 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Espace réservé d’image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EB14F60A-7B66-4829-887A-F663649423E8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6" name="Espace réservé au pied de page 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algn="l" rtl="0"/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03F65A44-474D-4549-A07C-6AAA0A9314B3}" type="datetime1">
              <a:rPr lang="fr-FR" noProof="0" smtClean="0"/>
              <a:t>09/09/2022</a:t>
            </a:fld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3A98EE3D-8CD1-4C3F-BD1C-C98C9596463C}" type="slidenum">
              <a:rPr lang="fr-FR" noProof="0" smtClean="0"/>
              <a:t>‹N°›</a:t>
            </a:fld>
            <a:endParaRPr lang="fr-FR" noProof="0" dirty="0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07E83-E709-4659-A790-12D34CDA3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561696"/>
          </a:xfrm>
        </p:spPr>
        <p:txBody>
          <a:bodyPr>
            <a:normAutofit/>
          </a:bodyPr>
          <a:lstStyle/>
          <a:p>
            <a:pPr algn="ctr"/>
            <a:r>
              <a:rPr lang="fr-FR" sz="2400" b="1" dirty="0"/>
              <a:t>Comparaison des bacs  et couvercles </a:t>
            </a:r>
            <a:r>
              <a:rPr lang="fr-FR" sz="2400" b="1" dirty="0" err="1"/>
              <a:t>Monbat</a:t>
            </a:r>
            <a:r>
              <a:rPr lang="fr-FR" sz="2400" b="1" dirty="0"/>
              <a:t>/Nour gamme asiatique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F72FBB53-D477-4023-A621-A9A93012E9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546854"/>
              </p:ext>
            </p:extLst>
          </p:nvPr>
        </p:nvGraphicFramePr>
        <p:xfrm>
          <a:off x="352543" y="1288745"/>
          <a:ext cx="11556697" cy="3898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868">
                  <a:extLst>
                    <a:ext uri="{9D8B030D-6E8A-4147-A177-3AD203B41FA5}">
                      <a16:colId xmlns:a16="http://schemas.microsoft.com/office/drawing/2014/main" val="2448266109"/>
                    </a:ext>
                  </a:extLst>
                </a:gridCol>
                <a:gridCol w="1696598">
                  <a:extLst>
                    <a:ext uri="{9D8B030D-6E8A-4147-A177-3AD203B41FA5}">
                      <a16:colId xmlns:a16="http://schemas.microsoft.com/office/drawing/2014/main" val="978181219"/>
                    </a:ext>
                  </a:extLst>
                </a:gridCol>
                <a:gridCol w="1609517">
                  <a:extLst>
                    <a:ext uri="{9D8B030D-6E8A-4147-A177-3AD203B41FA5}">
                      <a16:colId xmlns:a16="http://schemas.microsoft.com/office/drawing/2014/main" val="2103002952"/>
                    </a:ext>
                  </a:extLst>
                </a:gridCol>
                <a:gridCol w="3072651">
                  <a:extLst>
                    <a:ext uri="{9D8B030D-6E8A-4147-A177-3AD203B41FA5}">
                      <a16:colId xmlns:a16="http://schemas.microsoft.com/office/drawing/2014/main" val="563347925"/>
                    </a:ext>
                  </a:extLst>
                </a:gridCol>
                <a:gridCol w="3305063">
                  <a:extLst>
                    <a:ext uri="{9D8B030D-6E8A-4147-A177-3AD203B41FA5}">
                      <a16:colId xmlns:a16="http://schemas.microsoft.com/office/drawing/2014/main" val="2535266865"/>
                    </a:ext>
                  </a:extLst>
                </a:gridCol>
              </a:tblGrid>
              <a:tr h="120030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Caractéristiques techniques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Bac  </a:t>
                      </a:r>
                      <a:r>
                        <a:rPr lang="fr-FR" sz="2000" dirty="0" err="1"/>
                        <a:t>Monbat</a:t>
                      </a:r>
                      <a:endParaRPr lang="fr-FR" sz="20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Code MFG:400D2304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Bac Nour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Code MFG:400D2302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Photos Bac Nour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 Photos Bac </a:t>
                      </a:r>
                      <a:r>
                        <a:rPr lang="fr-FR" sz="2000" dirty="0" err="1"/>
                        <a:t>Monbat</a:t>
                      </a:r>
                      <a:endParaRPr lang="fr-F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598482"/>
                  </a:ext>
                </a:extLst>
              </a:tr>
              <a:tr h="867030">
                <a:tc>
                  <a:txBody>
                    <a:bodyPr/>
                    <a:lstStyle/>
                    <a:p>
                      <a:r>
                        <a:rPr lang="fr-FR" b="1" dirty="0"/>
                        <a:t>Dimensions (L*l*H)mm</a:t>
                      </a:r>
                    </a:p>
                    <a:p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b="1" dirty="0"/>
                    </a:p>
                    <a:p>
                      <a:pPr algn="ctr"/>
                      <a:r>
                        <a:rPr lang="fr-FR" b="1" dirty="0"/>
                        <a:t>222*175*185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   222*175*185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707952"/>
                  </a:ext>
                </a:extLst>
              </a:tr>
              <a:tr h="738897">
                <a:tc>
                  <a:txBody>
                    <a:bodyPr/>
                    <a:lstStyle/>
                    <a:p>
                      <a:r>
                        <a:rPr lang="fr-FR" b="1" dirty="0"/>
                        <a:t>Type de fixation  (Tallon/listeau)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Listeaux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listeaux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079190"/>
                  </a:ext>
                </a:extLst>
              </a:tr>
              <a:tr h="480260">
                <a:tc>
                  <a:txBody>
                    <a:bodyPr/>
                    <a:lstStyle/>
                    <a:p>
                      <a:r>
                        <a:rPr lang="fr-FR" b="1" dirty="0"/>
                        <a:t>Cellule  (mm)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005895"/>
                  </a:ext>
                </a:extLst>
              </a:tr>
              <a:tr h="564883">
                <a:tc>
                  <a:txBody>
                    <a:bodyPr/>
                    <a:lstStyle/>
                    <a:p>
                      <a:r>
                        <a:rPr lang="fr-FR" b="1" dirty="0"/>
                        <a:t>Prisme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2076370"/>
                  </a:ext>
                </a:extLst>
              </a:tr>
            </a:tbl>
          </a:graphicData>
        </a:graphic>
      </p:graphicFrame>
      <p:sp>
        <p:nvSpPr>
          <p:cNvPr id="7" name="ZoneTexte 6">
            <a:extLst>
              <a:ext uri="{FF2B5EF4-FFF2-40B4-BE49-F238E27FC236}">
                <a16:creationId xmlns:a16="http://schemas.microsoft.com/office/drawing/2014/main" id="{FA8F42F1-A070-4F93-AC87-3D0A5AE110A0}"/>
              </a:ext>
            </a:extLst>
          </p:cNvPr>
          <p:cNvSpPr txBox="1"/>
          <p:nvPr/>
        </p:nvSpPr>
        <p:spPr>
          <a:xfrm>
            <a:off x="4996702" y="790942"/>
            <a:ext cx="1200838" cy="40011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D23/J6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287E23AC-2D22-4D60-B0A9-B51460BA9D8C}"/>
              </a:ext>
            </a:extLst>
          </p:cNvPr>
          <p:cNvGrpSpPr/>
          <p:nvPr/>
        </p:nvGrpSpPr>
        <p:grpSpPr>
          <a:xfrm>
            <a:off x="5575181" y="2515490"/>
            <a:ext cx="6334059" cy="2585229"/>
            <a:chOff x="5575181" y="2515490"/>
            <a:chExt cx="6392527" cy="2585229"/>
          </a:xfrm>
        </p:grpSpPr>
        <p:pic>
          <p:nvPicPr>
            <p:cNvPr id="9" name="Image 8" descr="Une image contenant mur, intérieur&#10;&#10;Description générée automatiquement">
              <a:extLst>
                <a:ext uri="{FF2B5EF4-FFF2-40B4-BE49-F238E27FC236}">
                  <a16:creationId xmlns:a16="http://schemas.microsoft.com/office/drawing/2014/main" id="{4382116F-D4E8-4FA5-97EB-D7B7A3CBAC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6200000">
              <a:off x="9033931" y="2166943"/>
              <a:ext cx="2541733" cy="3325820"/>
            </a:xfrm>
            <a:prstGeom prst="rect">
              <a:avLst/>
            </a:prstGeom>
          </p:spPr>
        </p:pic>
        <p:pic>
          <p:nvPicPr>
            <p:cNvPr id="11" name="Image 10" descr="Une image contenant boîtier, accessoire&#10;&#10;Description générée automatiquement">
              <a:extLst>
                <a:ext uri="{FF2B5EF4-FFF2-40B4-BE49-F238E27FC236}">
                  <a16:creationId xmlns:a16="http://schemas.microsoft.com/office/drawing/2014/main" id="{33EE48EA-3235-4FAC-A688-C2B262E4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5825191" y="2319905"/>
              <a:ext cx="2519878" cy="3019897"/>
            </a:xfrm>
            <a:prstGeom prst="rect">
              <a:avLst/>
            </a:prstGeom>
          </p:spPr>
        </p:pic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B09D027B-5EAF-4974-B293-79527A4698C6}"/>
                </a:ext>
              </a:extLst>
            </p:cNvPr>
            <p:cNvSpPr/>
            <p:nvPr/>
          </p:nvSpPr>
          <p:spPr>
            <a:xfrm>
              <a:off x="6833839" y="2805280"/>
              <a:ext cx="808482" cy="177371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cxnSp>
          <p:nvCxnSpPr>
            <p:cNvPr id="14" name="Connecteur droit avec flèche 13">
              <a:extLst>
                <a:ext uri="{FF2B5EF4-FFF2-40B4-BE49-F238E27FC236}">
                  <a16:creationId xmlns:a16="http://schemas.microsoft.com/office/drawing/2014/main" id="{18EE3FCA-C833-4EBC-A930-7D77DA7CB8FA}"/>
                </a:ext>
              </a:extLst>
            </p:cNvPr>
            <p:cNvCxnSpPr>
              <a:cxnSpLocks/>
              <a:endCxn id="12" idx="7"/>
            </p:cNvCxnSpPr>
            <p:nvPr/>
          </p:nvCxnSpPr>
          <p:spPr>
            <a:xfrm flipH="1">
              <a:off x="7523922" y="2805280"/>
              <a:ext cx="235333" cy="25975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48D4AB2F-5816-4E96-A415-1C1DA575B73B}"/>
                </a:ext>
              </a:extLst>
            </p:cNvPr>
            <p:cNvSpPr txBox="1"/>
            <p:nvPr/>
          </p:nvSpPr>
          <p:spPr>
            <a:xfrm>
              <a:off x="7512112" y="2515490"/>
              <a:ext cx="10395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Renfort</a:t>
              </a:r>
            </a:p>
          </p:txBody>
        </p:sp>
      </p:grpSp>
      <p:pic>
        <p:nvPicPr>
          <p:cNvPr id="13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212D5BE-02B7-6537-A00B-58C25CAEA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9" y="245355"/>
            <a:ext cx="1879121" cy="96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1661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07E83-E709-4659-A790-12D34CDA3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561696"/>
          </a:xfrm>
        </p:spPr>
        <p:txBody>
          <a:bodyPr>
            <a:normAutofit/>
          </a:bodyPr>
          <a:lstStyle/>
          <a:p>
            <a:pPr algn="ctr"/>
            <a:r>
              <a:rPr lang="fr-FR" sz="2400" b="1" dirty="0"/>
              <a:t>Comparaison des bacs  et couvercles </a:t>
            </a:r>
            <a:r>
              <a:rPr lang="fr-FR" sz="2400" b="1" dirty="0" err="1"/>
              <a:t>Monbat</a:t>
            </a:r>
            <a:r>
              <a:rPr lang="fr-FR" sz="2400" b="1" dirty="0"/>
              <a:t>/Nour gamme asiatique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F72FBB53-D477-4023-A621-A9A93012E9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963237"/>
              </p:ext>
            </p:extLst>
          </p:nvPr>
        </p:nvGraphicFramePr>
        <p:xfrm>
          <a:off x="352543" y="1288745"/>
          <a:ext cx="11556697" cy="40517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881">
                  <a:extLst>
                    <a:ext uri="{9D8B030D-6E8A-4147-A177-3AD203B41FA5}">
                      <a16:colId xmlns:a16="http://schemas.microsoft.com/office/drawing/2014/main" val="2448266109"/>
                    </a:ext>
                  </a:extLst>
                </a:gridCol>
                <a:gridCol w="1927952">
                  <a:extLst>
                    <a:ext uri="{9D8B030D-6E8A-4147-A177-3AD203B41FA5}">
                      <a16:colId xmlns:a16="http://schemas.microsoft.com/office/drawing/2014/main" val="978181219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103002952"/>
                    </a:ext>
                  </a:extLst>
                </a:gridCol>
                <a:gridCol w="3117773">
                  <a:extLst>
                    <a:ext uri="{9D8B030D-6E8A-4147-A177-3AD203B41FA5}">
                      <a16:colId xmlns:a16="http://schemas.microsoft.com/office/drawing/2014/main" val="563347925"/>
                    </a:ext>
                  </a:extLst>
                </a:gridCol>
                <a:gridCol w="2798291">
                  <a:extLst>
                    <a:ext uri="{9D8B030D-6E8A-4147-A177-3AD203B41FA5}">
                      <a16:colId xmlns:a16="http://schemas.microsoft.com/office/drawing/2014/main" val="2535266865"/>
                    </a:ext>
                  </a:extLst>
                </a:gridCol>
              </a:tblGrid>
              <a:tr h="120030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Caractéristiques techniques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Bac  </a:t>
                      </a:r>
                      <a:r>
                        <a:rPr lang="fr-FR" sz="2000" dirty="0" err="1"/>
                        <a:t>Monbat</a:t>
                      </a:r>
                      <a:endParaRPr lang="fr-FR" sz="20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Code MFG:400N5003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Bac Nour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Code MFG:400N5002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Photos Bac Nour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 Photos Bac </a:t>
                      </a:r>
                      <a:r>
                        <a:rPr lang="fr-FR" sz="2000" dirty="0" err="1"/>
                        <a:t>Monbat</a:t>
                      </a:r>
                      <a:endParaRPr lang="fr-F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598482"/>
                  </a:ext>
                </a:extLst>
              </a:tr>
              <a:tr h="867030">
                <a:tc>
                  <a:txBody>
                    <a:bodyPr/>
                    <a:lstStyle/>
                    <a:p>
                      <a:r>
                        <a:rPr lang="fr-FR" b="1" dirty="0"/>
                        <a:t>Dimensions (L*l*H)mm</a:t>
                      </a:r>
                    </a:p>
                    <a:p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b="1" dirty="0"/>
                    </a:p>
                    <a:p>
                      <a:pPr algn="ctr"/>
                      <a:r>
                        <a:rPr lang="fr-FR" b="1" dirty="0"/>
                        <a:t>265,6*175*185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/>
                        <a:t>   265,6*175*185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707952"/>
                  </a:ext>
                </a:extLst>
              </a:tr>
              <a:tr h="891912">
                <a:tc>
                  <a:txBody>
                    <a:bodyPr/>
                    <a:lstStyle/>
                    <a:p>
                      <a:r>
                        <a:rPr lang="fr-FR" b="1" dirty="0"/>
                        <a:t>Type de fixation  (Tallon/listeau)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Listeaux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SANS LISTEAUX NI TALLON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079190"/>
                  </a:ext>
                </a:extLst>
              </a:tr>
              <a:tr h="480260">
                <a:tc>
                  <a:txBody>
                    <a:bodyPr/>
                    <a:lstStyle/>
                    <a:p>
                      <a:r>
                        <a:rPr lang="fr-FR" b="1" dirty="0"/>
                        <a:t>Cellule  (mm)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005895"/>
                  </a:ext>
                </a:extLst>
              </a:tr>
              <a:tr h="564883">
                <a:tc>
                  <a:txBody>
                    <a:bodyPr/>
                    <a:lstStyle/>
                    <a:p>
                      <a:r>
                        <a:rPr lang="fr-FR" b="1" dirty="0"/>
                        <a:t>Prisme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2076370"/>
                  </a:ext>
                </a:extLst>
              </a:tr>
            </a:tbl>
          </a:graphicData>
        </a:graphic>
      </p:graphicFrame>
      <p:sp>
        <p:nvSpPr>
          <p:cNvPr id="7" name="ZoneTexte 6">
            <a:extLst>
              <a:ext uri="{FF2B5EF4-FFF2-40B4-BE49-F238E27FC236}">
                <a16:creationId xmlns:a16="http://schemas.microsoft.com/office/drawing/2014/main" id="{FA8F42F1-A070-4F93-AC87-3D0A5AE110A0}"/>
              </a:ext>
            </a:extLst>
          </p:cNvPr>
          <p:cNvSpPr txBox="1"/>
          <p:nvPr/>
        </p:nvSpPr>
        <p:spPr>
          <a:xfrm>
            <a:off x="5277079" y="859316"/>
            <a:ext cx="1773715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D26/J7/N50</a:t>
            </a:r>
          </a:p>
        </p:txBody>
      </p:sp>
      <p:pic>
        <p:nvPicPr>
          <p:cNvPr id="4" name="Image 3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1F0E21B2-5788-4D13-90D6-6B2406621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5463" y="2932099"/>
            <a:ext cx="2653994" cy="1990495"/>
          </a:xfrm>
          <a:prstGeom prst="rect">
            <a:avLst/>
          </a:prstGeom>
        </p:spPr>
      </p:pic>
      <p:grpSp>
        <p:nvGrpSpPr>
          <p:cNvPr id="24" name="Groupe 23">
            <a:extLst>
              <a:ext uri="{FF2B5EF4-FFF2-40B4-BE49-F238E27FC236}">
                <a16:creationId xmlns:a16="http://schemas.microsoft.com/office/drawing/2014/main" id="{05AD7E1A-B682-4A2E-814E-A1E9A951E642}"/>
              </a:ext>
            </a:extLst>
          </p:cNvPr>
          <p:cNvGrpSpPr/>
          <p:nvPr/>
        </p:nvGrpSpPr>
        <p:grpSpPr>
          <a:xfrm>
            <a:off x="6197540" y="2514194"/>
            <a:ext cx="2887587" cy="2495998"/>
            <a:chOff x="6197540" y="2514194"/>
            <a:chExt cx="2887587" cy="2495998"/>
          </a:xfrm>
        </p:grpSpPr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B30008D5-2C41-4E9A-B8E1-CE6816687A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97540" y="2844502"/>
              <a:ext cx="2887587" cy="2165690"/>
            </a:xfrm>
            <a:prstGeom prst="rect">
              <a:avLst/>
            </a:prstGeom>
          </p:spPr>
        </p:pic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BB75F55F-D9B3-4B51-ABB0-8DBC2EB53E90}"/>
                </a:ext>
              </a:extLst>
            </p:cNvPr>
            <p:cNvSpPr/>
            <p:nvPr/>
          </p:nvSpPr>
          <p:spPr>
            <a:xfrm>
              <a:off x="8141465" y="2932099"/>
              <a:ext cx="661012" cy="1882272"/>
            </a:xfrm>
            <a:prstGeom prst="ellipse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0B422A5B-FB58-40CA-82A0-B153592BA15D}"/>
                </a:ext>
              </a:extLst>
            </p:cNvPr>
            <p:cNvSpPr txBox="1"/>
            <p:nvPr/>
          </p:nvSpPr>
          <p:spPr>
            <a:xfrm>
              <a:off x="8010576" y="2514194"/>
              <a:ext cx="10745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RENFORT</a:t>
              </a:r>
            </a:p>
          </p:txBody>
        </p:sp>
        <p:cxnSp>
          <p:nvCxnSpPr>
            <p:cNvPr id="19" name="Connecteur droit avec flèche 18">
              <a:extLst>
                <a:ext uri="{FF2B5EF4-FFF2-40B4-BE49-F238E27FC236}">
                  <a16:creationId xmlns:a16="http://schemas.microsoft.com/office/drawing/2014/main" id="{6DCD9900-087A-4C64-834B-893DDE6D07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598020" y="2813848"/>
              <a:ext cx="102229" cy="3039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3AA2BCB-D8DF-1509-681B-119DEEF50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29" y="192362"/>
            <a:ext cx="1879121" cy="96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122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74EF05-7461-485C-B00A-C57E10A9B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444" y="350781"/>
            <a:ext cx="10058400" cy="550679"/>
          </a:xfrm>
        </p:spPr>
        <p:txBody>
          <a:bodyPr>
            <a:normAutofit/>
          </a:bodyPr>
          <a:lstStyle/>
          <a:p>
            <a:r>
              <a:rPr lang="fr-FR" sz="2800" b="1" dirty="0"/>
              <a:t>Comparaison des bacs  et couvercles </a:t>
            </a:r>
            <a:r>
              <a:rPr lang="fr-FR" sz="2800" b="1" dirty="0" err="1"/>
              <a:t>Monbat</a:t>
            </a:r>
            <a:r>
              <a:rPr lang="fr-FR" sz="2800" b="1" dirty="0"/>
              <a:t>/Nour gamme asiatique</a:t>
            </a:r>
            <a:endParaRPr lang="fr-FR" sz="28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6C6010-C7EE-4B43-9411-1D464D9B88D5}"/>
              </a:ext>
            </a:extLst>
          </p:cNvPr>
          <p:cNvSpPr txBox="1"/>
          <p:nvPr/>
        </p:nvSpPr>
        <p:spPr>
          <a:xfrm>
            <a:off x="5166911" y="727113"/>
            <a:ext cx="1961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D31/J0/N70</a:t>
            </a:r>
          </a:p>
        </p:txBody>
      </p:sp>
      <p:graphicFrame>
        <p:nvGraphicFramePr>
          <p:cNvPr id="5" name="Tableau 6">
            <a:extLst>
              <a:ext uri="{FF2B5EF4-FFF2-40B4-BE49-F238E27FC236}">
                <a16:creationId xmlns:a16="http://schemas.microsoft.com/office/drawing/2014/main" id="{C633B023-9E35-45C9-AA7C-D6AAA15439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336774"/>
              </p:ext>
            </p:extLst>
          </p:nvPr>
        </p:nvGraphicFramePr>
        <p:xfrm>
          <a:off x="363557" y="1435696"/>
          <a:ext cx="11646551" cy="3915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867">
                  <a:extLst>
                    <a:ext uri="{9D8B030D-6E8A-4147-A177-3AD203B41FA5}">
                      <a16:colId xmlns:a16="http://schemas.microsoft.com/office/drawing/2014/main" val="2448266109"/>
                    </a:ext>
                  </a:extLst>
                </a:gridCol>
                <a:gridCol w="2688116">
                  <a:extLst>
                    <a:ext uri="{9D8B030D-6E8A-4147-A177-3AD203B41FA5}">
                      <a16:colId xmlns:a16="http://schemas.microsoft.com/office/drawing/2014/main" val="978181219"/>
                    </a:ext>
                  </a:extLst>
                </a:gridCol>
                <a:gridCol w="2390660">
                  <a:extLst>
                    <a:ext uri="{9D8B030D-6E8A-4147-A177-3AD203B41FA5}">
                      <a16:colId xmlns:a16="http://schemas.microsoft.com/office/drawing/2014/main" val="2103002952"/>
                    </a:ext>
                  </a:extLst>
                </a:gridCol>
                <a:gridCol w="2346593">
                  <a:extLst>
                    <a:ext uri="{9D8B030D-6E8A-4147-A177-3AD203B41FA5}">
                      <a16:colId xmlns:a16="http://schemas.microsoft.com/office/drawing/2014/main" val="563347925"/>
                    </a:ext>
                  </a:extLst>
                </a:gridCol>
                <a:gridCol w="2348315">
                  <a:extLst>
                    <a:ext uri="{9D8B030D-6E8A-4147-A177-3AD203B41FA5}">
                      <a16:colId xmlns:a16="http://schemas.microsoft.com/office/drawing/2014/main" val="2535266865"/>
                    </a:ext>
                  </a:extLst>
                </a:gridCol>
              </a:tblGrid>
              <a:tr h="522029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Caractéristiques techniques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err="1"/>
                        <a:t>Couve+Bac</a:t>
                      </a:r>
                      <a:r>
                        <a:rPr lang="fr-FR" sz="2000" dirty="0"/>
                        <a:t> </a:t>
                      </a:r>
                      <a:r>
                        <a:rPr lang="fr-FR" sz="2000" dirty="0" err="1"/>
                        <a:t>Monbat</a:t>
                      </a:r>
                      <a:endParaRPr lang="fr-FR" sz="2000" dirty="0"/>
                    </a:p>
                    <a:p>
                      <a:pPr algn="l"/>
                      <a:r>
                        <a:rPr lang="fr-FR" sz="105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Code mfg:420N7005/420N7006/400N7003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err="1"/>
                        <a:t>Couvercle+bac</a:t>
                      </a:r>
                      <a:r>
                        <a:rPr lang="fr-FR" sz="2000" dirty="0"/>
                        <a:t> Nour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Code mfg:420N7003/400N7003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Photos Couvercle Nour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 Photos Couvercle </a:t>
                      </a:r>
                      <a:r>
                        <a:rPr lang="fr-FR" sz="2000" dirty="0" err="1"/>
                        <a:t>Monbat</a:t>
                      </a:r>
                      <a:endParaRPr lang="fr-F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598482"/>
                  </a:ext>
                </a:extLst>
              </a:tr>
              <a:tr h="861624">
                <a:tc>
                  <a:txBody>
                    <a:bodyPr/>
                    <a:lstStyle/>
                    <a:p>
                      <a:r>
                        <a:rPr lang="fr-FR" b="1" dirty="0"/>
                        <a:t>Dimensions  (L*l*H)mm</a:t>
                      </a:r>
                    </a:p>
                    <a:p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b="1" dirty="0"/>
                    </a:p>
                    <a:p>
                      <a:pPr algn="ctr"/>
                      <a:r>
                        <a:rPr lang="fr-FR" b="1" dirty="0"/>
                        <a:t>222*175*185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 </a:t>
                      </a:r>
                    </a:p>
                    <a:p>
                      <a:pPr algn="ctr"/>
                      <a:r>
                        <a:rPr lang="fr-FR" b="1" dirty="0"/>
                        <a:t>  222*175*185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707952"/>
                  </a:ext>
                </a:extLst>
              </a:tr>
              <a:tr h="603137">
                <a:tc>
                  <a:txBody>
                    <a:bodyPr/>
                    <a:lstStyle/>
                    <a:p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079190"/>
                  </a:ext>
                </a:extLst>
              </a:tr>
              <a:tr h="623183">
                <a:tc>
                  <a:txBody>
                    <a:bodyPr/>
                    <a:lstStyle/>
                    <a:p>
                      <a:r>
                        <a:rPr lang="fr-FR" b="1" dirty="0"/>
                        <a:t>Type de fixation  (Tallon/listeau)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Listeaux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listeaux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005895"/>
                  </a:ext>
                </a:extLst>
              </a:tr>
              <a:tr h="418539">
                <a:tc>
                  <a:txBody>
                    <a:bodyPr/>
                    <a:lstStyle/>
                    <a:p>
                      <a:r>
                        <a:rPr lang="fr-FR" b="1" dirty="0"/>
                        <a:t>Cellule  (mm)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46,5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46,5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3483483"/>
                  </a:ext>
                </a:extLst>
              </a:tr>
              <a:tr h="623183">
                <a:tc>
                  <a:txBody>
                    <a:bodyPr/>
                    <a:lstStyle/>
                    <a:p>
                      <a:r>
                        <a:rPr lang="fr-FR" b="1" dirty="0"/>
                        <a:t>Prisme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9918128"/>
                  </a:ext>
                </a:extLst>
              </a:tr>
            </a:tbl>
          </a:graphicData>
        </a:graphic>
      </p:graphicFrame>
      <p:pic>
        <p:nvPicPr>
          <p:cNvPr id="9" name="Image 8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3E95C85F-352E-41A4-BABB-29501EA73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101" y="2316296"/>
            <a:ext cx="2184542" cy="311977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912D261-167C-4566-9B99-2DD4CFDA5719}"/>
              </a:ext>
            </a:extLst>
          </p:cNvPr>
          <p:cNvSpPr/>
          <p:nvPr/>
        </p:nvSpPr>
        <p:spPr>
          <a:xfrm>
            <a:off x="11060935" y="3429000"/>
            <a:ext cx="484742" cy="33876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F5B38840-2960-418B-B55D-658BDF4B8609}"/>
              </a:ext>
            </a:extLst>
          </p:cNvPr>
          <p:cNvGrpSpPr/>
          <p:nvPr/>
        </p:nvGrpSpPr>
        <p:grpSpPr>
          <a:xfrm>
            <a:off x="9670273" y="2302524"/>
            <a:ext cx="2339835" cy="3119780"/>
            <a:chOff x="9670273" y="2302524"/>
            <a:chExt cx="2339835" cy="3119780"/>
          </a:xfrm>
        </p:grpSpPr>
        <p:pic>
          <p:nvPicPr>
            <p:cNvPr id="7" name="Image 6" descr="Une image contenant intérieur&#10;&#10;Description générée automatiquement">
              <a:extLst>
                <a:ext uri="{FF2B5EF4-FFF2-40B4-BE49-F238E27FC236}">
                  <a16:creationId xmlns:a16="http://schemas.microsoft.com/office/drawing/2014/main" id="{94B9EEAF-5248-4577-9486-7BA0DC62E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670273" y="2302524"/>
              <a:ext cx="2339835" cy="3119780"/>
            </a:xfrm>
            <a:prstGeom prst="rect">
              <a:avLst/>
            </a:prstGeom>
          </p:spPr>
        </p:pic>
        <p:cxnSp>
          <p:nvCxnSpPr>
            <p:cNvPr id="12" name="Connecteur droit avec flèche 11">
              <a:extLst>
                <a:ext uri="{FF2B5EF4-FFF2-40B4-BE49-F238E27FC236}">
                  <a16:creationId xmlns:a16="http://schemas.microsoft.com/office/drawing/2014/main" id="{5A24ED0E-68FC-4941-803B-2EB93EA9D231}"/>
                </a:ext>
              </a:extLst>
            </p:cNvPr>
            <p:cNvCxnSpPr>
              <a:endCxn id="10" idx="0"/>
            </p:cNvCxnSpPr>
            <p:nvPr/>
          </p:nvCxnSpPr>
          <p:spPr>
            <a:xfrm>
              <a:off x="11060935" y="2500829"/>
              <a:ext cx="242371" cy="92817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E24FA4F0-50A1-49F4-AAD7-5523B70EFFC5}"/>
                </a:ext>
              </a:extLst>
            </p:cNvPr>
            <p:cNvSpPr txBox="1"/>
            <p:nvPr/>
          </p:nvSpPr>
          <p:spPr>
            <a:xfrm>
              <a:off x="9838062" y="2302524"/>
              <a:ext cx="14652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>
                  <a:solidFill>
                    <a:srgbClr val="FFFF00"/>
                  </a:solidFill>
                </a:rPr>
                <a:t>Œil magique</a:t>
              </a:r>
            </a:p>
          </p:txBody>
        </p:sp>
      </p:grpSp>
      <p:pic>
        <p:nvPicPr>
          <p:cNvPr id="1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2A55109-D177-2371-4FD3-1573A15F1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69" y="202823"/>
            <a:ext cx="1879121" cy="96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28249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4285781_TF11437505.potx" id="{B6B28B30-434A-44ED-A7AD-D9002B198BFB}" vid="{9C6040AD-F912-4FA0-BF90-A78807B94EA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{0A754146-65CD-43F3-8796-F11EB1D0013F}tf11437505_win32</Template>
  <TotalTime>517</TotalTime>
  <Words>211</Words>
  <Application>Microsoft Office PowerPoint</Application>
  <PresentationFormat>Grand écran</PresentationFormat>
  <Paragraphs>70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Calibri</vt:lpstr>
      <vt:lpstr>Georgia Pro Cond Light</vt:lpstr>
      <vt:lpstr>Speak Pro</vt:lpstr>
      <vt:lpstr>RetrospectVTI</vt:lpstr>
      <vt:lpstr>Comparaison des bacs  et couvercles Monbat/Nour gamme asiatique</vt:lpstr>
      <vt:lpstr>Comparaison des bacs  et couvercles Monbat/Nour gamme asiatique</vt:lpstr>
      <vt:lpstr>Comparaison des bacs  et couvercles Monbat/Nour gamme asiatique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Incidents Assemblage mois de février –mars 2022</dc:title>
  <dc:creator>Imen Gatri</dc:creator>
  <cp:lastModifiedBy>Imen Gatri</cp:lastModifiedBy>
  <cp:revision>64</cp:revision>
  <dcterms:created xsi:type="dcterms:W3CDTF">2022-03-16T08:30:36Z</dcterms:created>
  <dcterms:modified xsi:type="dcterms:W3CDTF">2022-09-09T14:08:19Z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