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431" r:id="rId2"/>
    <p:sldId id="290" r:id="rId3"/>
    <p:sldId id="289" r:id="rId4"/>
    <p:sldId id="343" r:id="rId5"/>
    <p:sldId id="391" r:id="rId6"/>
    <p:sldId id="390" r:id="rId7"/>
    <p:sldId id="377" r:id="rId8"/>
    <p:sldId id="378" r:id="rId9"/>
    <p:sldId id="379" r:id="rId10"/>
    <p:sldId id="428" r:id="rId11"/>
    <p:sldId id="392" r:id="rId12"/>
    <p:sldId id="422" r:id="rId13"/>
    <p:sldId id="420" r:id="rId14"/>
    <p:sldId id="423" r:id="rId15"/>
    <p:sldId id="419" r:id="rId16"/>
    <p:sldId id="427" r:id="rId17"/>
    <p:sldId id="421" r:id="rId18"/>
    <p:sldId id="414" r:id="rId19"/>
    <p:sldId id="394" r:id="rId20"/>
    <p:sldId id="380" r:id="rId21"/>
    <p:sldId id="395" r:id="rId22"/>
    <p:sldId id="396" r:id="rId23"/>
    <p:sldId id="397" r:id="rId24"/>
    <p:sldId id="405" r:id="rId25"/>
    <p:sldId id="411" r:id="rId26"/>
    <p:sldId id="412" r:id="rId27"/>
    <p:sldId id="429" r:id="rId28"/>
    <p:sldId id="376" r:id="rId29"/>
  </p:sldIdLst>
  <p:sldSz cx="9144000" cy="6858000" type="screen4x3"/>
  <p:notesSz cx="6735763" cy="9866313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Section par défaut" id="{CC41F59A-4DDA-481B-8842-250439279C77}">
          <p14:sldIdLst>
            <p14:sldId id="290"/>
            <p14:sldId id="289"/>
            <p14:sldId id="343"/>
            <p14:sldId id="391"/>
            <p14:sldId id="390"/>
            <p14:sldId id="377"/>
            <p14:sldId id="378"/>
            <p14:sldId id="379"/>
            <p14:sldId id="428"/>
            <p14:sldId id="392"/>
            <p14:sldId id="422"/>
            <p14:sldId id="420"/>
            <p14:sldId id="423"/>
            <p14:sldId id="426"/>
            <p14:sldId id="419"/>
            <p14:sldId id="427"/>
            <p14:sldId id="421"/>
            <p14:sldId id="414"/>
            <p14:sldId id="394"/>
            <p14:sldId id="380"/>
            <p14:sldId id="395"/>
            <p14:sldId id="396"/>
            <p14:sldId id="397"/>
            <p14:sldId id="405"/>
            <p14:sldId id="411"/>
            <p14:sldId id="412"/>
            <p14:sldId id="429"/>
          </p14:sldIdLst>
        </p14:section>
        <p14:section name="Section sans titre" id="{777E9E27-931E-41AA-BBEC-F19B2BD5439F}">
          <p14:sldIdLst>
            <p14:sldId id="376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99FF3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Style moyen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1" autoAdjust="0"/>
    <p:restoredTop sz="94638" autoAdjust="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99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F4275CB-A268-4C8D-877D-4D3DD0B031C2}" type="doc">
      <dgm:prSet loTypeId="urn:microsoft.com/office/officeart/2005/8/layout/list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fr-FR"/>
        </a:p>
      </dgm:t>
    </dgm:pt>
    <dgm:pt modelId="{CAFD0705-247F-4934-A32F-2DFD018AAB6B}">
      <dgm:prSet phldrT="[Texte]" custT="1"/>
      <dgm:spPr/>
      <dgm:t>
        <a:bodyPr/>
        <a:lstStyle/>
        <a:p>
          <a:pPr algn="ctr"/>
          <a:r>
            <a:rPr lang="fr-FR" sz="2400" b="1" dirty="0">
              <a:solidFill>
                <a:schemeClr val="tx1"/>
              </a:solidFill>
            </a:rPr>
            <a:t>1- Le service médical du travail (SMT)</a:t>
          </a:r>
        </a:p>
        <a:p>
          <a:pPr algn="ctr"/>
          <a:r>
            <a:rPr lang="fr-FR" sz="2400" b="1" dirty="0">
              <a:solidFill>
                <a:schemeClr val="tx1"/>
              </a:solidFill>
            </a:rPr>
            <a:t> </a:t>
          </a:r>
          <a:r>
            <a:rPr lang="ar-TN" sz="2400" b="1" i="0" dirty="0">
              <a:solidFill>
                <a:schemeClr val="tx1"/>
              </a:solidFill>
            </a:rPr>
            <a:t>مصلحة طب الشغل</a:t>
          </a:r>
          <a:endParaRPr lang="fr-FR" sz="2400" b="1" dirty="0">
            <a:solidFill>
              <a:schemeClr val="tx1"/>
            </a:solidFill>
          </a:endParaRPr>
        </a:p>
      </dgm:t>
    </dgm:pt>
    <dgm:pt modelId="{1350ABA7-5B7F-4C0C-B4FB-80DF4F173714}" type="parTrans" cxnId="{8A479CA7-D999-4CE4-A503-A8EE21A3C352}">
      <dgm:prSet/>
      <dgm:spPr/>
      <dgm:t>
        <a:bodyPr/>
        <a:lstStyle/>
        <a:p>
          <a:endParaRPr lang="fr-FR"/>
        </a:p>
      </dgm:t>
    </dgm:pt>
    <dgm:pt modelId="{0BA27672-2488-45CF-860B-55AAB042B34B}" type="sibTrans" cxnId="{8A479CA7-D999-4CE4-A503-A8EE21A3C352}">
      <dgm:prSet/>
      <dgm:spPr/>
      <dgm:t>
        <a:bodyPr/>
        <a:lstStyle/>
        <a:p>
          <a:endParaRPr lang="fr-FR"/>
        </a:p>
      </dgm:t>
    </dgm:pt>
    <dgm:pt modelId="{F47EA404-F976-4E3D-A190-8270355DAC1C}">
      <dgm:prSet phldrT="[Texte]" custT="1"/>
      <dgm:spPr/>
      <dgm:t>
        <a:bodyPr/>
        <a:lstStyle/>
        <a:p>
          <a:pPr algn="ctr"/>
          <a:r>
            <a:rPr lang="fr-FR" sz="2400" b="1" dirty="0">
              <a:solidFill>
                <a:schemeClr val="tx1"/>
              </a:solidFill>
            </a:rPr>
            <a:t>2- Le responsable sécurité</a:t>
          </a:r>
        </a:p>
        <a:p>
          <a:pPr algn="ctr" rtl="1"/>
          <a:r>
            <a:rPr lang="fr-FR" sz="2400" b="1" dirty="0">
              <a:solidFill>
                <a:schemeClr val="tx1"/>
              </a:solidFill>
            </a:rPr>
            <a:t> </a:t>
          </a:r>
          <a:r>
            <a:rPr lang="ar-TN" sz="2400" b="1" i="0" dirty="0">
              <a:solidFill>
                <a:schemeClr val="tx1"/>
              </a:solidFill>
            </a:rPr>
            <a:t>مسؤول السلامة</a:t>
          </a:r>
          <a:endParaRPr lang="fr-FR" sz="2400" b="1" dirty="0">
            <a:solidFill>
              <a:schemeClr val="tx1"/>
            </a:solidFill>
          </a:endParaRPr>
        </a:p>
      </dgm:t>
    </dgm:pt>
    <dgm:pt modelId="{472DB660-54F2-43F7-8A65-EBA10AEB572C}" type="parTrans" cxnId="{C951F3E2-A586-4648-AE81-E681D16CF017}">
      <dgm:prSet/>
      <dgm:spPr/>
      <dgm:t>
        <a:bodyPr/>
        <a:lstStyle/>
        <a:p>
          <a:endParaRPr lang="fr-FR"/>
        </a:p>
      </dgm:t>
    </dgm:pt>
    <dgm:pt modelId="{7A50BF8B-E596-4E58-9B7A-CD9A35A668E4}" type="sibTrans" cxnId="{C951F3E2-A586-4648-AE81-E681D16CF017}">
      <dgm:prSet/>
      <dgm:spPr/>
      <dgm:t>
        <a:bodyPr/>
        <a:lstStyle/>
        <a:p>
          <a:endParaRPr lang="fr-FR"/>
        </a:p>
      </dgm:t>
    </dgm:pt>
    <dgm:pt modelId="{B3712327-36F5-4961-829E-8BA091C4F160}">
      <dgm:prSet phldrT="[Texte]" custT="1"/>
      <dgm:spPr/>
      <dgm:t>
        <a:bodyPr/>
        <a:lstStyle/>
        <a:p>
          <a:pPr algn="ctr"/>
          <a:r>
            <a:rPr lang="fr-FR" sz="2000" b="1" dirty="0">
              <a:solidFill>
                <a:schemeClr val="tx1"/>
              </a:solidFill>
            </a:rPr>
            <a:t>3- Le comité de santé et de sécurité au travail (CSST)</a:t>
          </a:r>
        </a:p>
        <a:p>
          <a:pPr algn="ctr"/>
          <a:r>
            <a:rPr lang="fr-FR" sz="2000" b="1" dirty="0">
              <a:solidFill>
                <a:schemeClr val="tx1"/>
              </a:solidFill>
            </a:rPr>
            <a:t> </a:t>
          </a:r>
          <a:r>
            <a:rPr lang="ar-TN" sz="2000" b="1" i="0" dirty="0">
              <a:solidFill>
                <a:schemeClr val="tx1"/>
              </a:solidFill>
            </a:rPr>
            <a:t>لجنة الصحة والسلامة المهنية</a:t>
          </a:r>
          <a:endParaRPr lang="fr-FR" sz="2000" b="1" dirty="0">
            <a:solidFill>
              <a:schemeClr val="tx1"/>
            </a:solidFill>
          </a:endParaRPr>
        </a:p>
      </dgm:t>
    </dgm:pt>
    <dgm:pt modelId="{A42448E0-6054-4F12-BF3D-ABB14CB926E7}" type="parTrans" cxnId="{9EAD53AE-988F-4F28-A2BF-0A20F7AE37DB}">
      <dgm:prSet/>
      <dgm:spPr/>
      <dgm:t>
        <a:bodyPr/>
        <a:lstStyle/>
        <a:p>
          <a:endParaRPr lang="fr-FR"/>
        </a:p>
      </dgm:t>
    </dgm:pt>
    <dgm:pt modelId="{1CD0E483-B4C5-40F2-82A3-8590A1545B81}" type="sibTrans" cxnId="{9EAD53AE-988F-4F28-A2BF-0A20F7AE37DB}">
      <dgm:prSet/>
      <dgm:spPr/>
      <dgm:t>
        <a:bodyPr/>
        <a:lstStyle/>
        <a:p>
          <a:endParaRPr lang="fr-FR"/>
        </a:p>
      </dgm:t>
    </dgm:pt>
    <dgm:pt modelId="{8024F0BF-EAB2-492E-9A48-3ABE66ABE179}" type="pres">
      <dgm:prSet presAssocID="{BF4275CB-A268-4C8D-877D-4D3DD0B031C2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5E61D0D4-E793-4C01-A8FE-8D3000B94F64}" type="pres">
      <dgm:prSet presAssocID="{CAFD0705-247F-4934-A32F-2DFD018AAB6B}" presName="parentLin" presStyleCnt="0"/>
      <dgm:spPr/>
    </dgm:pt>
    <dgm:pt modelId="{4F072772-2351-4F71-8C0A-9BCAD0FB13C0}" type="pres">
      <dgm:prSet presAssocID="{CAFD0705-247F-4934-A32F-2DFD018AAB6B}" presName="parentLeftMargin" presStyleLbl="node1" presStyleIdx="0" presStyleCnt="3"/>
      <dgm:spPr/>
      <dgm:t>
        <a:bodyPr/>
        <a:lstStyle/>
        <a:p>
          <a:endParaRPr lang="fr-FR"/>
        </a:p>
      </dgm:t>
    </dgm:pt>
    <dgm:pt modelId="{FD27FD65-8B84-44D0-B5E8-D7782B95434E}" type="pres">
      <dgm:prSet presAssocID="{CAFD0705-247F-4934-A32F-2DFD018AAB6B}" presName="parentText" presStyleLbl="node1" presStyleIdx="0" presStyleCnt="3" custScaleX="134936" custScaleY="295545">
        <dgm:presLayoutVars>
          <dgm:chMax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CC4DC8BA-5022-4DE5-B309-93FC4E7B7DA3}" type="pres">
      <dgm:prSet presAssocID="{CAFD0705-247F-4934-A32F-2DFD018AAB6B}" presName="negativeSpace" presStyleCnt="0"/>
      <dgm:spPr/>
    </dgm:pt>
    <dgm:pt modelId="{6132EDB4-C16B-4528-8BE7-A56D18BACDAE}" type="pres">
      <dgm:prSet presAssocID="{CAFD0705-247F-4934-A32F-2DFD018AAB6B}" presName="childText" presStyleLbl="conFgAcc1" presStyleIdx="0" presStyleCnt="3">
        <dgm:presLayoutVars>
          <dgm:bulletEnabled val="1"/>
        </dgm:presLayoutVars>
      </dgm:prSet>
      <dgm:spPr/>
    </dgm:pt>
    <dgm:pt modelId="{AE02F3E4-89BA-46CC-B72A-029CAA0E548B}" type="pres">
      <dgm:prSet presAssocID="{0BA27672-2488-45CF-860B-55AAB042B34B}" presName="spaceBetweenRectangles" presStyleCnt="0"/>
      <dgm:spPr/>
    </dgm:pt>
    <dgm:pt modelId="{BD88D2FB-A27D-41EA-9F1A-30E047F7E03F}" type="pres">
      <dgm:prSet presAssocID="{F47EA404-F976-4E3D-A190-8270355DAC1C}" presName="parentLin" presStyleCnt="0"/>
      <dgm:spPr/>
    </dgm:pt>
    <dgm:pt modelId="{C686A582-E60C-4A87-8F8B-F8B93697865D}" type="pres">
      <dgm:prSet presAssocID="{F47EA404-F976-4E3D-A190-8270355DAC1C}" presName="parentLeftMargin" presStyleLbl="node1" presStyleIdx="0" presStyleCnt="3"/>
      <dgm:spPr/>
      <dgm:t>
        <a:bodyPr/>
        <a:lstStyle/>
        <a:p>
          <a:endParaRPr lang="fr-FR"/>
        </a:p>
      </dgm:t>
    </dgm:pt>
    <dgm:pt modelId="{4A6524FB-46E3-4C65-B3A9-A62E985D7998}" type="pres">
      <dgm:prSet presAssocID="{F47EA404-F976-4E3D-A190-8270355DAC1C}" presName="parentText" presStyleLbl="node1" presStyleIdx="1" presStyleCnt="3" custScaleX="136770" custScaleY="266013">
        <dgm:presLayoutVars>
          <dgm:chMax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5128B38F-B1BC-4927-BC99-88299EC8D1A8}" type="pres">
      <dgm:prSet presAssocID="{F47EA404-F976-4E3D-A190-8270355DAC1C}" presName="negativeSpace" presStyleCnt="0"/>
      <dgm:spPr/>
    </dgm:pt>
    <dgm:pt modelId="{3020FB50-3A59-46F5-B16F-96CD1C34F19C}" type="pres">
      <dgm:prSet presAssocID="{F47EA404-F976-4E3D-A190-8270355DAC1C}" presName="childText" presStyleLbl="conFgAcc1" presStyleIdx="1" presStyleCnt="3">
        <dgm:presLayoutVars>
          <dgm:bulletEnabled val="1"/>
        </dgm:presLayoutVars>
      </dgm:prSet>
      <dgm:spPr/>
    </dgm:pt>
    <dgm:pt modelId="{5FD3C500-0C67-439B-9C9F-DF658E79A177}" type="pres">
      <dgm:prSet presAssocID="{7A50BF8B-E596-4E58-9B7A-CD9A35A668E4}" presName="spaceBetweenRectangles" presStyleCnt="0"/>
      <dgm:spPr/>
    </dgm:pt>
    <dgm:pt modelId="{5CC98B3D-E671-4C51-8B3B-F3A90FCCD31C}" type="pres">
      <dgm:prSet presAssocID="{B3712327-36F5-4961-829E-8BA091C4F160}" presName="parentLin" presStyleCnt="0"/>
      <dgm:spPr/>
    </dgm:pt>
    <dgm:pt modelId="{3045657D-4334-4FFC-9741-CD6D2CFC8858}" type="pres">
      <dgm:prSet presAssocID="{B3712327-36F5-4961-829E-8BA091C4F160}" presName="parentLeftMargin" presStyleLbl="node1" presStyleIdx="1" presStyleCnt="3"/>
      <dgm:spPr/>
      <dgm:t>
        <a:bodyPr/>
        <a:lstStyle/>
        <a:p>
          <a:endParaRPr lang="fr-FR"/>
        </a:p>
      </dgm:t>
    </dgm:pt>
    <dgm:pt modelId="{7963260E-CCA7-4C34-8DD3-D6CF95FDEE49}" type="pres">
      <dgm:prSet presAssocID="{B3712327-36F5-4961-829E-8BA091C4F160}" presName="parentText" presStyleLbl="node1" presStyleIdx="2" presStyleCnt="3" custScaleX="148212" custScaleY="280541">
        <dgm:presLayoutVars>
          <dgm:chMax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BB792C60-047E-46A0-93BB-6BABF363CEB4}" type="pres">
      <dgm:prSet presAssocID="{B3712327-36F5-4961-829E-8BA091C4F160}" presName="negativeSpace" presStyleCnt="0"/>
      <dgm:spPr/>
    </dgm:pt>
    <dgm:pt modelId="{B73F4885-2A57-44E1-B17B-2FC28B98E9C1}" type="pres">
      <dgm:prSet presAssocID="{B3712327-36F5-4961-829E-8BA091C4F160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AFC38A12-1969-4EB1-9B17-0F90A5885693}" type="presOf" srcId="{CAFD0705-247F-4934-A32F-2DFD018AAB6B}" destId="{FD27FD65-8B84-44D0-B5E8-D7782B95434E}" srcOrd="1" destOrd="0" presId="urn:microsoft.com/office/officeart/2005/8/layout/list1"/>
    <dgm:cxn modelId="{7DB8B606-AFE3-40A4-B145-8C5C3A41D47C}" type="presOf" srcId="{B3712327-36F5-4961-829E-8BA091C4F160}" destId="{7963260E-CCA7-4C34-8DD3-D6CF95FDEE49}" srcOrd="1" destOrd="0" presId="urn:microsoft.com/office/officeart/2005/8/layout/list1"/>
    <dgm:cxn modelId="{9EAD53AE-988F-4F28-A2BF-0A20F7AE37DB}" srcId="{BF4275CB-A268-4C8D-877D-4D3DD0B031C2}" destId="{B3712327-36F5-4961-829E-8BA091C4F160}" srcOrd="2" destOrd="0" parTransId="{A42448E0-6054-4F12-BF3D-ABB14CB926E7}" sibTransId="{1CD0E483-B4C5-40F2-82A3-8590A1545B81}"/>
    <dgm:cxn modelId="{8A479CA7-D999-4CE4-A503-A8EE21A3C352}" srcId="{BF4275CB-A268-4C8D-877D-4D3DD0B031C2}" destId="{CAFD0705-247F-4934-A32F-2DFD018AAB6B}" srcOrd="0" destOrd="0" parTransId="{1350ABA7-5B7F-4C0C-B4FB-80DF4F173714}" sibTransId="{0BA27672-2488-45CF-860B-55AAB042B34B}"/>
    <dgm:cxn modelId="{427E6685-4E13-40E8-B106-F6C7E5B3507A}" type="presOf" srcId="{CAFD0705-247F-4934-A32F-2DFD018AAB6B}" destId="{4F072772-2351-4F71-8C0A-9BCAD0FB13C0}" srcOrd="0" destOrd="0" presId="urn:microsoft.com/office/officeart/2005/8/layout/list1"/>
    <dgm:cxn modelId="{3ED16F8A-76CA-400C-9B2A-2935907212F9}" type="presOf" srcId="{F47EA404-F976-4E3D-A190-8270355DAC1C}" destId="{4A6524FB-46E3-4C65-B3A9-A62E985D7998}" srcOrd="1" destOrd="0" presId="urn:microsoft.com/office/officeart/2005/8/layout/list1"/>
    <dgm:cxn modelId="{0EB9A071-61DC-4309-BA48-F57CFE7ABF40}" type="presOf" srcId="{B3712327-36F5-4961-829E-8BA091C4F160}" destId="{3045657D-4334-4FFC-9741-CD6D2CFC8858}" srcOrd="0" destOrd="0" presId="urn:microsoft.com/office/officeart/2005/8/layout/list1"/>
    <dgm:cxn modelId="{3D8B83C6-88C5-495B-BAF0-03A9EDD1A0C6}" type="presOf" srcId="{F47EA404-F976-4E3D-A190-8270355DAC1C}" destId="{C686A582-E60C-4A87-8F8B-F8B93697865D}" srcOrd="0" destOrd="0" presId="urn:microsoft.com/office/officeart/2005/8/layout/list1"/>
    <dgm:cxn modelId="{1804BB7A-4D35-49F5-9BFF-150526E8087C}" type="presOf" srcId="{BF4275CB-A268-4C8D-877D-4D3DD0B031C2}" destId="{8024F0BF-EAB2-492E-9A48-3ABE66ABE179}" srcOrd="0" destOrd="0" presId="urn:microsoft.com/office/officeart/2005/8/layout/list1"/>
    <dgm:cxn modelId="{C951F3E2-A586-4648-AE81-E681D16CF017}" srcId="{BF4275CB-A268-4C8D-877D-4D3DD0B031C2}" destId="{F47EA404-F976-4E3D-A190-8270355DAC1C}" srcOrd="1" destOrd="0" parTransId="{472DB660-54F2-43F7-8A65-EBA10AEB572C}" sibTransId="{7A50BF8B-E596-4E58-9B7A-CD9A35A668E4}"/>
    <dgm:cxn modelId="{E29CA5E7-7E72-46DB-955A-B5E90BD8FD95}" type="presParOf" srcId="{8024F0BF-EAB2-492E-9A48-3ABE66ABE179}" destId="{5E61D0D4-E793-4C01-A8FE-8D3000B94F64}" srcOrd="0" destOrd="0" presId="urn:microsoft.com/office/officeart/2005/8/layout/list1"/>
    <dgm:cxn modelId="{F33856A6-7EA5-4695-864C-1DA05BD03C50}" type="presParOf" srcId="{5E61D0D4-E793-4C01-A8FE-8D3000B94F64}" destId="{4F072772-2351-4F71-8C0A-9BCAD0FB13C0}" srcOrd="0" destOrd="0" presId="urn:microsoft.com/office/officeart/2005/8/layout/list1"/>
    <dgm:cxn modelId="{45A6C310-99B7-4541-B523-83024F7B84FC}" type="presParOf" srcId="{5E61D0D4-E793-4C01-A8FE-8D3000B94F64}" destId="{FD27FD65-8B84-44D0-B5E8-D7782B95434E}" srcOrd="1" destOrd="0" presId="urn:microsoft.com/office/officeart/2005/8/layout/list1"/>
    <dgm:cxn modelId="{2173C144-09EA-4F7E-8069-496AE1769685}" type="presParOf" srcId="{8024F0BF-EAB2-492E-9A48-3ABE66ABE179}" destId="{CC4DC8BA-5022-4DE5-B309-93FC4E7B7DA3}" srcOrd="1" destOrd="0" presId="urn:microsoft.com/office/officeart/2005/8/layout/list1"/>
    <dgm:cxn modelId="{628D5C9D-0F6B-48B3-82D0-F7543BCEAC84}" type="presParOf" srcId="{8024F0BF-EAB2-492E-9A48-3ABE66ABE179}" destId="{6132EDB4-C16B-4528-8BE7-A56D18BACDAE}" srcOrd="2" destOrd="0" presId="urn:microsoft.com/office/officeart/2005/8/layout/list1"/>
    <dgm:cxn modelId="{555E36DA-78C5-4285-A23B-4DA09A121DF2}" type="presParOf" srcId="{8024F0BF-EAB2-492E-9A48-3ABE66ABE179}" destId="{AE02F3E4-89BA-46CC-B72A-029CAA0E548B}" srcOrd="3" destOrd="0" presId="urn:microsoft.com/office/officeart/2005/8/layout/list1"/>
    <dgm:cxn modelId="{DC9B4C74-44A1-45D8-95DC-D2CFCD7E45E9}" type="presParOf" srcId="{8024F0BF-EAB2-492E-9A48-3ABE66ABE179}" destId="{BD88D2FB-A27D-41EA-9F1A-30E047F7E03F}" srcOrd="4" destOrd="0" presId="urn:microsoft.com/office/officeart/2005/8/layout/list1"/>
    <dgm:cxn modelId="{2E3694BB-CED1-44D2-B140-0BFF8FA17313}" type="presParOf" srcId="{BD88D2FB-A27D-41EA-9F1A-30E047F7E03F}" destId="{C686A582-E60C-4A87-8F8B-F8B93697865D}" srcOrd="0" destOrd="0" presId="urn:microsoft.com/office/officeart/2005/8/layout/list1"/>
    <dgm:cxn modelId="{5C89C5CD-1400-4847-ADDA-C9B48B121AD0}" type="presParOf" srcId="{BD88D2FB-A27D-41EA-9F1A-30E047F7E03F}" destId="{4A6524FB-46E3-4C65-B3A9-A62E985D7998}" srcOrd="1" destOrd="0" presId="urn:microsoft.com/office/officeart/2005/8/layout/list1"/>
    <dgm:cxn modelId="{9CF85D0D-7E9F-4E10-BA5F-7C63159D9C3A}" type="presParOf" srcId="{8024F0BF-EAB2-492E-9A48-3ABE66ABE179}" destId="{5128B38F-B1BC-4927-BC99-88299EC8D1A8}" srcOrd="5" destOrd="0" presId="urn:microsoft.com/office/officeart/2005/8/layout/list1"/>
    <dgm:cxn modelId="{B3324666-7B6F-4AA7-9744-57BFB49F7F0E}" type="presParOf" srcId="{8024F0BF-EAB2-492E-9A48-3ABE66ABE179}" destId="{3020FB50-3A59-46F5-B16F-96CD1C34F19C}" srcOrd="6" destOrd="0" presId="urn:microsoft.com/office/officeart/2005/8/layout/list1"/>
    <dgm:cxn modelId="{D77F9CB7-91E4-486C-9128-9A57D1D34B61}" type="presParOf" srcId="{8024F0BF-EAB2-492E-9A48-3ABE66ABE179}" destId="{5FD3C500-0C67-439B-9C9F-DF658E79A177}" srcOrd="7" destOrd="0" presId="urn:microsoft.com/office/officeart/2005/8/layout/list1"/>
    <dgm:cxn modelId="{2224D8F1-3AEA-4800-97A7-F9E187BAAB73}" type="presParOf" srcId="{8024F0BF-EAB2-492E-9A48-3ABE66ABE179}" destId="{5CC98B3D-E671-4C51-8B3B-F3A90FCCD31C}" srcOrd="8" destOrd="0" presId="urn:microsoft.com/office/officeart/2005/8/layout/list1"/>
    <dgm:cxn modelId="{D77F8701-5EB5-4008-9CE2-6BC82DE7035E}" type="presParOf" srcId="{5CC98B3D-E671-4C51-8B3B-F3A90FCCD31C}" destId="{3045657D-4334-4FFC-9741-CD6D2CFC8858}" srcOrd="0" destOrd="0" presId="urn:microsoft.com/office/officeart/2005/8/layout/list1"/>
    <dgm:cxn modelId="{AA811366-8176-4E97-A7D4-B7507D786331}" type="presParOf" srcId="{5CC98B3D-E671-4C51-8B3B-F3A90FCCD31C}" destId="{7963260E-CCA7-4C34-8DD3-D6CF95FDEE49}" srcOrd="1" destOrd="0" presId="urn:microsoft.com/office/officeart/2005/8/layout/list1"/>
    <dgm:cxn modelId="{A3A7ABEA-5188-4C97-9383-8611325F3E30}" type="presParOf" srcId="{8024F0BF-EAB2-492E-9A48-3ABE66ABE179}" destId="{BB792C60-047E-46A0-93BB-6BABF363CEB4}" srcOrd="9" destOrd="0" presId="urn:microsoft.com/office/officeart/2005/8/layout/list1"/>
    <dgm:cxn modelId="{721EEA6E-8E7E-43BF-8A79-288489345E97}" type="presParOf" srcId="{8024F0BF-EAB2-492E-9A48-3ABE66ABE179}" destId="{B73F4885-2A57-44E1-B17B-2FC28B98E9C1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32EDB4-C16B-4528-8BE7-A56D18BACDAE}">
      <dsp:nvSpPr>
        <dsp:cNvPr id="0" name=""/>
        <dsp:cNvSpPr/>
      </dsp:nvSpPr>
      <dsp:spPr>
        <a:xfrm>
          <a:off x="0" y="1111098"/>
          <a:ext cx="6720408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27FD65-8B84-44D0-B5E8-D7782B95434E}">
      <dsp:nvSpPr>
        <dsp:cNvPr id="0" name=""/>
        <dsp:cNvSpPr/>
      </dsp:nvSpPr>
      <dsp:spPr>
        <a:xfrm>
          <a:off x="335692" y="23824"/>
          <a:ext cx="6341575" cy="1308673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11" tIns="0" rIns="177811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b="1" kern="1200" dirty="0">
              <a:solidFill>
                <a:schemeClr val="tx1"/>
              </a:solidFill>
            </a:rPr>
            <a:t>1- Le service médical du travail (SMT)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b="1" kern="1200" dirty="0">
              <a:solidFill>
                <a:schemeClr val="tx1"/>
              </a:solidFill>
            </a:rPr>
            <a:t> </a:t>
          </a:r>
          <a:r>
            <a:rPr lang="ar-TN" sz="2400" b="1" i="0" kern="1200" dirty="0">
              <a:solidFill>
                <a:schemeClr val="tx1"/>
              </a:solidFill>
            </a:rPr>
            <a:t>مصلحة طب الشغل</a:t>
          </a:r>
          <a:endParaRPr lang="fr-FR" sz="2400" b="1" kern="1200" dirty="0">
            <a:solidFill>
              <a:schemeClr val="tx1"/>
            </a:solidFill>
          </a:endParaRPr>
        </a:p>
      </dsp:txBody>
      <dsp:txXfrm>
        <a:off x="399576" y="87708"/>
        <a:ext cx="6213807" cy="1180905"/>
      </dsp:txXfrm>
    </dsp:sp>
    <dsp:sp modelId="{3020FB50-3A59-46F5-B16F-96CD1C34F19C}">
      <dsp:nvSpPr>
        <dsp:cNvPr id="0" name=""/>
        <dsp:cNvSpPr/>
      </dsp:nvSpPr>
      <dsp:spPr>
        <a:xfrm>
          <a:off x="0" y="2526603"/>
          <a:ext cx="6720408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A6524FB-46E3-4C65-B3A9-A62E985D7998}">
      <dsp:nvSpPr>
        <dsp:cNvPr id="0" name=""/>
        <dsp:cNvSpPr/>
      </dsp:nvSpPr>
      <dsp:spPr>
        <a:xfrm>
          <a:off x="333395" y="1570098"/>
          <a:ext cx="6383785" cy="1177905"/>
        </a:xfrm>
        <a:prstGeom prst="round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11" tIns="0" rIns="177811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b="1" kern="1200" dirty="0">
              <a:solidFill>
                <a:schemeClr val="tx1"/>
              </a:solidFill>
            </a:rPr>
            <a:t>2- Le responsable sécurité</a:t>
          </a:r>
        </a:p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b="1" kern="1200" dirty="0">
              <a:solidFill>
                <a:schemeClr val="tx1"/>
              </a:solidFill>
            </a:rPr>
            <a:t> </a:t>
          </a:r>
          <a:r>
            <a:rPr lang="ar-TN" sz="2400" b="1" i="0" kern="1200" dirty="0">
              <a:solidFill>
                <a:schemeClr val="tx1"/>
              </a:solidFill>
            </a:rPr>
            <a:t>مسؤول السلامة</a:t>
          </a:r>
          <a:endParaRPr lang="fr-FR" sz="2400" b="1" kern="1200" dirty="0">
            <a:solidFill>
              <a:schemeClr val="tx1"/>
            </a:solidFill>
          </a:endParaRPr>
        </a:p>
      </dsp:txBody>
      <dsp:txXfrm>
        <a:off x="390896" y="1627599"/>
        <a:ext cx="6268783" cy="1062903"/>
      </dsp:txXfrm>
    </dsp:sp>
    <dsp:sp modelId="{B73F4885-2A57-44E1-B17B-2FC28B98E9C1}">
      <dsp:nvSpPr>
        <dsp:cNvPr id="0" name=""/>
        <dsp:cNvSpPr/>
      </dsp:nvSpPr>
      <dsp:spPr>
        <a:xfrm>
          <a:off x="0" y="4006439"/>
          <a:ext cx="6720408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63260E-CCA7-4C34-8DD3-D6CF95FDEE49}">
      <dsp:nvSpPr>
        <dsp:cNvPr id="0" name=""/>
        <dsp:cNvSpPr/>
      </dsp:nvSpPr>
      <dsp:spPr>
        <a:xfrm>
          <a:off x="308784" y="2985603"/>
          <a:ext cx="6407176" cy="1242235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11" tIns="0" rIns="177811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000" b="1" kern="1200" dirty="0">
              <a:solidFill>
                <a:schemeClr val="tx1"/>
              </a:solidFill>
            </a:rPr>
            <a:t>3- Le comité de santé et de sécurité au travail (CSST)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000" b="1" kern="1200" dirty="0">
              <a:solidFill>
                <a:schemeClr val="tx1"/>
              </a:solidFill>
            </a:rPr>
            <a:t> </a:t>
          </a:r>
          <a:r>
            <a:rPr lang="ar-TN" sz="2000" b="1" i="0" kern="1200" dirty="0">
              <a:solidFill>
                <a:schemeClr val="tx1"/>
              </a:solidFill>
            </a:rPr>
            <a:t>لجنة الصحة والسلامة المهنية</a:t>
          </a:r>
          <a:endParaRPr lang="fr-FR" sz="2000" b="1" kern="1200" dirty="0">
            <a:solidFill>
              <a:schemeClr val="tx1"/>
            </a:solidFill>
          </a:endParaRPr>
        </a:p>
      </dsp:txBody>
      <dsp:txXfrm>
        <a:off x="369425" y="3046244"/>
        <a:ext cx="6285894" cy="11209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25/08/2022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25/08/2022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25/08/2022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25/08/2022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25/08/2022</a:t>
            </a:fld>
            <a:endParaRPr lang="fr-BE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25/08/2022</a:t>
            </a:fld>
            <a:endParaRPr lang="fr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25/08/2022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25/08/2022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25/08/2022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25/08/2022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25/08/2022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309A6D-C09C-4548-B29A-6CF363A7E532}" type="datetimeFigureOut">
              <a:rPr lang="fr-FR" smtClean="0"/>
              <a:pPr/>
              <a:t>25/08/2022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ransition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medecinetravail.canalblog.com/archives/2011/06/06/21339183.html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ous-titre 2"/>
          <p:cNvSpPr>
            <a:spLocks noGrp="1"/>
          </p:cNvSpPr>
          <p:nvPr>
            <p:ph type="title"/>
          </p:nvPr>
        </p:nvSpPr>
        <p:spPr>
          <a:xfrm>
            <a:off x="457200" y="1428736"/>
            <a:ext cx="8229600" cy="3929090"/>
          </a:xfrm>
        </p:spPr>
        <p:txBody>
          <a:bodyPr>
            <a:normAutofit fontScale="90000"/>
          </a:bodyPr>
          <a:lstStyle/>
          <a:p>
            <a:r>
              <a:rPr lang="fr-FR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FR" sz="6000" b="1" dirty="0" smtClean="0">
                <a:hlinkClick r:id="rId3" tooltip="Comité de Santé &amp; de Sécurité au Travail (CSST) - Législation Tunisienne"/>
              </a:rPr>
              <a:t>Comité de Santé &amp; de Sécurité au Travail (CSST) </a:t>
            </a:r>
            <a:r>
              <a:rPr lang="fr-FR" sz="6000" b="1" dirty="0" smtClean="0"/>
              <a:t/>
            </a:r>
            <a:br>
              <a:rPr lang="fr-FR" sz="6000" b="1" dirty="0" smtClean="0"/>
            </a:br>
            <a:r>
              <a:rPr lang="fr-FR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AOUT 2022</a:t>
            </a:r>
            <a:br>
              <a:rPr lang="fr-FR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fr-FR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95250" y="85725"/>
          <a:ext cx="833438" cy="1538288"/>
        </p:xfrm>
        <a:graphic>
          <a:graphicData uri="http://schemas.openxmlformats.org/presentationml/2006/ole">
            <p:oleObj spid="_x0000_s1026" name="Picture" r:id="rId4" imgW="940320" imgH="1245240" progId="Word.Picture.8">
              <p:embed/>
            </p:oleObj>
          </a:graphicData>
        </a:graphic>
      </p:graphicFrame>
    </p:spTree>
  </p:cSld>
  <p:clrMapOvr>
    <a:masterClrMapping/>
  </p:clrMapOvr>
  <p:transition>
    <p:newsflash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23528" y="2060848"/>
            <a:ext cx="8229600" cy="1143000"/>
          </a:xfrm>
        </p:spPr>
        <p:txBody>
          <a:bodyPr>
            <a:noAutofit/>
          </a:bodyPr>
          <a:lstStyle/>
          <a:p>
            <a:endParaRPr lang="fr-FR" sz="6600" b="1" dirty="0">
              <a:solidFill>
                <a:schemeClr val="accent3">
                  <a:lumMod val="50000"/>
                </a:schemeClr>
              </a:solidFill>
              <a:latin typeface="+mn-lt"/>
              <a:ea typeface="+mn-ea"/>
              <a:cs typeface="+mn-cs"/>
            </a:endParaRPr>
          </a:p>
        </p:txBody>
      </p:sp>
      <p:graphicFrame>
        <p:nvGraphicFramePr>
          <p:cNvPr id="6" name="Tableau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93994534"/>
              </p:ext>
            </p:extLst>
          </p:nvPr>
        </p:nvGraphicFramePr>
        <p:xfrm>
          <a:off x="214282" y="6072206"/>
          <a:ext cx="8715436" cy="612134"/>
        </p:xfrm>
        <a:graphic>
          <a:graphicData uri="http://schemas.openxmlformats.org/drawingml/2006/table">
            <a:tbl>
              <a:tblPr/>
              <a:tblGrid>
                <a:gridCol w="719075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2468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06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6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b="1" dirty="0">
                          <a:latin typeface="Arial"/>
                          <a:ea typeface="Times New Roman"/>
                          <a:cs typeface="Times New Roman"/>
                        </a:rPr>
                        <a:t>Présentée par: Nizar Ferchichi</a:t>
                      </a:r>
                      <a:endParaRPr lang="fr-FR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900" dirty="0">
                          <a:latin typeface="Calibri"/>
                          <a:ea typeface="Times New Roman"/>
                          <a:cs typeface="Times New Roman"/>
                        </a:rPr>
                        <a:t>12/01/2022</a:t>
                      </a:r>
                    </a:p>
                  </a:txBody>
                  <a:tcPr marL="37626" marR="376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1BF2D6D9-385E-4009-9E42-C5CD415997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620688"/>
            <a:ext cx="1008112" cy="1236616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contenu 21"/>
          <p:cNvSpPr>
            <a:spLocks noGrp="1"/>
          </p:cNvSpPr>
          <p:nvPr>
            <p:ph idx="1"/>
          </p:nvPr>
        </p:nvSpPr>
        <p:spPr>
          <a:xfrm>
            <a:off x="285720" y="2000240"/>
            <a:ext cx="8229600" cy="3411543"/>
          </a:xfrm>
        </p:spPr>
        <p:txBody>
          <a:bodyPr>
            <a:normAutofit fontScale="92500" lnSpcReduction="20000"/>
          </a:bodyPr>
          <a:lstStyle/>
          <a:p>
            <a:r>
              <a:rPr lang="fr-FR" sz="2800" dirty="0" smtClean="0"/>
              <a:t>Réglementation </a:t>
            </a:r>
          </a:p>
          <a:p>
            <a:r>
              <a:rPr lang="fr-FR" sz="2800" dirty="0" smtClean="0"/>
              <a:t>Accident </a:t>
            </a:r>
            <a:r>
              <a:rPr lang="fr-FR" sz="2800" dirty="0" smtClean="0"/>
              <a:t>de travail  juillet 2022 (enquête et plan d’action)</a:t>
            </a:r>
          </a:p>
          <a:p>
            <a:r>
              <a:rPr lang="fr-FR" sz="2800" dirty="0" smtClean="0"/>
              <a:t>Problèmes </a:t>
            </a:r>
            <a:r>
              <a:rPr lang="fr-FR" sz="2800" dirty="0" smtClean="0"/>
              <a:t>au niveau SST</a:t>
            </a:r>
            <a:endParaRPr lang="fr-FR" sz="2800" dirty="0"/>
          </a:p>
          <a:p>
            <a:r>
              <a:rPr lang="fr-FR" sz="2800" dirty="0"/>
              <a:t>1- Exigences légales et règlementaires au domaine de SST applicables à NOUR</a:t>
            </a:r>
            <a:endParaRPr lang="fr-FR" sz="2600" dirty="0">
              <a:latin typeface="Arial" pitchFamily="34" charset="0"/>
              <a:cs typeface="Arial" pitchFamily="34" charset="0"/>
            </a:endParaRPr>
          </a:p>
          <a:p>
            <a:r>
              <a:rPr lang="fr-FR" sz="2800" dirty="0"/>
              <a:t>2- Responsabilités de l’employeur et des travailleurs en matière SST</a:t>
            </a:r>
            <a:endParaRPr lang="fr-FR" sz="2600" dirty="0">
              <a:latin typeface="Arial" pitchFamily="34" charset="0"/>
              <a:cs typeface="Arial" pitchFamily="34" charset="0"/>
            </a:endParaRPr>
          </a:p>
          <a:p>
            <a:r>
              <a:rPr lang="fr-FR" sz="2600" dirty="0">
                <a:latin typeface="Arial" pitchFamily="34" charset="0"/>
                <a:cs typeface="Arial" pitchFamily="34" charset="0"/>
              </a:rPr>
              <a:t>3- </a:t>
            </a:r>
            <a:r>
              <a:rPr lang="fr-FR" sz="2800" dirty="0"/>
              <a:t>Les différentes structures intervenants dans le domaine SST et leurs missions</a:t>
            </a:r>
          </a:p>
        </p:txBody>
      </p:sp>
      <p:sp>
        <p:nvSpPr>
          <p:cNvPr id="2" name="Rectangle 1"/>
          <p:cNvSpPr/>
          <p:nvPr/>
        </p:nvSpPr>
        <p:spPr>
          <a:xfrm>
            <a:off x="2539550" y="980728"/>
            <a:ext cx="33393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u="sng" dirty="0">
                <a:latin typeface="Arial" pitchFamily="34" charset="0"/>
                <a:cs typeface="Arial" pitchFamily="34" charset="0"/>
              </a:rPr>
              <a:t>Sommaire</a:t>
            </a:r>
            <a:endParaRPr lang="fr-FR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xmlns="" id="{FEFD8FAC-EF2A-4AC4-A0F9-9591116B1F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620688"/>
            <a:ext cx="1008112" cy="1236616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899592" y="2420888"/>
            <a:ext cx="6984776" cy="208823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>
                <a:latin typeface="Arial" pitchFamily="34" charset="0"/>
                <a:cs typeface="Arial" pitchFamily="34" charset="0"/>
              </a:rPr>
              <a:t>1. </a:t>
            </a:r>
          </a:p>
          <a:p>
            <a:pPr algn="ctr"/>
            <a:r>
              <a:rPr lang="fr-FR" sz="2400" dirty="0"/>
              <a:t>Exigences légales et règlementaires au domaine de SST applicables à </a:t>
            </a:r>
            <a:r>
              <a:rPr lang="fr-FR" sz="2400" dirty="0" smtClean="0"/>
              <a:t>Batteries NOUR</a:t>
            </a:r>
            <a:endParaRPr lang="fr-FR" sz="2400" dirty="0"/>
          </a:p>
          <a:p>
            <a:pPr algn="ctr"/>
            <a:r>
              <a:rPr lang="ar-TN" sz="2400" dirty="0"/>
              <a:t>المتطلبات القانونية والتنظيمية</a:t>
            </a:r>
            <a:endParaRPr lang="fr-FR" sz="2400" dirty="0"/>
          </a:p>
        </p:txBody>
      </p:sp>
      <p:graphicFrame>
        <p:nvGraphicFramePr>
          <p:cNvPr id="13" name="Tableau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84240186"/>
              </p:ext>
            </p:extLst>
          </p:nvPr>
        </p:nvGraphicFramePr>
        <p:xfrm>
          <a:off x="214282" y="6072206"/>
          <a:ext cx="8715436" cy="612134"/>
        </p:xfrm>
        <a:graphic>
          <a:graphicData uri="http://schemas.openxmlformats.org/drawingml/2006/table">
            <a:tbl>
              <a:tblPr/>
              <a:tblGrid>
                <a:gridCol w="719075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2468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06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6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6" name="Image 5">
            <a:extLst>
              <a:ext uri="{FF2B5EF4-FFF2-40B4-BE49-F238E27FC236}">
                <a16:creationId xmlns:a16="http://schemas.microsoft.com/office/drawing/2014/main" xmlns="" id="{37488F00-E347-440E-8E02-84078D61F2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620688"/>
            <a:ext cx="1008112" cy="1236616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49084" y="1556792"/>
            <a:ext cx="8715404" cy="4525963"/>
          </a:xfrm>
        </p:spPr>
        <p:txBody>
          <a:bodyPr/>
          <a:lstStyle/>
          <a:p>
            <a:pPr marL="0" indent="0" algn="ctr">
              <a:buNone/>
            </a:pPr>
            <a:r>
              <a:rPr lang="fr-FR" b="1" i="1" dirty="0"/>
              <a:t> </a:t>
            </a:r>
            <a:r>
              <a:rPr lang="fr-FR" sz="2800" b="1" i="1" dirty="0"/>
              <a:t>GENERALITES SUR LE SYSTEME JURIDIQUE TUNISIEN</a:t>
            </a:r>
          </a:p>
          <a:p>
            <a:pPr marL="0" indent="0">
              <a:buNone/>
            </a:pPr>
            <a:r>
              <a:rPr lang="fr-FR" sz="2800" b="1" i="1" dirty="0"/>
              <a:t>Sources du droit:</a:t>
            </a:r>
          </a:p>
          <a:p>
            <a:r>
              <a:rPr lang="fr-FR" sz="2800" b="1" dirty="0"/>
              <a:t>La constitution </a:t>
            </a:r>
            <a:r>
              <a:rPr lang="ar-TN" sz="2800" dirty="0"/>
              <a:t>الدستور</a:t>
            </a:r>
            <a:r>
              <a:rPr lang="fr-FR" sz="2800" dirty="0"/>
              <a:t>     </a:t>
            </a:r>
          </a:p>
          <a:p>
            <a:r>
              <a:rPr lang="fr-FR" sz="2800" b="1" dirty="0"/>
              <a:t>Les conventions internationales </a:t>
            </a:r>
            <a:r>
              <a:rPr lang="ar-TN" sz="2800" dirty="0"/>
              <a:t>الاتفاقيات الدولية</a:t>
            </a:r>
            <a:endParaRPr lang="fr-FR" sz="2800" b="1" dirty="0"/>
          </a:p>
          <a:p>
            <a:r>
              <a:rPr lang="fr-FR" sz="2800" b="1" dirty="0"/>
              <a:t>Les lois </a:t>
            </a:r>
            <a:r>
              <a:rPr lang="ar-TN" sz="2800" dirty="0"/>
              <a:t>القوانين</a:t>
            </a:r>
            <a:endParaRPr lang="fr-FR" sz="2800" b="1" dirty="0"/>
          </a:p>
          <a:p>
            <a:r>
              <a:rPr lang="fr-FR" sz="2800" b="1" dirty="0"/>
              <a:t>Les décrets </a:t>
            </a:r>
            <a:r>
              <a:rPr lang="ar-TN" sz="2800" dirty="0"/>
              <a:t>المراسيم</a:t>
            </a:r>
            <a:endParaRPr lang="fr-FR" sz="2800" b="1" dirty="0"/>
          </a:p>
          <a:p>
            <a:r>
              <a:rPr lang="fr-FR" sz="2800" b="1" dirty="0"/>
              <a:t>Les arrêtés </a:t>
            </a:r>
            <a:r>
              <a:rPr lang="ar-TN" sz="2800" dirty="0"/>
              <a:t>القرارات</a:t>
            </a:r>
            <a:endParaRPr lang="fr-FR" sz="2800" b="1" dirty="0"/>
          </a:p>
          <a:p>
            <a:r>
              <a:rPr lang="fr-FR" sz="2800" b="1" dirty="0"/>
              <a:t>Les circulaires </a:t>
            </a:r>
            <a:r>
              <a:rPr lang="ar-TN" sz="2800" dirty="0"/>
              <a:t>المناشير</a:t>
            </a:r>
            <a:endParaRPr lang="fr-FR" sz="2800" dirty="0"/>
          </a:p>
        </p:txBody>
      </p:sp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03132513"/>
              </p:ext>
            </p:extLst>
          </p:nvPr>
        </p:nvGraphicFramePr>
        <p:xfrm>
          <a:off x="214282" y="6072206"/>
          <a:ext cx="8715436" cy="612134"/>
        </p:xfrm>
        <a:graphic>
          <a:graphicData uri="http://schemas.openxmlformats.org/drawingml/2006/table">
            <a:tbl>
              <a:tblPr/>
              <a:tblGrid>
                <a:gridCol w="719075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2468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06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6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656570156"/>
      </p:ext>
    </p:extLst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619672" y="1268760"/>
            <a:ext cx="5688632" cy="522902"/>
          </a:xfrm>
        </p:spPr>
        <p:txBody>
          <a:bodyPr/>
          <a:lstStyle/>
          <a:p>
            <a:pPr marL="0" indent="0" algn="ctr">
              <a:buNone/>
            </a:pPr>
            <a:r>
              <a:rPr lang="fr-FR" sz="2800" u="sng" dirty="0">
                <a:latin typeface="Arial" pitchFamily="34" charset="0"/>
                <a:cs typeface="Arial" pitchFamily="34" charset="0"/>
              </a:rPr>
              <a:t>Structure en dehors de l’entreprise</a:t>
            </a:r>
            <a:endParaRPr lang="fr-FR" sz="2400" u="sng" dirty="0"/>
          </a:p>
          <a:p>
            <a:pPr marL="0" indent="0" algn="just">
              <a:buNone/>
            </a:pPr>
            <a:endParaRPr lang="fr-FR" sz="2400" dirty="0"/>
          </a:p>
        </p:txBody>
      </p:sp>
      <p:graphicFrame>
        <p:nvGraphicFramePr>
          <p:cNvPr id="6" name="Tableau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67678866"/>
              </p:ext>
            </p:extLst>
          </p:nvPr>
        </p:nvGraphicFramePr>
        <p:xfrm>
          <a:off x="214282" y="6237312"/>
          <a:ext cx="8715436" cy="447028"/>
        </p:xfrm>
        <a:graphic>
          <a:graphicData uri="http://schemas.openxmlformats.org/drawingml/2006/table">
            <a:tbl>
              <a:tblPr/>
              <a:tblGrid>
                <a:gridCol w="719075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2468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235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235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05283274"/>
              </p:ext>
            </p:extLst>
          </p:nvPr>
        </p:nvGraphicFramePr>
        <p:xfrm>
          <a:off x="179512" y="1988840"/>
          <a:ext cx="8784976" cy="32920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212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95232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38437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57453">
                <a:tc gridSpan="4">
                  <a:txBody>
                    <a:bodyPr/>
                    <a:lstStyle/>
                    <a:p>
                      <a:pPr algn="ctr"/>
                      <a:r>
                        <a:rPr lang="fr-FR" sz="2400" dirty="0"/>
                        <a:t>Intervenants Direct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fr-FR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1- La DG du travail</a:t>
                      </a:r>
                      <a:endParaRPr lang="fr-FR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2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* Élaboration et développement de la législation du travail</a:t>
                      </a:r>
                    </a:p>
                    <a:p>
                      <a:r>
                        <a:rPr lang="fr-FR" sz="12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* Établissement de normes du travail</a:t>
                      </a:r>
                      <a:endParaRPr lang="fr-FR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200" b="1" i="1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4- La direction de l’inspection médicale et de la</a:t>
                      </a:r>
                    </a:p>
                    <a:p>
                      <a:r>
                        <a:rPr lang="fr-FR" sz="1200" b="1" i="1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sécurité au travail</a:t>
                      </a:r>
                      <a:endParaRPr lang="fr-FR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fr-FR" sz="12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* Contrôle l’application de la législation relative</a:t>
                      </a:r>
                    </a:p>
                    <a:p>
                      <a:pPr marL="0" algn="l" defTabSz="914400" rtl="0" eaLnBrk="1" latinLnBrk="0" hangingPunct="1"/>
                      <a:r>
                        <a:rPr lang="fr-FR" sz="12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à la santé et à la sécurité au travail</a:t>
                      </a:r>
                    </a:p>
                    <a:p>
                      <a:pPr marL="0" algn="l" defTabSz="914400" rtl="0" eaLnBrk="1" latinLnBrk="0" hangingPunct="1"/>
                      <a:r>
                        <a:rPr lang="fr-FR" sz="12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* Contrôle les services médicaux du travail</a:t>
                      </a:r>
                    </a:p>
                    <a:p>
                      <a:pPr marL="0" algn="l" defTabSz="914400" rtl="0" eaLnBrk="1" latinLnBrk="0" hangingPunct="1"/>
                      <a:r>
                        <a:rPr lang="fr-FR" sz="12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* Statuer sur les litiges concernant les examens</a:t>
                      </a:r>
                    </a:p>
                    <a:p>
                      <a:pPr marL="0" algn="l" defTabSz="914400" rtl="0" eaLnBrk="1" latinLnBrk="0" hangingPunct="1"/>
                      <a:r>
                        <a:rPr lang="fr-FR" sz="12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médicaux des travailleurs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2- La DG de la sécurité sociale</a:t>
                      </a:r>
                      <a:endParaRPr lang="fr-FR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2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* Élaboration et développement de la législation portant sur la sécurité sociale du pays</a:t>
                      </a:r>
                      <a:endParaRPr lang="fr-FR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200" b="1" dirty="0">
                          <a:solidFill>
                            <a:schemeClr val="tx1"/>
                          </a:solidFill>
                        </a:rPr>
                        <a:t>5- </a:t>
                      </a:r>
                      <a:r>
                        <a:rPr lang="fr-FR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L’ISST</a:t>
                      </a:r>
                      <a:endParaRPr lang="fr-FR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2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*Assistance médicale</a:t>
                      </a:r>
                    </a:p>
                    <a:p>
                      <a:r>
                        <a:rPr lang="fr-FR" sz="12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*Assistance technique</a:t>
                      </a:r>
                    </a:p>
                    <a:p>
                      <a:r>
                        <a:rPr lang="fr-FR" sz="12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*Formation et information</a:t>
                      </a:r>
                      <a:endParaRPr lang="fr-FR" sz="10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sz="1200" b="1" i="1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3- La DG de l’inspection du travail et de la</a:t>
                      </a:r>
                    </a:p>
                    <a:p>
                      <a:r>
                        <a:rPr lang="fr-FR" sz="1200" b="1" i="1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conciliation</a:t>
                      </a:r>
                      <a:endParaRPr lang="fr-FR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fr-FR" sz="12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*Contrôle de l’application des dispositions</a:t>
                      </a:r>
                    </a:p>
                    <a:p>
                      <a:pPr marL="0" algn="l" defTabSz="914400" rtl="0" eaLnBrk="1" latinLnBrk="0" hangingPunct="1"/>
                      <a:r>
                        <a:rPr lang="fr-FR" sz="12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du code du travail</a:t>
                      </a:r>
                    </a:p>
                    <a:p>
                      <a:pPr marL="0" algn="l" defTabSz="914400" rtl="0" eaLnBrk="1" latinLnBrk="0" hangingPunct="1"/>
                      <a:r>
                        <a:rPr lang="fr-FR" sz="12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* Règle les conflits individuels et collectifs</a:t>
                      </a:r>
                    </a:p>
                    <a:p>
                      <a:pPr marL="0" algn="l" defTabSz="914400" rtl="0" eaLnBrk="1" latinLnBrk="0" hangingPunct="1"/>
                      <a:r>
                        <a:rPr lang="fr-FR" sz="12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entre les employeurs et les travailleurs</a:t>
                      </a:r>
                    </a:p>
                    <a:p>
                      <a:pPr marL="0" algn="l" defTabSz="914400" rtl="0" eaLnBrk="1" latinLnBrk="0" hangingPunct="1"/>
                      <a:r>
                        <a:rPr lang="fr-FR" sz="12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* Statistiques des Accidents de Travail(AT) /</a:t>
                      </a:r>
                    </a:p>
                    <a:p>
                      <a:pPr marL="0" algn="l" defTabSz="914400" rtl="0" eaLnBrk="1" latinLnBrk="0" hangingPunct="1"/>
                      <a:r>
                        <a:rPr lang="fr-FR" sz="12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Maladies Professionnelles (MP)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200" b="1" dirty="0">
                          <a:solidFill>
                            <a:schemeClr val="tx1"/>
                          </a:solidFill>
                        </a:rPr>
                        <a:t>6- </a:t>
                      </a:r>
                      <a:r>
                        <a:rPr lang="fr-FR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La CNSS/CNAM</a:t>
                      </a:r>
                      <a:endParaRPr lang="fr-FR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2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*Réparation des dommages causés par les</a:t>
                      </a:r>
                    </a:p>
                    <a:p>
                      <a:r>
                        <a:rPr lang="fr-FR" sz="12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accidents du travail et les maladies prof.</a:t>
                      </a:r>
                    </a:p>
                    <a:p>
                      <a:r>
                        <a:rPr lang="fr-FR" sz="12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* Département de la prévention du risque prof.</a:t>
                      </a:r>
                    </a:p>
                    <a:p>
                      <a:r>
                        <a:rPr lang="fr-FR" sz="12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* Contrôle des conditions d’hygiène et de sécurité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263909576"/>
      </p:ext>
    </p:extLst>
  </p:cSld>
  <p:clrMapOvr>
    <a:masterClrMapping/>
  </p:clrMapOvr>
  <p:transition>
    <p:newsflash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leau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508206079"/>
              </p:ext>
            </p:extLst>
          </p:nvPr>
        </p:nvGraphicFramePr>
        <p:xfrm>
          <a:off x="214282" y="6072206"/>
          <a:ext cx="8715436" cy="612134"/>
        </p:xfrm>
        <a:graphic>
          <a:graphicData uri="http://schemas.openxmlformats.org/drawingml/2006/table">
            <a:tbl>
              <a:tblPr/>
              <a:tblGrid>
                <a:gridCol w="719075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2468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06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6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12" name="Tableau 11"/>
          <p:cNvGraphicFramePr>
            <a:graphicFrameLocks noGrp="1"/>
          </p:cNvGraphicFramePr>
          <p:nvPr/>
        </p:nvGraphicFramePr>
        <p:xfrm>
          <a:off x="142844" y="142853"/>
          <a:ext cx="8572560" cy="357189"/>
        </p:xfrm>
        <a:graphic>
          <a:graphicData uri="http://schemas.openxmlformats.org/drawingml/2006/table">
            <a:tbl>
              <a:tblPr/>
              <a:tblGrid>
                <a:gridCol w="707287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9968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571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4" name="Tableau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24206708"/>
              </p:ext>
            </p:extLst>
          </p:nvPr>
        </p:nvGraphicFramePr>
        <p:xfrm>
          <a:off x="179512" y="1484784"/>
          <a:ext cx="8784976" cy="33225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94421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59228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57453">
                <a:tc gridSpan="4">
                  <a:txBody>
                    <a:bodyPr/>
                    <a:lstStyle/>
                    <a:p>
                      <a:pPr algn="ctr"/>
                      <a:r>
                        <a:rPr lang="fr-FR" sz="2400" dirty="0"/>
                        <a:t>Intervenants Indirect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fr-FR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sz="1600" b="1" dirty="0">
                          <a:solidFill>
                            <a:schemeClr val="tx1"/>
                          </a:solidFill>
                        </a:rPr>
                        <a:t>1- </a:t>
                      </a:r>
                      <a:r>
                        <a:rPr lang="fr-FR" sz="16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Ministère de la Santé publique</a:t>
                      </a:r>
                      <a:endParaRPr lang="fr-FR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600" dirty="0"/>
                        <a:t>*</a:t>
                      </a:r>
                      <a:r>
                        <a:rPr lang="fr-FR" sz="16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Veiller sur la Santé de la population</a:t>
                      </a:r>
                    </a:p>
                    <a:p>
                      <a:r>
                        <a:rPr lang="fr-FR" sz="16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*attributions :Dans le domaine de la prévention</a:t>
                      </a:r>
                      <a:r>
                        <a:rPr lang="fr-FR" sz="1600" b="0" i="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et d</a:t>
                      </a:r>
                      <a:r>
                        <a:rPr lang="fr-FR" sz="16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ans le domaine des actions curatives  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3- Ministère de l’intérieur</a:t>
                      </a:r>
                      <a:endParaRPr lang="fr-FR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Protection civile</a:t>
                      </a:r>
                      <a:endParaRPr lang="fr-F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b="1" dirty="0">
                          <a:solidFill>
                            <a:schemeClr val="tx1"/>
                          </a:solidFill>
                        </a:rPr>
                        <a:t>2- </a:t>
                      </a:r>
                      <a:r>
                        <a:rPr lang="fr-FR" sz="16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Ministère de l’industrie</a:t>
                      </a:r>
                      <a:endParaRPr lang="fr-FR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600" dirty="0"/>
                        <a:t>Direction de la sécurité: Etablissements</a:t>
                      </a:r>
                      <a:r>
                        <a:rPr lang="fr-FR" sz="1600" baseline="0" dirty="0"/>
                        <a:t> classées/ contrôles des installations </a:t>
                      </a:r>
                    </a:p>
                    <a:p>
                      <a:r>
                        <a:rPr lang="fr-FR" sz="1600" baseline="0" dirty="0"/>
                        <a:t>INNORPI: Normalisation et certification </a:t>
                      </a:r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b="0" dirty="0">
                          <a:solidFill>
                            <a:schemeClr val="tx1"/>
                          </a:solidFill>
                        </a:rPr>
                        <a:t>4- </a:t>
                      </a:r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Ministère de l’Environnement</a:t>
                      </a:r>
                      <a:endParaRPr lang="fr-FR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charset="0"/>
                        <a:buChar char="•"/>
                      </a:pPr>
                      <a:r>
                        <a:rPr lang="fr-FR" sz="1600" baseline="0" dirty="0"/>
                        <a:t>ANPE</a:t>
                      </a:r>
                    </a:p>
                    <a:p>
                      <a:pPr marL="285750" indent="-285750">
                        <a:buFont typeface="Arial" charset="0"/>
                        <a:buChar char="•"/>
                      </a:pPr>
                      <a:r>
                        <a:rPr lang="fr-FR" sz="1600" baseline="0" dirty="0"/>
                        <a:t>ANGED</a:t>
                      </a:r>
                      <a:endParaRPr lang="fr-FR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newsflash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au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84164351"/>
              </p:ext>
            </p:extLst>
          </p:nvPr>
        </p:nvGraphicFramePr>
        <p:xfrm>
          <a:off x="214282" y="6072206"/>
          <a:ext cx="8715436" cy="612134"/>
        </p:xfrm>
        <a:graphic>
          <a:graphicData uri="http://schemas.openxmlformats.org/drawingml/2006/table">
            <a:tbl>
              <a:tblPr/>
              <a:tblGrid>
                <a:gridCol w="719075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2468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06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6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11" name="Tableau 10"/>
          <p:cNvGraphicFramePr>
            <a:graphicFrameLocks noGrp="1"/>
          </p:cNvGraphicFramePr>
          <p:nvPr/>
        </p:nvGraphicFramePr>
        <p:xfrm>
          <a:off x="142844" y="142853"/>
          <a:ext cx="8572560" cy="357189"/>
        </p:xfrm>
        <a:graphic>
          <a:graphicData uri="http://schemas.openxmlformats.org/drawingml/2006/table">
            <a:tbl>
              <a:tblPr/>
              <a:tblGrid>
                <a:gridCol w="707287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9968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571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5" name="Ellipse 4"/>
          <p:cNvSpPr/>
          <p:nvPr/>
        </p:nvSpPr>
        <p:spPr>
          <a:xfrm>
            <a:off x="2987824" y="1844824"/>
            <a:ext cx="3113179" cy="21602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i="1" dirty="0"/>
              <a:t>LA LÉGISLATION</a:t>
            </a:r>
          </a:p>
          <a:p>
            <a:pPr algn="ctr"/>
            <a:r>
              <a:rPr lang="fr-FR" b="1" i="1" dirty="0"/>
              <a:t>RELATIVE À LA SANTÉ</a:t>
            </a:r>
          </a:p>
          <a:p>
            <a:pPr algn="ctr"/>
            <a:r>
              <a:rPr lang="fr-FR" b="1" i="1" dirty="0"/>
              <a:t>ET À LA SÉCURITÉ AU</a:t>
            </a:r>
          </a:p>
          <a:p>
            <a:pPr algn="ctr"/>
            <a:r>
              <a:rPr lang="fr-FR" b="1" i="1" dirty="0"/>
              <a:t>TRAVAIL EN VIGUEUR EN</a:t>
            </a:r>
          </a:p>
          <a:p>
            <a:pPr algn="ctr"/>
            <a:r>
              <a:rPr lang="fr-FR" b="1" i="1" dirty="0"/>
              <a:t>TUNISIE</a:t>
            </a:r>
          </a:p>
        </p:txBody>
      </p:sp>
      <p:sp>
        <p:nvSpPr>
          <p:cNvPr id="6" name="Ellipse 5"/>
          <p:cNvSpPr/>
          <p:nvPr/>
        </p:nvSpPr>
        <p:spPr>
          <a:xfrm>
            <a:off x="-36512" y="1609954"/>
            <a:ext cx="2970989" cy="2755150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dirty="0"/>
              <a:t>Le code du travail :</a:t>
            </a:r>
          </a:p>
          <a:p>
            <a:r>
              <a:rPr lang="fr-FR" dirty="0"/>
              <a:t>• Loi n° 66-27 du</a:t>
            </a:r>
          </a:p>
          <a:p>
            <a:r>
              <a:rPr lang="fr-FR" dirty="0"/>
              <a:t>30/04/66, modifié par la Loi n°94-29 du 21/02/1994 et</a:t>
            </a:r>
          </a:p>
          <a:p>
            <a:r>
              <a:rPr lang="fr-FR" dirty="0"/>
              <a:t>la loi n° 96-62 du 15/07/96</a:t>
            </a:r>
          </a:p>
        </p:txBody>
      </p:sp>
      <p:sp>
        <p:nvSpPr>
          <p:cNvPr id="13" name="Ellipse 12"/>
          <p:cNvSpPr/>
          <p:nvPr/>
        </p:nvSpPr>
        <p:spPr>
          <a:xfrm>
            <a:off x="6182005" y="1616715"/>
            <a:ext cx="2961860" cy="2880320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dirty="0"/>
              <a:t>Les régimes de réparation des</a:t>
            </a:r>
          </a:p>
          <a:p>
            <a:r>
              <a:rPr lang="fr-FR" dirty="0"/>
              <a:t>dommages résultant des accidents et</a:t>
            </a:r>
          </a:p>
          <a:p>
            <a:r>
              <a:rPr lang="fr-FR" dirty="0"/>
              <a:t>des maladies professionnelles: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fr-FR" dirty="0"/>
              <a:t>Loi n° 94-28 du 21 février 1994</a:t>
            </a:r>
          </a:p>
        </p:txBody>
      </p:sp>
      <p:sp>
        <p:nvSpPr>
          <p:cNvPr id="14" name="Ellipse 13"/>
          <p:cNvSpPr/>
          <p:nvPr/>
        </p:nvSpPr>
        <p:spPr>
          <a:xfrm>
            <a:off x="3563888" y="4293096"/>
            <a:ext cx="1944216" cy="1800200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Les conventions collectives</a:t>
            </a:r>
          </a:p>
        </p:txBody>
      </p:sp>
      <p:cxnSp>
        <p:nvCxnSpPr>
          <p:cNvPr id="15" name="Connecteur droit avec flèche 14"/>
          <p:cNvCxnSpPr>
            <a:stCxn id="5" idx="6"/>
          </p:cNvCxnSpPr>
          <p:nvPr/>
        </p:nvCxnSpPr>
        <p:spPr>
          <a:xfrm>
            <a:off x="6101003" y="2924944"/>
            <a:ext cx="559229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Connecteur droit avec flèche 16"/>
          <p:cNvCxnSpPr>
            <a:stCxn id="5" idx="2"/>
          </p:cNvCxnSpPr>
          <p:nvPr/>
        </p:nvCxnSpPr>
        <p:spPr>
          <a:xfrm flipH="1">
            <a:off x="2267744" y="2924944"/>
            <a:ext cx="72008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Connecteur droit avec flèche 18"/>
          <p:cNvCxnSpPr>
            <a:stCxn id="5" idx="4"/>
          </p:cNvCxnSpPr>
          <p:nvPr/>
        </p:nvCxnSpPr>
        <p:spPr>
          <a:xfrm flipH="1">
            <a:off x="4535996" y="4005064"/>
            <a:ext cx="8418" cy="7920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>
    <p:newsflash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au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92195243"/>
              </p:ext>
            </p:extLst>
          </p:nvPr>
        </p:nvGraphicFramePr>
        <p:xfrm>
          <a:off x="214282" y="6072206"/>
          <a:ext cx="8715436" cy="612134"/>
        </p:xfrm>
        <a:graphic>
          <a:graphicData uri="http://schemas.openxmlformats.org/drawingml/2006/table">
            <a:tbl>
              <a:tblPr/>
              <a:tblGrid>
                <a:gridCol w="719075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2468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06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6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9" name="Tableau 8"/>
          <p:cNvGraphicFramePr>
            <a:graphicFrameLocks noGrp="1"/>
          </p:cNvGraphicFramePr>
          <p:nvPr/>
        </p:nvGraphicFramePr>
        <p:xfrm>
          <a:off x="142844" y="142853"/>
          <a:ext cx="8572560" cy="357189"/>
        </p:xfrm>
        <a:graphic>
          <a:graphicData uri="http://schemas.openxmlformats.org/drawingml/2006/table">
            <a:tbl>
              <a:tblPr/>
              <a:tblGrid>
                <a:gridCol w="707287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9968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571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12" name="Rectangle 11"/>
          <p:cNvSpPr/>
          <p:nvPr/>
        </p:nvSpPr>
        <p:spPr>
          <a:xfrm>
            <a:off x="899592" y="2420888"/>
            <a:ext cx="6984776" cy="2016224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dirty="0">
                <a:latin typeface="Arial" pitchFamily="34" charset="0"/>
                <a:cs typeface="Arial" pitchFamily="34" charset="0"/>
              </a:rPr>
              <a:t>2.</a:t>
            </a:r>
          </a:p>
          <a:p>
            <a:pPr algn="ctr"/>
            <a:r>
              <a:rPr lang="fr-F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fr-FR" sz="2400" dirty="0"/>
              <a:t>Responsabilités de l’employeur et des travailleurs en matière SST</a:t>
            </a:r>
          </a:p>
          <a:p>
            <a:pPr algn="ctr"/>
            <a:r>
              <a:rPr lang="ar-TN" sz="2400" dirty="0"/>
              <a:t>مسؤوليات أصحاب العمل والعمال في مسائل الصحة والسلامة المهنية</a:t>
            </a:r>
            <a:endParaRPr lang="fr-FR" sz="2400" dirty="0"/>
          </a:p>
        </p:txBody>
      </p:sp>
    </p:spTree>
  </p:cSld>
  <p:clrMapOvr>
    <a:masterClrMapping/>
  </p:clrMapOvr>
  <p:transition>
    <p:newsflash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81053425"/>
              </p:ext>
            </p:extLst>
          </p:nvPr>
        </p:nvGraphicFramePr>
        <p:xfrm>
          <a:off x="214282" y="6072206"/>
          <a:ext cx="8715436" cy="612134"/>
        </p:xfrm>
        <a:graphic>
          <a:graphicData uri="http://schemas.openxmlformats.org/drawingml/2006/table">
            <a:tbl>
              <a:tblPr/>
              <a:tblGrid>
                <a:gridCol w="719075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2468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06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6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5" name="Tableau 4"/>
          <p:cNvGraphicFramePr>
            <a:graphicFrameLocks noGrp="1"/>
          </p:cNvGraphicFramePr>
          <p:nvPr/>
        </p:nvGraphicFramePr>
        <p:xfrm>
          <a:off x="142844" y="142853"/>
          <a:ext cx="8572560" cy="357189"/>
        </p:xfrm>
        <a:graphic>
          <a:graphicData uri="http://schemas.openxmlformats.org/drawingml/2006/table">
            <a:tbl>
              <a:tblPr/>
              <a:tblGrid>
                <a:gridCol w="707287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9968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571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395536" y="2780928"/>
            <a:ext cx="84969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i="1" dirty="0">
                <a:solidFill>
                  <a:srgbClr val="FF0000"/>
                </a:solidFill>
              </a:rPr>
              <a:t>Les obligations du chef d’entreprise (l’employeur)</a:t>
            </a:r>
          </a:p>
          <a:p>
            <a:pPr algn="r"/>
            <a:r>
              <a:rPr lang="ar-TN" sz="3200" dirty="0">
                <a:solidFill>
                  <a:srgbClr val="FF0000"/>
                </a:solidFill>
              </a:rPr>
              <a:t>التزامات صاحب المشروع (صاحب العمل)</a:t>
            </a:r>
            <a:r>
              <a:rPr lang="fr-FR" sz="3200" b="1" i="1" dirty="0">
                <a:solidFill>
                  <a:srgbClr val="FF0000"/>
                </a:solidFill>
              </a:rPr>
              <a:t> </a:t>
            </a:r>
            <a:endParaRPr lang="fr-FR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90330520"/>
      </p:ext>
    </p:extLst>
  </p:cSld>
  <p:clrMapOvr>
    <a:masterClrMapping/>
  </p:clrMapOvr>
  <p:transition>
    <p:newsflash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6011571"/>
              </p:ext>
            </p:extLst>
          </p:nvPr>
        </p:nvGraphicFramePr>
        <p:xfrm>
          <a:off x="214282" y="6072206"/>
          <a:ext cx="8715436" cy="612134"/>
        </p:xfrm>
        <a:graphic>
          <a:graphicData uri="http://schemas.openxmlformats.org/drawingml/2006/table">
            <a:tbl>
              <a:tblPr/>
              <a:tblGrid>
                <a:gridCol w="719075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2468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06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6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5" name="Tableau 4"/>
          <p:cNvGraphicFramePr>
            <a:graphicFrameLocks noGrp="1"/>
          </p:cNvGraphicFramePr>
          <p:nvPr/>
        </p:nvGraphicFramePr>
        <p:xfrm>
          <a:off x="142844" y="142853"/>
          <a:ext cx="8572560" cy="357189"/>
        </p:xfrm>
        <a:graphic>
          <a:graphicData uri="http://schemas.openxmlformats.org/drawingml/2006/table">
            <a:tbl>
              <a:tblPr/>
              <a:tblGrid>
                <a:gridCol w="707287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9968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571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7" name="ZoneTexte 6"/>
          <p:cNvSpPr txBox="1"/>
          <p:nvPr/>
        </p:nvSpPr>
        <p:spPr>
          <a:xfrm>
            <a:off x="395536" y="1756057"/>
            <a:ext cx="80648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Selon le code du travail :</a:t>
            </a:r>
          </a:p>
          <a:p>
            <a:pPr algn="ctr"/>
            <a:r>
              <a:rPr lang="fr-FR" sz="2000" b="1" dirty="0"/>
              <a:t>« Tout employeur est tenu de prendre les mesures nécessaires et appropriées pour la protection des</a:t>
            </a:r>
          </a:p>
          <a:p>
            <a:pPr algn="ctr"/>
            <a:r>
              <a:rPr lang="fr-FR" sz="2000" b="1" dirty="0"/>
              <a:t>travailleurs et la prévention des risques professionnels… »</a:t>
            </a:r>
          </a:p>
          <a:p>
            <a:pPr algn="ctr"/>
            <a:r>
              <a:rPr lang="fr-FR" sz="2000" dirty="0"/>
              <a:t>Article 152-2 du Code du Travail </a:t>
            </a:r>
          </a:p>
          <a:p>
            <a:pPr algn="ctr"/>
            <a:r>
              <a:rPr lang="fr-FR" sz="2000" dirty="0"/>
              <a:t>(loi n° 96-62 du 15/07/96)</a:t>
            </a:r>
          </a:p>
        </p:txBody>
      </p:sp>
      <p:sp>
        <p:nvSpPr>
          <p:cNvPr id="2" name="ZoneTexte 1"/>
          <p:cNvSpPr txBox="1"/>
          <p:nvPr/>
        </p:nvSpPr>
        <p:spPr>
          <a:xfrm>
            <a:off x="539552" y="3945250"/>
            <a:ext cx="82472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2000" dirty="0"/>
              <a:t>على كلّ مؤجر أن يتّخذ التدابير اللّازمة و المناسبة لحماية العمال و وقايتهم من المخاطر</a:t>
            </a:r>
            <a:endParaRPr lang="fr-FR" sz="2000" dirty="0"/>
          </a:p>
          <a:p>
            <a:pPr algn="r"/>
            <a:r>
              <a:rPr lang="ar-SA" sz="2000" dirty="0"/>
              <a:t>		</a:t>
            </a:r>
            <a:r>
              <a:rPr lang="fr-FR" sz="2000" dirty="0"/>
              <a:t>:</a:t>
            </a:r>
            <a:r>
              <a:rPr lang="ar-SA" sz="2000" dirty="0"/>
              <a:t>المهنية و عليه بالخصوص القيام بما يلي </a:t>
            </a:r>
            <a:r>
              <a:rPr lang="fr-FR" sz="20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xmlns="" val="3301115624"/>
      </p:ext>
    </p:extLst>
  </p:cSld>
  <p:clrMapOvr>
    <a:masterClrMapping/>
  </p:clrMapOvr>
  <p:transition>
    <p:newsflash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55680741"/>
              </p:ext>
            </p:extLst>
          </p:nvPr>
        </p:nvGraphicFramePr>
        <p:xfrm>
          <a:off x="214282" y="6072206"/>
          <a:ext cx="8715436" cy="612134"/>
        </p:xfrm>
        <a:graphic>
          <a:graphicData uri="http://schemas.openxmlformats.org/drawingml/2006/table">
            <a:tbl>
              <a:tblPr/>
              <a:tblGrid>
                <a:gridCol w="719075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2468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06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6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7969234"/>
              </p:ext>
            </p:extLst>
          </p:nvPr>
        </p:nvGraphicFramePr>
        <p:xfrm>
          <a:off x="142844" y="142853"/>
          <a:ext cx="8572560" cy="357189"/>
        </p:xfrm>
        <a:graphic>
          <a:graphicData uri="http://schemas.openxmlformats.org/drawingml/2006/table">
            <a:tbl>
              <a:tblPr/>
              <a:tblGrid>
                <a:gridCol w="707287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9968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571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solidFill>
                          <a:srgbClr val="00B05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" name="ZoneTexte 1"/>
          <p:cNvSpPr txBox="1"/>
          <p:nvPr/>
        </p:nvSpPr>
        <p:spPr>
          <a:xfrm>
            <a:off x="467544" y="1619708"/>
            <a:ext cx="8319298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Art. 152</a:t>
            </a:r>
            <a:r>
              <a:rPr lang="fr-FR" dirty="0"/>
              <a:t>‐</a:t>
            </a:r>
            <a:r>
              <a:rPr lang="fr-FR" b="1" dirty="0"/>
              <a:t>2</a:t>
            </a:r>
          </a:p>
          <a:p>
            <a:r>
              <a:rPr lang="fr-FR" sz="1600" dirty="0"/>
              <a:t>- </a:t>
            </a:r>
            <a:r>
              <a:rPr lang="fr-FR" sz="1600" dirty="0">
                <a:solidFill>
                  <a:srgbClr val="FF0000"/>
                </a:solidFill>
              </a:rPr>
              <a:t>Veiller</a:t>
            </a:r>
            <a:r>
              <a:rPr lang="fr-FR" sz="1600" dirty="0"/>
              <a:t> à la protection de la santé des travailleurs sur les lieux du travail</a:t>
            </a:r>
          </a:p>
          <a:p>
            <a:pPr algn="just"/>
            <a:r>
              <a:rPr lang="fr-FR" sz="1600" dirty="0"/>
              <a:t>- </a:t>
            </a:r>
            <a:r>
              <a:rPr lang="fr-FR" sz="1600" dirty="0">
                <a:solidFill>
                  <a:srgbClr val="FF0000"/>
                </a:solidFill>
              </a:rPr>
              <a:t>Garantir</a:t>
            </a:r>
            <a:r>
              <a:rPr lang="fr-FR" sz="1600" dirty="0"/>
              <a:t> des conditions et un milieu de travail adéquat</a:t>
            </a:r>
          </a:p>
          <a:p>
            <a:pPr algn="just"/>
            <a:r>
              <a:rPr lang="fr-FR" sz="1600" dirty="0"/>
              <a:t>-</a:t>
            </a:r>
            <a:r>
              <a:rPr lang="fr-FR" sz="1600" dirty="0">
                <a:solidFill>
                  <a:srgbClr val="FF0000"/>
                </a:solidFill>
              </a:rPr>
              <a:t> Protéger </a:t>
            </a:r>
            <a:r>
              <a:rPr lang="fr-FR" sz="1600" dirty="0"/>
              <a:t>les travailleurs des risques inhérents aux machines, au matériel , et aux produits utilisés</a:t>
            </a:r>
          </a:p>
          <a:p>
            <a:pPr algn="just"/>
            <a:r>
              <a:rPr lang="fr-FR" sz="1600" dirty="0">
                <a:solidFill>
                  <a:srgbClr val="FF0000"/>
                </a:solidFill>
              </a:rPr>
              <a:t>- Fournir</a:t>
            </a:r>
            <a:r>
              <a:rPr lang="fr-FR" sz="1600" dirty="0"/>
              <a:t> les moyens de protection collective et individuelle adéquats et</a:t>
            </a:r>
            <a:r>
              <a:rPr lang="fr-FR" sz="1600" dirty="0">
                <a:solidFill>
                  <a:srgbClr val="FF0000"/>
                </a:solidFill>
              </a:rPr>
              <a:t> Initier </a:t>
            </a:r>
            <a:r>
              <a:rPr lang="fr-FR" sz="1600" dirty="0"/>
              <a:t>des travailleurs à leurs utilisation </a:t>
            </a:r>
          </a:p>
          <a:p>
            <a:pPr algn="just"/>
            <a:r>
              <a:rPr lang="fr-FR" sz="1600" dirty="0">
                <a:solidFill>
                  <a:srgbClr val="FF0000"/>
                </a:solidFill>
              </a:rPr>
              <a:t>- Informer </a:t>
            </a:r>
            <a:r>
              <a:rPr lang="fr-FR" sz="1600" dirty="0"/>
              <a:t>et sensibiliser les travailleurs des risques de la profession qu’ils exercent.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558741" y="4077071"/>
            <a:ext cx="813690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dirty="0"/>
              <a:t>ـ السهر على صحة العمّال في أماكن العمل،</a:t>
            </a:r>
            <a:endParaRPr lang="fr-FR" dirty="0"/>
          </a:p>
          <a:p>
            <a:pPr algn="r"/>
            <a:r>
              <a:rPr lang="ar-SA" dirty="0"/>
              <a:t>ـ توفير ظروف و بيئة عمل ملائمة،</a:t>
            </a:r>
            <a:endParaRPr lang="fr-FR" dirty="0"/>
          </a:p>
          <a:p>
            <a:pPr algn="r"/>
            <a:r>
              <a:rPr lang="ar-SA" dirty="0"/>
              <a:t>ـ حماية العمّال من مخاطر الآلات و المعدّات و المواد المستعملة،</a:t>
            </a:r>
            <a:endParaRPr lang="fr-FR" dirty="0"/>
          </a:p>
          <a:p>
            <a:pPr algn="r"/>
            <a:r>
              <a:rPr lang="ar-SA" dirty="0"/>
              <a:t>ـ توفير وسائل الوقاية الجماعية والفردية المناسبة وتدريب العمّال على استخدامها،</a:t>
            </a:r>
            <a:endParaRPr lang="fr-FR" dirty="0"/>
          </a:p>
          <a:p>
            <a:pPr algn="r"/>
            <a:r>
              <a:rPr lang="ar-SA" dirty="0"/>
              <a:t>ـ إعلام و توعية العملة بمخاطر المهنة التي يمارسها٠</a:t>
            </a:r>
            <a:endParaRPr lang="fr-FR" dirty="0"/>
          </a:p>
          <a:p>
            <a:pPr algn="r"/>
            <a:r>
              <a:rPr lang="ar-SA" dirty="0">
                <a:solidFill>
                  <a:srgbClr val="FF0000"/>
                </a:solidFill>
              </a:rPr>
              <a:t>الفصل 152 ـ 2 (اضيف بالقانون عدد 62 لسنة 1996 في 15 </a:t>
            </a:r>
            <a:r>
              <a:rPr lang="ar-SA" dirty="0" err="1">
                <a:solidFill>
                  <a:srgbClr val="FF0000"/>
                </a:solidFill>
              </a:rPr>
              <a:t>جويلية</a:t>
            </a:r>
            <a:r>
              <a:rPr lang="ar-SA" dirty="0">
                <a:solidFill>
                  <a:srgbClr val="FF0000"/>
                </a:solidFill>
              </a:rPr>
              <a:t> 1996</a:t>
            </a:r>
            <a:endParaRPr lang="fr-FR" dirty="0">
              <a:solidFill>
                <a:srgbClr val="FF0000"/>
              </a:solidFill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1557862275"/>
      </p:ext>
    </p:extLst>
  </p:cSld>
  <p:clrMapOvr>
    <a:masterClrMapping/>
  </p:clrMapOvr>
  <p:transition>
    <p:newsflash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sz="2800" b="1" dirty="0"/>
              <a:t>Art. 153 (nouveau) du code du Travail - Loi 96-62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83276920"/>
              </p:ext>
            </p:extLst>
          </p:nvPr>
        </p:nvGraphicFramePr>
        <p:xfrm>
          <a:off x="214282" y="6072206"/>
          <a:ext cx="8715436" cy="612134"/>
        </p:xfrm>
        <a:graphic>
          <a:graphicData uri="http://schemas.openxmlformats.org/drawingml/2006/table">
            <a:tbl>
              <a:tblPr/>
              <a:tblGrid>
                <a:gridCol w="719075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2468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06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6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6" name="Tableau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60677602"/>
              </p:ext>
            </p:extLst>
          </p:nvPr>
        </p:nvGraphicFramePr>
        <p:xfrm>
          <a:off x="142844" y="142853"/>
          <a:ext cx="8572560" cy="357189"/>
        </p:xfrm>
        <a:graphic>
          <a:graphicData uri="http://schemas.openxmlformats.org/drawingml/2006/table">
            <a:tbl>
              <a:tblPr/>
              <a:tblGrid>
                <a:gridCol w="707287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9968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571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solidFill>
                          <a:srgbClr val="00B05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11723671"/>
              </p:ext>
            </p:extLst>
          </p:nvPr>
        </p:nvGraphicFramePr>
        <p:xfrm>
          <a:off x="467544" y="2492896"/>
          <a:ext cx="8208912" cy="101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10445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&lt;500 travailleurs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&gt;500 travailleurs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/>
                        <a:t>Adhésion à un G.M.T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/>
                        <a:t>Ou Service autonome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/>
                        <a:t>Service autonome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602961136"/>
      </p:ext>
    </p:extLst>
  </p:cSld>
  <p:clrMapOvr>
    <a:masterClrMapping/>
  </p:clrMapOvr>
  <p:transition>
    <p:newsflash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fr-FR" sz="2400" b="1" dirty="0">
                <a:solidFill>
                  <a:srgbClr val="FF0000"/>
                </a:solidFill>
              </a:rPr>
              <a:t>Art. 154-5 (nouveau) du code du Travail </a:t>
            </a:r>
          </a:p>
          <a:p>
            <a:pPr marL="0" indent="0" algn="ctr">
              <a:buNone/>
            </a:pPr>
            <a:r>
              <a:rPr lang="fr-FR" sz="2400" b="1" dirty="0">
                <a:solidFill>
                  <a:srgbClr val="FF0000"/>
                </a:solidFill>
              </a:rPr>
              <a:t>Loi 96-62</a:t>
            </a:r>
          </a:p>
          <a:p>
            <a:pPr marL="0" indent="0">
              <a:buNone/>
            </a:pPr>
            <a:r>
              <a:rPr lang="fr-FR" dirty="0"/>
              <a:t>-&gt; Désignation d’un responsable de la sécurité au travail</a:t>
            </a:r>
          </a:p>
          <a:p>
            <a:pPr marL="0" indent="0" algn="ctr">
              <a:buNone/>
            </a:pPr>
            <a:r>
              <a:rPr lang="fr-FR" sz="1800" dirty="0">
                <a:solidFill>
                  <a:srgbClr val="FF0000"/>
                </a:solidFill>
              </a:rPr>
              <a:t>Décret n° 2000-1989 du 12 septembre 2000, fixant les catégories d'entreprises tenues de désigner un responsable de sécurité au travail et les conditions devant être remplies par celui-ci</a:t>
            </a:r>
          </a:p>
          <a:p>
            <a:pPr marL="0" indent="0" algn="ctr">
              <a:buNone/>
            </a:pPr>
            <a:r>
              <a:rPr lang="fr-FR" sz="1800" dirty="0"/>
              <a:t>Article premier. - Toute entreprise classée parmi les établissements dangereux, insalubres et incommodes au sens de </a:t>
            </a:r>
            <a:r>
              <a:rPr lang="fr-FR" sz="1800" b="1" dirty="0">
                <a:solidFill>
                  <a:srgbClr val="FF0000"/>
                </a:solidFill>
              </a:rPr>
              <a:t>l'article 294 </a:t>
            </a:r>
            <a:r>
              <a:rPr lang="fr-FR" sz="1800" dirty="0"/>
              <a:t>du code du travail, doit désigner un responsable de la sécurité au travail</a:t>
            </a:r>
            <a:endParaRPr lang="fr-FR" sz="1800" dirty="0">
              <a:solidFill>
                <a:srgbClr val="FF0000"/>
              </a:solidFill>
            </a:endParaRPr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11332018"/>
              </p:ext>
            </p:extLst>
          </p:nvPr>
        </p:nvGraphicFramePr>
        <p:xfrm>
          <a:off x="214282" y="6072206"/>
          <a:ext cx="8715436" cy="612134"/>
        </p:xfrm>
        <a:graphic>
          <a:graphicData uri="http://schemas.openxmlformats.org/drawingml/2006/table">
            <a:tbl>
              <a:tblPr/>
              <a:tblGrid>
                <a:gridCol w="719075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2468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06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6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61250769"/>
              </p:ext>
            </p:extLst>
          </p:nvPr>
        </p:nvGraphicFramePr>
        <p:xfrm>
          <a:off x="142844" y="142853"/>
          <a:ext cx="8572560" cy="357189"/>
        </p:xfrm>
        <a:graphic>
          <a:graphicData uri="http://schemas.openxmlformats.org/drawingml/2006/table">
            <a:tbl>
              <a:tblPr/>
              <a:tblGrid>
                <a:gridCol w="707287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9968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571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solidFill>
                          <a:srgbClr val="00B05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235162955"/>
      </p:ext>
    </p:extLst>
  </p:cSld>
  <p:clrMapOvr>
    <a:masterClrMapping/>
  </p:clrMapOvr>
  <p:transition>
    <p:newsflash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064752"/>
            <a:ext cx="8229600" cy="506141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sz="2400" dirty="0">
                <a:solidFill>
                  <a:srgbClr val="FF0000"/>
                </a:solidFill>
              </a:rPr>
              <a:t>loi 94-28 du 21 février 1994</a:t>
            </a:r>
          </a:p>
          <a:p>
            <a:pPr marL="0" indent="0" algn="ctr">
              <a:buNone/>
            </a:pPr>
            <a:r>
              <a:rPr lang="fr-FR" sz="2400" dirty="0">
                <a:solidFill>
                  <a:srgbClr val="FF0000"/>
                </a:solidFill>
              </a:rPr>
              <a:t>(portant régime de réparation des préjudices résultant des accidents du travail et des maladies professionnelles)</a:t>
            </a:r>
          </a:p>
          <a:p>
            <a:pPr marL="0" indent="0" algn="ctr">
              <a:buNone/>
            </a:pPr>
            <a:endParaRPr lang="fr-FR" sz="2400" dirty="0"/>
          </a:p>
          <a:p>
            <a:pPr>
              <a:buFont typeface="Wingdings" pitchFamily="2" charset="2"/>
              <a:buChar char="v"/>
            </a:pPr>
            <a:r>
              <a:rPr lang="fr-FR" sz="2400" dirty="0"/>
              <a:t>Art. 85 :</a:t>
            </a:r>
          </a:p>
          <a:p>
            <a:r>
              <a:rPr lang="fr-FR" sz="2400" dirty="0"/>
              <a:t>prendre toutes les mesures préventives adéquates qui sont nécessitées par la nature de son activité</a:t>
            </a:r>
          </a:p>
          <a:p>
            <a:r>
              <a:rPr lang="fr-FR" sz="2400" dirty="0"/>
              <a:t>Déclarer les procédés de travail dangereux à la CNSS</a:t>
            </a:r>
          </a:p>
          <a:p>
            <a:pPr>
              <a:buFont typeface="Wingdings" pitchFamily="2" charset="2"/>
              <a:buChar char="v"/>
            </a:pPr>
            <a:r>
              <a:rPr lang="fr-FR" sz="2400" dirty="0"/>
              <a:t>Art. 86:</a:t>
            </a:r>
          </a:p>
          <a:p>
            <a:r>
              <a:rPr lang="fr-FR" sz="2400" dirty="0"/>
              <a:t>Indiquer sur un registre coté et paraphé, par l’inspection médicale du travail, les données se rapportant à chaque travailleurs exposés à un risque</a:t>
            </a:r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46923749"/>
              </p:ext>
            </p:extLst>
          </p:nvPr>
        </p:nvGraphicFramePr>
        <p:xfrm>
          <a:off x="214282" y="6072206"/>
          <a:ext cx="8715436" cy="612134"/>
        </p:xfrm>
        <a:graphic>
          <a:graphicData uri="http://schemas.openxmlformats.org/drawingml/2006/table">
            <a:tbl>
              <a:tblPr/>
              <a:tblGrid>
                <a:gridCol w="719075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2468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06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6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5653396"/>
              </p:ext>
            </p:extLst>
          </p:nvPr>
        </p:nvGraphicFramePr>
        <p:xfrm>
          <a:off x="142844" y="142853"/>
          <a:ext cx="8572560" cy="357189"/>
        </p:xfrm>
        <a:graphic>
          <a:graphicData uri="http://schemas.openxmlformats.org/drawingml/2006/table">
            <a:tbl>
              <a:tblPr/>
              <a:tblGrid>
                <a:gridCol w="707287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9968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571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solidFill>
                          <a:srgbClr val="00B05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834833292"/>
      </p:ext>
    </p:extLst>
  </p:cSld>
  <p:clrMapOvr>
    <a:masterClrMapping/>
  </p:clrMapOvr>
  <p:transition>
    <p:newsflash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54527070"/>
              </p:ext>
            </p:extLst>
          </p:nvPr>
        </p:nvGraphicFramePr>
        <p:xfrm>
          <a:off x="214282" y="6072206"/>
          <a:ext cx="8715436" cy="612134"/>
        </p:xfrm>
        <a:graphic>
          <a:graphicData uri="http://schemas.openxmlformats.org/drawingml/2006/table">
            <a:tbl>
              <a:tblPr/>
              <a:tblGrid>
                <a:gridCol w="719075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2468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06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6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92901538"/>
              </p:ext>
            </p:extLst>
          </p:nvPr>
        </p:nvGraphicFramePr>
        <p:xfrm>
          <a:off x="142844" y="142853"/>
          <a:ext cx="8572560" cy="357189"/>
        </p:xfrm>
        <a:graphic>
          <a:graphicData uri="http://schemas.openxmlformats.org/drawingml/2006/table">
            <a:tbl>
              <a:tblPr/>
              <a:tblGrid>
                <a:gridCol w="707287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9968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571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solidFill>
                          <a:srgbClr val="00B05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1331640" y="2852936"/>
            <a:ext cx="640871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i="1" dirty="0">
                <a:solidFill>
                  <a:srgbClr val="FF0000"/>
                </a:solidFill>
              </a:rPr>
              <a:t>Les obligations du travailleur</a:t>
            </a:r>
          </a:p>
          <a:p>
            <a:pPr algn="r"/>
            <a:r>
              <a:rPr lang="ar-TN" sz="3200" dirty="0">
                <a:solidFill>
                  <a:srgbClr val="FF0000"/>
                </a:solidFill>
              </a:rPr>
              <a:t>التزامات العامل</a:t>
            </a:r>
            <a:endParaRPr lang="fr-FR" sz="32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51036184"/>
      </p:ext>
    </p:extLst>
  </p:cSld>
  <p:clrMapOvr>
    <a:masterClrMapping/>
  </p:clrMapOvr>
  <p:transition>
    <p:newsflash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42575" y="1695378"/>
            <a:ext cx="8786842" cy="485740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sz="2400" b="1" dirty="0">
                <a:solidFill>
                  <a:srgbClr val="FF0000"/>
                </a:solidFill>
              </a:rPr>
              <a:t>Article 152-3 (nouveau) du code du travail – Loi 96-26</a:t>
            </a:r>
          </a:p>
          <a:p>
            <a:pPr marL="0" indent="0">
              <a:buNone/>
            </a:pPr>
            <a:r>
              <a:rPr lang="fr-FR" sz="2800" dirty="0"/>
              <a:t>1.Respecter les prescriptions de SST et ne pas commettre d’acte ou manquement pouvant entraver les prescriptions</a:t>
            </a:r>
          </a:p>
          <a:p>
            <a:pPr marL="0" indent="0">
              <a:buNone/>
            </a:pPr>
            <a:r>
              <a:rPr lang="fr-FR" sz="2800" dirty="0"/>
              <a:t>2.Exécuter les instructions relatives à la protection de sa santé et de sa sécurité ainsi que celles des autres travailleurs</a:t>
            </a:r>
          </a:p>
          <a:p>
            <a:pPr marL="0" indent="0">
              <a:buNone/>
            </a:pPr>
            <a:r>
              <a:rPr lang="fr-FR" sz="2800" dirty="0"/>
              <a:t>3.Utiliser les moyens de prévention mis à sa disposition et Veiller à </a:t>
            </a:r>
            <a:r>
              <a:rPr lang="fr-FR" dirty="0"/>
              <a:t>leur conservation.</a:t>
            </a:r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55680741"/>
              </p:ext>
            </p:extLst>
          </p:nvPr>
        </p:nvGraphicFramePr>
        <p:xfrm>
          <a:off x="214282" y="6072206"/>
          <a:ext cx="8715436" cy="612134"/>
        </p:xfrm>
        <a:graphic>
          <a:graphicData uri="http://schemas.openxmlformats.org/drawingml/2006/table">
            <a:tbl>
              <a:tblPr/>
              <a:tblGrid>
                <a:gridCol w="719075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2468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06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6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7969234"/>
              </p:ext>
            </p:extLst>
          </p:nvPr>
        </p:nvGraphicFramePr>
        <p:xfrm>
          <a:off x="142844" y="142853"/>
          <a:ext cx="8572560" cy="357189"/>
        </p:xfrm>
        <a:graphic>
          <a:graphicData uri="http://schemas.openxmlformats.org/drawingml/2006/table">
            <a:tbl>
              <a:tblPr/>
              <a:tblGrid>
                <a:gridCol w="707287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9968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571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solidFill>
                          <a:srgbClr val="00B05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200650456"/>
      </p:ext>
    </p:extLst>
  </p:cSld>
  <p:clrMapOvr>
    <a:masterClrMapping/>
  </p:clrMapOvr>
  <p:transition>
    <p:newsflash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fr-FR" dirty="0"/>
              <a:t>4. Participer aux cycles de formation et aux</a:t>
            </a:r>
          </a:p>
          <a:p>
            <a:pPr marL="0" indent="0">
              <a:buNone/>
            </a:pPr>
            <a:r>
              <a:rPr lang="fr-FR" dirty="0"/>
              <a:t>activités d’information et de sensibilisation relative à la SST que l’entreprise organise.</a:t>
            </a:r>
          </a:p>
          <a:p>
            <a:pPr marL="0" indent="0">
              <a:buNone/>
            </a:pPr>
            <a:r>
              <a:rPr lang="fr-FR" dirty="0"/>
              <a:t>5. Informer immédiatement son chef direct de toute défaillance constatée susceptible d’engendrer un danger à la SST.</a:t>
            </a:r>
          </a:p>
          <a:p>
            <a:pPr marL="0" indent="0">
              <a:buNone/>
            </a:pPr>
            <a:r>
              <a:rPr lang="fr-FR" dirty="0"/>
              <a:t>6. Se soumettre aux examens médicaux qui lui sont prescrits.</a:t>
            </a:r>
          </a:p>
          <a:p>
            <a:pPr marL="0" indent="0">
              <a:buNone/>
            </a:pPr>
            <a:endParaRPr lang="fr-FR" dirty="0"/>
          </a:p>
        </p:txBody>
      </p:sp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08016879"/>
              </p:ext>
            </p:extLst>
          </p:nvPr>
        </p:nvGraphicFramePr>
        <p:xfrm>
          <a:off x="214282" y="6072206"/>
          <a:ext cx="8715436" cy="612134"/>
        </p:xfrm>
        <a:graphic>
          <a:graphicData uri="http://schemas.openxmlformats.org/drawingml/2006/table">
            <a:tbl>
              <a:tblPr/>
              <a:tblGrid>
                <a:gridCol w="719075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2468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06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6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6" name="Tableau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98880316"/>
              </p:ext>
            </p:extLst>
          </p:nvPr>
        </p:nvGraphicFramePr>
        <p:xfrm>
          <a:off x="142844" y="142853"/>
          <a:ext cx="8572560" cy="357189"/>
        </p:xfrm>
        <a:graphic>
          <a:graphicData uri="http://schemas.openxmlformats.org/drawingml/2006/table">
            <a:tbl>
              <a:tblPr/>
              <a:tblGrid>
                <a:gridCol w="707287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9968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571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solidFill>
                          <a:srgbClr val="00B05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071465511"/>
      </p:ext>
    </p:extLst>
  </p:cSld>
  <p:clrMapOvr>
    <a:masterClrMapping/>
  </p:clrMapOvr>
  <p:transition>
    <p:newsflash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115616" y="1772816"/>
            <a:ext cx="6984776" cy="2160240"/>
          </a:xfrm>
          <a:prstGeom prst="rect">
            <a:avLst/>
          </a:prstGeom>
          <a:solidFill>
            <a:srgbClr val="009900"/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dirty="0">
                <a:latin typeface="Arial" pitchFamily="34" charset="0"/>
                <a:cs typeface="Arial" pitchFamily="34" charset="0"/>
              </a:rPr>
              <a:t>3. </a:t>
            </a:r>
          </a:p>
          <a:p>
            <a:pPr algn="ctr"/>
            <a:r>
              <a:rPr lang="fr-FR" sz="2400" dirty="0"/>
              <a:t>Les différentes structures intervenants dans le domaine SST et leurs missions</a:t>
            </a:r>
          </a:p>
          <a:p>
            <a:pPr algn="ctr"/>
            <a:r>
              <a:rPr lang="ar-TN" sz="2400" dirty="0"/>
              <a:t>الهياكل المشاركة في مجال الصحة والسلامة المهنية ومهامها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xmlns="" val="657030098"/>
      </p:ext>
    </p:extLst>
  </p:cSld>
  <p:clrMapOvr>
    <a:masterClrMapping/>
  </p:clrMapOvr>
  <p:transition>
    <p:newsflash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au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68930088"/>
              </p:ext>
            </p:extLst>
          </p:nvPr>
        </p:nvGraphicFramePr>
        <p:xfrm>
          <a:off x="214282" y="6072206"/>
          <a:ext cx="8715436" cy="612134"/>
        </p:xfrm>
        <a:graphic>
          <a:graphicData uri="http://schemas.openxmlformats.org/drawingml/2006/table">
            <a:tbl>
              <a:tblPr/>
              <a:tblGrid>
                <a:gridCol w="719075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2468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06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6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8" name="Tableau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73852809"/>
              </p:ext>
            </p:extLst>
          </p:nvPr>
        </p:nvGraphicFramePr>
        <p:xfrm>
          <a:off x="142844" y="142853"/>
          <a:ext cx="8572560" cy="357189"/>
        </p:xfrm>
        <a:graphic>
          <a:graphicData uri="http://schemas.openxmlformats.org/drawingml/2006/table">
            <a:tbl>
              <a:tblPr/>
              <a:tblGrid>
                <a:gridCol w="707287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9968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571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solidFill>
                          <a:srgbClr val="00B05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2" name="Diagramme 1"/>
          <p:cNvGraphicFramePr/>
          <p:nvPr>
            <p:extLst>
              <p:ext uri="{D42A27DB-BD31-4B8C-83A1-F6EECF244321}">
                <p14:modId xmlns:p14="http://schemas.microsoft.com/office/powerpoint/2010/main" xmlns="" val="1883844184"/>
              </p:ext>
            </p:extLst>
          </p:nvPr>
        </p:nvGraphicFramePr>
        <p:xfrm>
          <a:off x="1115616" y="1340768"/>
          <a:ext cx="6720408" cy="4408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newsflash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69950252"/>
              </p:ext>
            </p:extLst>
          </p:nvPr>
        </p:nvGraphicFramePr>
        <p:xfrm>
          <a:off x="214282" y="6072206"/>
          <a:ext cx="8715436" cy="612134"/>
        </p:xfrm>
        <a:graphic>
          <a:graphicData uri="http://schemas.openxmlformats.org/drawingml/2006/table">
            <a:tbl>
              <a:tblPr/>
              <a:tblGrid>
                <a:gridCol w="719075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2468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06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6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0071169"/>
              </p:ext>
            </p:extLst>
          </p:nvPr>
        </p:nvGraphicFramePr>
        <p:xfrm>
          <a:off x="142844" y="142853"/>
          <a:ext cx="8572560" cy="357189"/>
        </p:xfrm>
        <a:graphic>
          <a:graphicData uri="http://schemas.openxmlformats.org/drawingml/2006/table">
            <a:tbl>
              <a:tblPr/>
              <a:tblGrid>
                <a:gridCol w="707287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9968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571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solidFill>
                          <a:srgbClr val="00B05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7" name="ZoneTexte 6"/>
          <p:cNvSpPr txBox="1"/>
          <p:nvPr/>
        </p:nvSpPr>
        <p:spPr>
          <a:xfrm>
            <a:off x="107504" y="1619708"/>
            <a:ext cx="8928992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i="1" dirty="0"/>
              <a:t>Rôle du service médical du travail</a:t>
            </a:r>
          </a:p>
          <a:p>
            <a:pPr algn="ctr"/>
            <a:r>
              <a:rPr lang="fr-FR" b="1" dirty="0">
                <a:solidFill>
                  <a:srgbClr val="009900"/>
                </a:solidFill>
              </a:rPr>
              <a:t>Décret n° 2000-1985 du 12/09/2000</a:t>
            </a:r>
          </a:p>
          <a:p>
            <a:pPr algn="ctr"/>
            <a:r>
              <a:rPr lang="fr-FR" dirty="0">
                <a:solidFill>
                  <a:srgbClr val="009900"/>
                </a:solidFill>
              </a:rPr>
              <a:t>(portant organisation et fonctionnement des SMT)</a:t>
            </a:r>
          </a:p>
          <a:p>
            <a:pPr algn="just"/>
            <a:r>
              <a:rPr lang="fr-FR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Art5</a:t>
            </a:r>
            <a:r>
              <a:rPr lang="fr-FR" sz="2400" dirty="0"/>
              <a:t>-</a:t>
            </a:r>
            <a:r>
              <a:rPr lang="fr-FR" dirty="0"/>
              <a:t> </a:t>
            </a:r>
            <a:r>
              <a:rPr lang="fr-FR" sz="2400" dirty="0"/>
              <a:t>Mise à jour des risques professionnels et du nombre de travailleurs exposés à ces risques</a:t>
            </a:r>
          </a:p>
          <a:p>
            <a:pPr algn="just"/>
            <a:r>
              <a:rPr lang="fr-FR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Art6</a:t>
            </a:r>
            <a:r>
              <a:rPr lang="fr-FR" sz="2400" dirty="0"/>
              <a:t>- Contribution à l’étude des nouvelles techniques de production et à la formation des secouristes</a:t>
            </a:r>
          </a:p>
          <a:p>
            <a:pPr algn="just"/>
            <a:r>
              <a:rPr lang="fr-FR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Art7</a:t>
            </a:r>
            <a:r>
              <a:rPr lang="fr-FR" sz="2400" dirty="0"/>
              <a:t>- Effectuer les examens médicaux ( examens d’embauche, périodiques, reprise du travail, spontanés)</a:t>
            </a:r>
          </a:p>
          <a:p>
            <a:r>
              <a:rPr lang="fr-FR" sz="2400" dirty="0"/>
              <a:t>Et présenter à l’employeur des propositions sur les mesures individuelles à prendre pour la protection de la santé des travailleurs </a:t>
            </a:r>
          </a:p>
          <a:p>
            <a:endParaRPr lang="fr-FR" sz="2400" dirty="0"/>
          </a:p>
        </p:txBody>
      </p:sp>
      <p:grpSp>
        <p:nvGrpSpPr>
          <p:cNvPr id="8" name="Groupe 7"/>
          <p:cNvGrpSpPr/>
          <p:nvPr/>
        </p:nvGrpSpPr>
        <p:grpSpPr>
          <a:xfrm>
            <a:off x="107505" y="512419"/>
            <a:ext cx="5472607" cy="993391"/>
            <a:chOff x="335692" y="23824"/>
            <a:chExt cx="6341575" cy="1308673"/>
          </a:xfrm>
        </p:grpSpPr>
        <p:sp>
          <p:nvSpPr>
            <p:cNvPr id="9" name="Rectangle à coins arrondis 8"/>
            <p:cNvSpPr/>
            <p:nvPr/>
          </p:nvSpPr>
          <p:spPr>
            <a:xfrm>
              <a:off x="335692" y="23824"/>
              <a:ext cx="6341575" cy="1308673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399576" y="87708"/>
              <a:ext cx="6213807" cy="118090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7811" tIns="0" rIns="177811" bIns="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FR" sz="2400" b="1" kern="1200" dirty="0">
                  <a:solidFill>
                    <a:schemeClr val="tx1"/>
                  </a:solidFill>
                </a:rPr>
                <a:t>1- Le service médical du travail (SMT)</a:t>
              </a:r>
            </a:p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FR" sz="2400" b="1" kern="1200" dirty="0">
                  <a:solidFill>
                    <a:schemeClr val="tx1"/>
                  </a:solidFill>
                </a:rPr>
                <a:t> </a:t>
              </a:r>
              <a:r>
                <a:rPr lang="ar-TN" sz="2400" b="1" i="0" kern="1200" dirty="0">
                  <a:solidFill>
                    <a:schemeClr val="tx1"/>
                  </a:solidFill>
                </a:rPr>
                <a:t>مصلحة طب الشغل</a:t>
              </a:r>
              <a:endParaRPr lang="fr-FR" sz="2400" b="1" kern="1200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859236688"/>
      </p:ext>
    </p:extLst>
  </p:cSld>
  <p:clrMapOvr>
    <a:masterClrMapping/>
  </p:clrMapOvr>
  <p:transition>
    <p:newsflash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fr-FR" b="1" i="1" dirty="0"/>
              <a:t>Missions du chargé de sécurité</a:t>
            </a:r>
          </a:p>
          <a:p>
            <a:pPr marL="0" indent="0" algn="ctr">
              <a:buNone/>
            </a:pPr>
            <a:r>
              <a:rPr lang="fr-FR" b="1" i="1" dirty="0">
                <a:solidFill>
                  <a:srgbClr val="009900"/>
                </a:solidFill>
              </a:rPr>
              <a:t>Article 154-5 (nouveau) du code du travail – Loi 96-26</a:t>
            </a:r>
          </a:p>
          <a:p>
            <a:r>
              <a:rPr lang="fr-FR" dirty="0">
                <a:solidFill>
                  <a:srgbClr val="FF0000"/>
                </a:solidFill>
              </a:rPr>
              <a:t>Veiller</a:t>
            </a:r>
            <a:r>
              <a:rPr lang="fr-FR" dirty="0"/>
              <a:t> à l’application des dispositions légales, réglementaires et conventionnelles relatives à la sécurité au travail</a:t>
            </a:r>
          </a:p>
          <a:p>
            <a:r>
              <a:rPr lang="fr-FR" dirty="0">
                <a:solidFill>
                  <a:srgbClr val="FF0000"/>
                </a:solidFill>
              </a:rPr>
              <a:t>Superviser</a:t>
            </a:r>
            <a:r>
              <a:rPr lang="fr-FR" dirty="0"/>
              <a:t> l’exécution des programmes de sécurité au travail</a:t>
            </a:r>
          </a:p>
          <a:p>
            <a:r>
              <a:rPr lang="fr-FR" dirty="0">
                <a:solidFill>
                  <a:srgbClr val="FF0000"/>
                </a:solidFill>
              </a:rPr>
              <a:t>Contrôler</a:t>
            </a:r>
            <a:r>
              <a:rPr lang="fr-FR" dirty="0"/>
              <a:t> les lieux de travail pour détecter les sources de danger et les signaler afin de prévenir la survenance des risques et de s’assurer de l’utilisation des moyens de prévention</a:t>
            </a:r>
          </a:p>
          <a:p>
            <a:r>
              <a:rPr lang="fr-FR" dirty="0">
                <a:solidFill>
                  <a:srgbClr val="FF0000"/>
                </a:solidFill>
              </a:rPr>
              <a:t>Identifier</a:t>
            </a:r>
            <a:r>
              <a:rPr lang="fr-FR" dirty="0"/>
              <a:t> les causes d’AT et propositions visant à les prévenir et à garantir la sécurité des travailleurs dans l’entreprise</a:t>
            </a:r>
          </a:p>
          <a:p>
            <a:r>
              <a:rPr lang="fr-FR" dirty="0">
                <a:solidFill>
                  <a:srgbClr val="FF0000"/>
                </a:solidFill>
              </a:rPr>
              <a:t>Initier</a:t>
            </a:r>
            <a:r>
              <a:rPr lang="fr-FR" dirty="0"/>
              <a:t> les travailleurs à l’utilisation des équipements de prévention</a:t>
            </a:r>
          </a:p>
          <a:p>
            <a:r>
              <a:rPr lang="fr-FR" dirty="0">
                <a:solidFill>
                  <a:srgbClr val="FF0000"/>
                </a:solidFill>
              </a:rPr>
              <a:t>Sensibilisation </a:t>
            </a:r>
            <a:r>
              <a:rPr lang="fr-FR" dirty="0"/>
              <a:t>et diffusion de l’information et diffusion de l’éducation préventive auprès des travailleurs.</a:t>
            </a:r>
          </a:p>
        </p:txBody>
      </p:sp>
      <p:graphicFrame>
        <p:nvGraphicFramePr>
          <p:cNvPr id="10" name="Tableau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72045060"/>
              </p:ext>
            </p:extLst>
          </p:nvPr>
        </p:nvGraphicFramePr>
        <p:xfrm>
          <a:off x="214282" y="6072206"/>
          <a:ext cx="8715436" cy="612134"/>
        </p:xfrm>
        <a:graphic>
          <a:graphicData uri="http://schemas.openxmlformats.org/drawingml/2006/table">
            <a:tbl>
              <a:tblPr/>
              <a:tblGrid>
                <a:gridCol w="719075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2468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06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6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11" name="Tableau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51215315"/>
              </p:ext>
            </p:extLst>
          </p:nvPr>
        </p:nvGraphicFramePr>
        <p:xfrm>
          <a:off x="142844" y="142853"/>
          <a:ext cx="8572560" cy="357189"/>
        </p:xfrm>
        <a:graphic>
          <a:graphicData uri="http://schemas.openxmlformats.org/drawingml/2006/table">
            <a:tbl>
              <a:tblPr/>
              <a:tblGrid>
                <a:gridCol w="707287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9968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571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solidFill>
                          <a:srgbClr val="00B05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pSp>
        <p:nvGrpSpPr>
          <p:cNvPr id="13" name="Groupe 12"/>
          <p:cNvGrpSpPr/>
          <p:nvPr/>
        </p:nvGrpSpPr>
        <p:grpSpPr>
          <a:xfrm>
            <a:off x="179512" y="553877"/>
            <a:ext cx="5292079" cy="1118175"/>
            <a:chOff x="333395" y="1570098"/>
            <a:chExt cx="6383785" cy="1458619"/>
          </a:xfrm>
        </p:grpSpPr>
        <p:sp>
          <p:nvSpPr>
            <p:cNvPr id="14" name="Rectangle à coins arrondis 13"/>
            <p:cNvSpPr/>
            <p:nvPr/>
          </p:nvSpPr>
          <p:spPr>
            <a:xfrm>
              <a:off x="333395" y="1570098"/>
              <a:ext cx="6383785" cy="1177905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4966938"/>
                <a:satOff val="19906"/>
                <a:lumOff val="4314"/>
                <a:alphaOff val="0"/>
              </a:schemeClr>
            </a:fillRef>
            <a:effectRef idx="0">
              <a:schemeClr val="accent5">
                <a:hueOff val="-4966938"/>
                <a:satOff val="19906"/>
                <a:lumOff val="431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Rectangle 14"/>
            <p:cNvSpPr/>
            <p:nvPr/>
          </p:nvSpPr>
          <p:spPr>
            <a:xfrm>
              <a:off x="375338" y="1965814"/>
              <a:ext cx="6268783" cy="106290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7811" tIns="0" rIns="177811" bIns="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FR" sz="2400" b="1" kern="1200" dirty="0">
                  <a:solidFill>
                    <a:schemeClr val="tx1"/>
                  </a:solidFill>
                </a:rPr>
                <a:t>2- Le responsable sécurité</a:t>
              </a:r>
            </a:p>
            <a:p>
              <a:pPr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FR" sz="2400" b="1" kern="1200" dirty="0">
                  <a:solidFill>
                    <a:schemeClr val="tx1"/>
                  </a:solidFill>
                </a:rPr>
                <a:t> </a:t>
              </a:r>
              <a:r>
                <a:rPr lang="ar-TN" sz="2400" b="1" i="0" kern="1200" dirty="0" err="1">
                  <a:solidFill>
                    <a:schemeClr val="tx1"/>
                  </a:solidFill>
                </a:rPr>
                <a:t>مسؤول</a:t>
              </a:r>
              <a:r>
                <a:rPr lang="ar-TN" sz="2400" b="1" i="0" kern="1200" dirty="0">
                  <a:solidFill>
                    <a:schemeClr val="tx1"/>
                  </a:solidFill>
                </a:rPr>
                <a:t> </a:t>
              </a:r>
              <a:r>
                <a:rPr lang="ar-TN" sz="2400" b="1" dirty="0" smtClean="0">
                  <a:solidFill>
                    <a:schemeClr val="tx1"/>
                  </a:solidFill>
                </a:rPr>
                <a:t>السلامة</a:t>
              </a:r>
            </a:p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fr-FR" sz="2400" b="1" kern="1200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314426508"/>
      </p:ext>
    </p:extLst>
  </p:cSld>
  <p:clrMapOvr>
    <a:masterClrMapping/>
  </p:clrMapOvr>
  <p:transition>
    <p:newsflash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507587621"/>
              </p:ext>
            </p:extLst>
          </p:nvPr>
        </p:nvGraphicFramePr>
        <p:xfrm>
          <a:off x="214282" y="6072206"/>
          <a:ext cx="8715436" cy="612134"/>
        </p:xfrm>
        <a:graphic>
          <a:graphicData uri="http://schemas.openxmlformats.org/drawingml/2006/table">
            <a:tbl>
              <a:tblPr/>
              <a:tblGrid>
                <a:gridCol w="719075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2468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06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6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28764420"/>
              </p:ext>
            </p:extLst>
          </p:nvPr>
        </p:nvGraphicFramePr>
        <p:xfrm>
          <a:off x="142844" y="142853"/>
          <a:ext cx="8572560" cy="357189"/>
        </p:xfrm>
        <a:graphic>
          <a:graphicData uri="http://schemas.openxmlformats.org/drawingml/2006/table">
            <a:tbl>
              <a:tblPr/>
              <a:tblGrid>
                <a:gridCol w="707287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9968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571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solidFill>
                          <a:srgbClr val="00B05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pSp>
        <p:nvGrpSpPr>
          <p:cNvPr id="7" name="Groupe 6"/>
          <p:cNvGrpSpPr/>
          <p:nvPr/>
        </p:nvGrpSpPr>
        <p:grpSpPr>
          <a:xfrm>
            <a:off x="65221" y="565761"/>
            <a:ext cx="6083908" cy="1125173"/>
            <a:chOff x="308784" y="2985603"/>
            <a:chExt cx="6407176" cy="1242235"/>
          </a:xfrm>
        </p:grpSpPr>
        <p:sp>
          <p:nvSpPr>
            <p:cNvPr id="8" name="Rectangle à coins arrondis 7"/>
            <p:cNvSpPr/>
            <p:nvPr/>
          </p:nvSpPr>
          <p:spPr>
            <a:xfrm>
              <a:off x="308784" y="2985603"/>
              <a:ext cx="6407176" cy="1242235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933876"/>
                <a:satOff val="39811"/>
                <a:lumOff val="8628"/>
                <a:alphaOff val="0"/>
              </a:schemeClr>
            </a:fillRef>
            <a:effectRef idx="0">
              <a:schemeClr val="accent5">
                <a:hueOff val="-9933876"/>
                <a:satOff val="39811"/>
                <a:lumOff val="862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Rectangle 8"/>
            <p:cNvSpPr/>
            <p:nvPr/>
          </p:nvSpPr>
          <p:spPr>
            <a:xfrm>
              <a:off x="369425" y="3046244"/>
              <a:ext cx="6285894" cy="112095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7811" tIns="0" rIns="177811" bIns="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FR" sz="2000" b="1" kern="1200" dirty="0">
                  <a:solidFill>
                    <a:schemeClr val="tx1"/>
                  </a:solidFill>
                </a:rPr>
                <a:t>3- Le comité de santé et de sécurité au travail (CSST)</a:t>
              </a:r>
            </a:p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FR" sz="2000" b="1" kern="1200" dirty="0">
                  <a:solidFill>
                    <a:schemeClr val="tx1"/>
                  </a:solidFill>
                </a:rPr>
                <a:t> </a:t>
              </a:r>
              <a:r>
                <a:rPr lang="ar-TN" sz="2000" b="1" i="0" kern="1200" dirty="0">
                  <a:solidFill>
                    <a:schemeClr val="tx1"/>
                  </a:solidFill>
                </a:rPr>
                <a:t>لجنة الصحة والسلامة المهنية</a:t>
              </a:r>
              <a:endParaRPr lang="fr-FR" sz="2000" b="1" kern="1200" dirty="0">
                <a:solidFill>
                  <a:schemeClr val="tx1"/>
                </a:solidFill>
              </a:endParaRPr>
            </a:p>
          </p:txBody>
        </p:sp>
      </p:grpSp>
      <p:sp>
        <p:nvSpPr>
          <p:cNvPr id="3" name="ZoneTexte 2"/>
          <p:cNvSpPr txBox="1"/>
          <p:nvPr/>
        </p:nvSpPr>
        <p:spPr>
          <a:xfrm>
            <a:off x="122802" y="2276872"/>
            <a:ext cx="8841686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>
                <a:solidFill>
                  <a:srgbClr val="009900"/>
                </a:solidFill>
              </a:rPr>
              <a:t>Article 161 (nouveau) du code du travail –modifié par la loi N° 94-29 du 21 février 1994 </a:t>
            </a:r>
          </a:p>
          <a:p>
            <a:pPr algn="just"/>
            <a:r>
              <a:rPr lang="fr-FR" sz="2800" dirty="0"/>
              <a:t>-&gt; Obligatoires pour les entreprises:</a:t>
            </a:r>
          </a:p>
          <a:p>
            <a:pPr algn="just"/>
            <a:r>
              <a:rPr lang="fr-FR" sz="2800" dirty="0"/>
              <a:t> ayant un effectif permanent supérieur à 40 travailleurs.</a:t>
            </a:r>
          </a:p>
          <a:p>
            <a:pPr algn="just"/>
            <a:r>
              <a:rPr lang="fr-FR" sz="2800" dirty="0"/>
              <a:t>Si effectif compris entre 20 et 40 c’est le délégué du personnel qui assure les missions du CSST.</a:t>
            </a:r>
          </a:p>
        </p:txBody>
      </p:sp>
    </p:spTree>
    <p:extLst>
      <p:ext uri="{BB962C8B-B14F-4D97-AF65-F5344CB8AC3E}">
        <p14:creationId xmlns:p14="http://schemas.microsoft.com/office/powerpoint/2010/main" xmlns="" val="3001600677"/>
      </p:ext>
    </p:extLst>
  </p:cSld>
  <p:clrMapOvr>
    <a:masterClrMapping/>
  </p:clrMapOvr>
  <p:transition>
    <p:newsflash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52983" y="1844824"/>
            <a:ext cx="8229600" cy="3561259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fr-FR" sz="4700" b="1" i="1" dirty="0"/>
              <a:t>Composition du </a:t>
            </a:r>
            <a:r>
              <a:rPr lang="fr-FR" sz="4700" b="1" i="1" dirty="0" smtClean="0"/>
              <a:t>CSST</a:t>
            </a:r>
            <a:endParaRPr lang="fr-FR" sz="4700" b="1" i="1" dirty="0"/>
          </a:p>
          <a:p>
            <a:pPr marL="0" indent="0">
              <a:buNone/>
            </a:pPr>
            <a:r>
              <a:rPr lang="fr-FR" b="1" dirty="0"/>
              <a:t>5 Membres:</a:t>
            </a:r>
          </a:p>
          <a:p>
            <a:pPr marL="0" indent="0">
              <a:buNone/>
            </a:pPr>
            <a:r>
              <a:rPr lang="fr-FR" dirty="0"/>
              <a:t>1- Président : Le chef d’entreprise ou son représentant</a:t>
            </a:r>
          </a:p>
          <a:p>
            <a:pPr marL="0" indent="0">
              <a:buNone/>
            </a:pPr>
            <a:r>
              <a:rPr lang="fr-FR" dirty="0"/>
              <a:t>2- Deux représentants des travailleurs</a:t>
            </a:r>
          </a:p>
          <a:p>
            <a:pPr marL="0" indent="0">
              <a:buNone/>
            </a:pPr>
            <a:r>
              <a:rPr lang="fr-FR" dirty="0"/>
              <a:t>3- Le médecin du travail</a:t>
            </a:r>
          </a:p>
          <a:p>
            <a:pPr marL="0" indent="0">
              <a:buNone/>
            </a:pPr>
            <a:r>
              <a:rPr lang="fr-FR" dirty="0"/>
              <a:t>4- Le responsable de la sécurité</a:t>
            </a:r>
          </a:p>
          <a:p>
            <a:pPr marL="0" indent="0">
              <a:buNone/>
            </a:pPr>
            <a:r>
              <a:rPr lang="fr-FR" i="1" dirty="0"/>
              <a:t>5- Personne ou structure invitée</a:t>
            </a:r>
            <a:endParaRPr lang="fr-FR" dirty="0"/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33476819"/>
              </p:ext>
            </p:extLst>
          </p:nvPr>
        </p:nvGraphicFramePr>
        <p:xfrm>
          <a:off x="214282" y="6072206"/>
          <a:ext cx="8715436" cy="612134"/>
        </p:xfrm>
        <a:graphic>
          <a:graphicData uri="http://schemas.openxmlformats.org/drawingml/2006/table">
            <a:tbl>
              <a:tblPr/>
              <a:tblGrid>
                <a:gridCol w="719075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2468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06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6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00191341"/>
              </p:ext>
            </p:extLst>
          </p:nvPr>
        </p:nvGraphicFramePr>
        <p:xfrm>
          <a:off x="142844" y="142853"/>
          <a:ext cx="8572560" cy="357189"/>
        </p:xfrm>
        <a:graphic>
          <a:graphicData uri="http://schemas.openxmlformats.org/drawingml/2006/table">
            <a:tbl>
              <a:tblPr/>
              <a:tblGrid>
                <a:gridCol w="707287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9968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571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solidFill>
                          <a:srgbClr val="00B05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16216" y="3429000"/>
            <a:ext cx="2497460" cy="2497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95844042"/>
      </p:ext>
    </p:extLst>
  </p:cSld>
  <p:clrMapOvr>
    <a:masterClrMapping/>
  </p:clrMapOvr>
  <p:transition>
    <p:newsflash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525963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fr-FR" sz="4600" b="1" i="1" dirty="0"/>
              <a:t>Missions du CSST</a:t>
            </a:r>
          </a:p>
          <a:p>
            <a:pPr algn="just"/>
            <a:r>
              <a:rPr lang="fr-FR" dirty="0"/>
              <a:t>Élaborer des projets de règlements et de prescription relatifs à la SST</a:t>
            </a:r>
          </a:p>
          <a:p>
            <a:pPr algn="just"/>
            <a:r>
              <a:rPr lang="fr-FR" dirty="0"/>
              <a:t>Assurer l’information, la sensibilisation et la formation dans le domaine SST</a:t>
            </a:r>
          </a:p>
          <a:p>
            <a:pPr algn="just"/>
            <a:r>
              <a:rPr lang="fr-FR" dirty="0"/>
              <a:t>Proposer les programmes de prévention des risques professionnels et assurer le suivi de leur exécution</a:t>
            </a:r>
          </a:p>
          <a:p>
            <a:pPr algn="just"/>
            <a:r>
              <a:rPr lang="fr-FR" dirty="0"/>
              <a:t>Effectuer les enquêtes à l’occasion de chaque accident de travail (AT) grave ou maladies professionnelles (MP)</a:t>
            </a:r>
          </a:p>
          <a:p>
            <a:pPr algn="just"/>
            <a:r>
              <a:rPr lang="fr-FR" dirty="0"/>
              <a:t>Proposer les mesures préventives nécessaires pour la maîtrise des causes des accidents du travail et des maladies professionnelles</a:t>
            </a:r>
          </a:p>
        </p:txBody>
      </p:sp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08016879"/>
              </p:ext>
            </p:extLst>
          </p:nvPr>
        </p:nvGraphicFramePr>
        <p:xfrm>
          <a:off x="214282" y="6072206"/>
          <a:ext cx="8715436" cy="612134"/>
        </p:xfrm>
        <a:graphic>
          <a:graphicData uri="http://schemas.openxmlformats.org/drawingml/2006/table">
            <a:tbl>
              <a:tblPr/>
              <a:tblGrid>
                <a:gridCol w="719075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2468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06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6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6" name="Tableau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98880316"/>
              </p:ext>
            </p:extLst>
          </p:nvPr>
        </p:nvGraphicFramePr>
        <p:xfrm>
          <a:off x="142844" y="142853"/>
          <a:ext cx="8572560" cy="357189"/>
        </p:xfrm>
        <a:graphic>
          <a:graphicData uri="http://schemas.openxmlformats.org/drawingml/2006/table">
            <a:tbl>
              <a:tblPr/>
              <a:tblGrid>
                <a:gridCol w="707287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9968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571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solidFill>
                          <a:srgbClr val="00B05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622335962"/>
      </p:ext>
    </p:extLst>
  </p:cSld>
  <p:clrMapOvr>
    <a:masterClrMapping/>
  </p:clrMapOvr>
  <p:transition>
    <p:newsflash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b="1" i="1" dirty="0"/>
              <a:t>Réunions du CSST</a:t>
            </a:r>
          </a:p>
          <a:p>
            <a:pPr marL="0" indent="0" algn="ctr">
              <a:buNone/>
            </a:pPr>
            <a:r>
              <a:rPr lang="fr-FR" sz="2000" b="1" dirty="0">
                <a:solidFill>
                  <a:srgbClr val="009900"/>
                </a:solidFill>
              </a:rPr>
              <a:t>Art. 33 à 38 du Décret n°95-30du 09/01/1995</a:t>
            </a:r>
          </a:p>
          <a:p>
            <a:r>
              <a:rPr lang="fr-FR" sz="2400" dirty="0"/>
              <a:t>Le CSST se réunit au moins 1 fois tout les 2 mois;</a:t>
            </a:r>
          </a:p>
          <a:p>
            <a:pPr marL="0" indent="0">
              <a:buNone/>
            </a:pPr>
            <a:r>
              <a:rPr lang="fr-FR" sz="2400" dirty="0"/>
              <a:t>à chaque fois que la Commission Consultative d’entreprise le demande et à l’occasion de chaque accident grave</a:t>
            </a:r>
            <a:r>
              <a:rPr lang="fr-FR" dirty="0"/>
              <a:t>.</a:t>
            </a:r>
          </a:p>
          <a:p>
            <a:r>
              <a:rPr lang="fr-FR" sz="2400" dirty="0"/>
              <a:t>A l’issue de chaque réunion, un PV est établi et sera signé par les membres du CSST</a:t>
            </a:r>
          </a:p>
          <a:p>
            <a:r>
              <a:rPr lang="fr-FR" sz="2400" dirty="0"/>
              <a:t>Le CSST procède annuellement à l’établissement d’un rapport détaillé sur son activité.</a:t>
            </a:r>
          </a:p>
        </p:txBody>
      </p:sp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08016879"/>
              </p:ext>
            </p:extLst>
          </p:nvPr>
        </p:nvGraphicFramePr>
        <p:xfrm>
          <a:off x="214282" y="6072206"/>
          <a:ext cx="8715436" cy="612134"/>
        </p:xfrm>
        <a:graphic>
          <a:graphicData uri="http://schemas.openxmlformats.org/drawingml/2006/table">
            <a:tbl>
              <a:tblPr/>
              <a:tblGrid>
                <a:gridCol w="719075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2468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06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6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602981675"/>
      </p:ext>
    </p:extLst>
  </p:cSld>
  <p:clrMapOvr>
    <a:masterClrMapping/>
  </p:clrMapOvr>
  <p:transition>
    <p:newsflash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85802E43-AE34-4E4D-9B8E-45A103AB37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COVID19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85E1B688-C224-42F2-A85D-41CBC66012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959927510"/>
      </p:ext>
    </p:extLst>
  </p:cSld>
  <p:clrMapOvr>
    <a:masterClrMapping/>
  </p:clrMapOvr>
  <p:transition>
    <p:newsflash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Espace réservé du contenu 11"/>
          <p:cNvSpPr>
            <a:spLocks noGrp="1"/>
          </p:cNvSpPr>
          <p:nvPr>
            <p:ph idx="1"/>
          </p:nvPr>
        </p:nvSpPr>
        <p:spPr>
          <a:xfrm>
            <a:off x="428596" y="1142984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fr-FR" sz="6600" b="1" dirty="0">
              <a:solidFill>
                <a:schemeClr val="accent3">
                  <a:lumMod val="75000"/>
                </a:schemeClr>
              </a:solidFill>
            </a:endParaRPr>
          </a:p>
          <a:p>
            <a:pPr algn="ctr">
              <a:buNone/>
            </a:pPr>
            <a:r>
              <a:rPr lang="fr-FR" sz="6600" b="1" dirty="0">
                <a:solidFill>
                  <a:schemeClr val="accent3">
                    <a:lumMod val="50000"/>
                  </a:schemeClr>
                </a:solidFill>
              </a:rPr>
              <a:t>Merci pour votre attention</a:t>
            </a:r>
            <a:r>
              <a:rPr lang="fr-FR" sz="6600" b="1" dirty="0" smtClean="0">
                <a:solidFill>
                  <a:schemeClr val="accent3">
                    <a:lumMod val="50000"/>
                  </a:schemeClr>
                </a:solidFill>
              </a:rPr>
              <a:t>…</a:t>
            </a:r>
            <a:endParaRPr lang="fr-FR" sz="6600" b="1" dirty="0">
              <a:solidFill>
                <a:schemeClr val="accent3">
                  <a:lumMod val="50000"/>
                </a:schemeClr>
              </a:solidFill>
            </a:endParaRPr>
          </a:p>
          <a:p>
            <a:pPr algn="just">
              <a:buNone/>
            </a:pPr>
            <a:endParaRPr lang="fr-FR" sz="1800" dirty="0"/>
          </a:p>
        </p:txBody>
      </p:sp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579067354"/>
              </p:ext>
            </p:extLst>
          </p:nvPr>
        </p:nvGraphicFramePr>
        <p:xfrm>
          <a:off x="214282" y="6072206"/>
          <a:ext cx="8715436" cy="612134"/>
        </p:xfrm>
        <a:graphic>
          <a:graphicData uri="http://schemas.openxmlformats.org/drawingml/2006/table">
            <a:tbl>
              <a:tblPr/>
              <a:tblGrid>
                <a:gridCol w="719075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2468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06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6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626" marR="376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44617</TotalTime>
  <Words>1528</Words>
  <Application>Microsoft Office PowerPoint</Application>
  <PresentationFormat>Affichage à l'écran (4:3)</PresentationFormat>
  <Paragraphs>188</Paragraphs>
  <Slides>28</Slides>
  <Notes>0</Notes>
  <HiddenSlides>0</HiddenSlides>
  <MMClips>0</MMClips>
  <ScaleCrop>false</ScaleCrop>
  <HeadingPairs>
    <vt:vector size="6" baseType="variant"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0" baseType="lpstr">
      <vt:lpstr>Thème Office</vt:lpstr>
      <vt:lpstr>Picture</vt:lpstr>
      <vt:lpstr> Comité de Santé &amp; de Sécurité au Travail (CSST)   AOUT 2022 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COVID19</vt:lpstr>
      <vt:lpstr>Diapositive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hp</dc:creator>
  <cp:lastModifiedBy>nizar_ferchichi</cp:lastModifiedBy>
  <cp:revision>1161</cp:revision>
  <cp:lastPrinted>2018-11-16T07:36:59Z</cp:lastPrinted>
  <dcterms:created xsi:type="dcterms:W3CDTF">2013-11-15T10:57:19Z</dcterms:created>
  <dcterms:modified xsi:type="dcterms:W3CDTF">2022-08-25T12:18:52Z</dcterms:modified>
</cp:coreProperties>
</file>