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1"/>
  </p:notesMasterIdLst>
  <p:sldIdLst>
    <p:sldId id="431" r:id="rId2"/>
    <p:sldId id="289" r:id="rId3"/>
    <p:sldId id="485" r:id="rId4"/>
    <p:sldId id="475" r:id="rId5"/>
    <p:sldId id="479" r:id="rId6"/>
    <p:sldId id="480" r:id="rId7"/>
    <p:sldId id="482" r:id="rId8"/>
    <p:sldId id="483" r:id="rId9"/>
    <p:sldId id="484" r:id="rId10"/>
    <p:sldId id="486" r:id="rId11"/>
    <p:sldId id="487" r:id="rId12"/>
    <p:sldId id="488" r:id="rId13"/>
    <p:sldId id="489" r:id="rId14"/>
    <p:sldId id="490" r:id="rId15"/>
    <p:sldId id="491" r:id="rId16"/>
    <p:sldId id="419" r:id="rId17"/>
    <p:sldId id="451" r:id="rId18"/>
    <p:sldId id="452" r:id="rId19"/>
    <p:sldId id="458" r:id="rId20"/>
  </p:sldIdLst>
  <p:sldSz cx="9144000" cy="6858000" type="screen4x3"/>
  <p:notesSz cx="6735763" cy="98663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Section par défaut" id="{CC41F59A-4DDA-481B-8842-250439279C77}">
          <p14:sldIdLst>
            <p14:sldId id="431"/>
            <p14:sldId id="289"/>
            <p14:sldId id="478"/>
            <p14:sldId id="475"/>
            <p14:sldId id="479"/>
            <p14:sldId id="471"/>
            <p14:sldId id="472"/>
            <p14:sldId id="470"/>
            <p14:sldId id="473"/>
            <p14:sldId id="477"/>
            <p14:sldId id="474"/>
            <p14:sldId id="454"/>
            <p14:sldId id="476"/>
            <p14:sldId id="455"/>
            <p14:sldId id="419"/>
            <p14:sldId id="438"/>
            <p14:sldId id="451"/>
            <p14:sldId id="452"/>
            <p14:sldId id="458"/>
          </p14:sldIdLst>
        </p14:section>
        <p14:section name="Section sans titre" id="{777E9E27-931E-41AA-BBEC-F19B2BD5439F}">
          <p14:sldIdLst/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9900"/>
    <a:srgbClr val="99FF3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Style moyen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Style à thème 1 - Accentuation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500" autoAdjust="0"/>
    <p:restoredTop sz="94638" autoAdjust="0"/>
  </p:normalViewPr>
  <p:slideViewPr>
    <p:cSldViewPr>
      <p:cViewPr>
        <p:scale>
          <a:sx n="66" d="100"/>
          <a:sy n="66" d="100"/>
        </p:scale>
        <p:origin x="-1404" y="-8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99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euille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chart>
    <c:autoTitleDeleted val="1"/>
    <c:plotArea>
      <c:layout/>
      <c:pieChart>
        <c:varyColors val="1"/>
        <c:ser>
          <c:idx val="0"/>
          <c:order val="0"/>
          <c:tx>
            <c:strRef>
              <c:f>Feuil1!$B$1</c:f>
              <c:strCache>
                <c:ptCount val="1"/>
                <c:pt idx="0">
                  <c:v>NBR</c:v>
                </c:pt>
              </c:strCache>
            </c:strRef>
          </c:tx>
          <c:dLbls>
            <c:spPr>
              <a:solidFill>
                <a:schemeClr val="lt1"/>
              </a:solidFill>
              <a:ln w="25400" cap="flat" cmpd="sng" algn="ctr">
                <a:solidFill>
                  <a:schemeClr val="dk1"/>
                </a:solidFill>
                <a:prstDash val="solid"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CatName val="1"/>
            <c:showPercent val="1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Feuil1!$A$2:$A$15</c:f>
              <c:strCache>
                <c:ptCount val="14"/>
                <c:pt idx="0">
                  <c:v>Chute en hauteur</c:v>
                </c:pt>
                <c:pt idx="1">
                  <c:v>Chimique</c:v>
                </c:pt>
                <c:pt idx="2">
                  <c:v>Electrique</c:v>
                </c:pt>
                <c:pt idx="3">
                  <c:v>Hygiène</c:v>
                </c:pt>
                <c:pt idx="4">
                  <c:v>Circulation et déplacement</c:v>
                </c:pt>
                <c:pt idx="5">
                  <c:v>Bruit</c:v>
                </c:pt>
                <c:pt idx="6">
                  <c:v>Travail sur écran</c:v>
                </c:pt>
                <c:pt idx="7">
                  <c:v>Circulation routière</c:v>
                </c:pt>
                <c:pt idx="8">
                  <c:v>Chute de plein pied</c:v>
                </c:pt>
                <c:pt idx="9">
                  <c:v>Eclairage</c:v>
                </c:pt>
                <c:pt idx="10">
                  <c:v>Activité physique</c:v>
                </c:pt>
                <c:pt idx="11">
                  <c:v>Incendie et explosion</c:v>
                </c:pt>
                <c:pt idx="12">
                  <c:v>Manutention mécanique</c:v>
                </c:pt>
                <c:pt idx="13">
                  <c:v>Thermique </c:v>
                </c:pt>
              </c:strCache>
            </c:strRef>
          </c:cat>
          <c:val>
            <c:numRef>
              <c:f>Feuil1!$B$2:$B$15</c:f>
              <c:numCache>
                <c:formatCode>General</c:formatCode>
                <c:ptCount val="14"/>
                <c:pt idx="0">
                  <c:v>2</c:v>
                </c:pt>
                <c:pt idx="1">
                  <c:v>8</c:v>
                </c:pt>
                <c:pt idx="2">
                  <c:v>3</c:v>
                </c:pt>
                <c:pt idx="3">
                  <c:v>4</c:v>
                </c:pt>
                <c:pt idx="4">
                  <c:v>2</c:v>
                </c:pt>
                <c:pt idx="5">
                  <c:v>4</c:v>
                </c:pt>
                <c:pt idx="6">
                  <c:v>1</c:v>
                </c:pt>
                <c:pt idx="7">
                  <c:v>1</c:v>
                </c:pt>
                <c:pt idx="8">
                  <c:v>4</c:v>
                </c:pt>
                <c:pt idx="9">
                  <c:v>3</c:v>
                </c:pt>
                <c:pt idx="10">
                  <c:v>2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AFB-4D4E-A427-20E490D8EBB1}"/>
            </c:ext>
          </c:extLst>
        </c:ser>
        <c:dLbls>
          <c:showCatName val="1"/>
          <c:showPercent val="1"/>
        </c:dLbls>
        <c:firstSliceAng val="0"/>
      </c:pieChart>
    </c:plotArea>
    <c:plotVisOnly val="1"/>
    <c:dispBlanksAs val="zero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CBBD5B-B466-47AC-B571-877033F699D0}" type="datetimeFigureOut">
              <a:rPr lang="fr-FR" smtClean="0"/>
              <a:pPr/>
              <a:t>01/03/2023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BB843D-AAF7-4346-9D52-17D63E4FCFA0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360118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BB843D-AAF7-4346-9D52-17D63E4FCFA0}" type="slidenum">
              <a:rPr lang="fr-FR" smtClean="0"/>
              <a:pPr/>
              <a:t>16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01/03/2023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01/03/2023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01/03/2023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01/03/2023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01/03/2023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01/03/2023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01/03/2023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01/03/2023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01/03/2023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01/03/2023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pPr/>
              <a:t>01/03/2023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spd="slow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pPr/>
              <a:t>01/03/2023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slow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medecinetravail.canalblog.com/archives/2011/06/06/21339183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ous-titre 2"/>
          <p:cNvSpPr>
            <a:spLocks noGrp="1"/>
          </p:cNvSpPr>
          <p:nvPr>
            <p:ph type="title"/>
          </p:nvPr>
        </p:nvSpPr>
        <p:spPr>
          <a:xfrm>
            <a:off x="457200" y="1428736"/>
            <a:ext cx="8229600" cy="3929090"/>
          </a:xfrm>
        </p:spPr>
        <p:txBody>
          <a:bodyPr>
            <a:normAutofit fontScale="90000"/>
          </a:bodyPr>
          <a:lstStyle/>
          <a:p>
            <a:r>
              <a:rPr lang="fr-F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Réunion </a:t>
            </a:r>
            <a:r>
              <a:rPr lang="fr-F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6000" b="1" dirty="0">
                <a:hlinkClick r:id="rId2" tooltip="Comité de Santé &amp; de Sécurité au Travail (CSST) - Législation Tunisienne"/>
              </a:rPr>
              <a:t>Comité de Santé &amp; de Sécurité au Travail (CSST) </a:t>
            </a:r>
            <a:r>
              <a:rPr lang="fr-FR" sz="6000" b="1" dirty="0"/>
              <a:t/>
            </a:r>
            <a:br>
              <a:rPr lang="fr-FR" sz="6000" b="1" dirty="0"/>
            </a:br>
            <a:r>
              <a:rPr lang="fr-FR" sz="6000" b="1" dirty="0"/>
              <a:t/>
            </a:r>
            <a:br>
              <a:rPr lang="fr-FR" sz="6000" b="1" dirty="0"/>
            </a:br>
            <a:r>
              <a:rPr lang="fr-FR" sz="6000" b="1" dirty="0"/>
              <a:t>                              </a:t>
            </a:r>
            <a:r>
              <a:rPr lang="fr-FR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28/02/2023</a:t>
            </a:r>
            <a:r>
              <a:rPr lang="fr-F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Image 5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357166"/>
            <a:ext cx="2500330" cy="2079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2754d41e02ea71960b2a3f3fb52a8b9e--tunisia-flag-flag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9372" y="571480"/>
            <a:ext cx="2240280" cy="1377696"/>
          </a:xfrm>
          <a:prstGeom prst="rect">
            <a:avLst/>
          </a:prstGeom>
        </p:spPr>
      </p:pic>
      <p:pic>
        <p:nvPicPr>
          <p:cNvPr id="10" name="Image 9" descr="Logo&#10;&#10;Description automatically generated with low confidence"/>
          <p:cNvPicPr>
            <a:picLocks noChangeAspect="1" noChangeArrowheads="1"/>
          </p:cNvPicPr>
          <p:nvPr/>
        </p:nvPicPr>
        <p:blipFill>
          <a:blip r:embed="rId3"/>
          <a:srcRect r="51429" b="14116"/>
          <a:stretch>
            <a:fillRect/>
          </a:stretch>
        </p:blipFill>
        <p:spPr bwMode="auto">
          <a:xfrm>
            <a:off x="3929058" y="642918"/>
            <a:ext cx="1000132" cy="1155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contenu 21"/>
          <p:cNvSpPr>
            <a:spLocks noGrp="1"/>
          </p:cNvSpPr>
          <p:nvPr>
            <p:ph idx="1"/>
          </p:nvPr>
        </p:nvSpPr>
        <p:spPr>
          <a:xfrm>
            <a:off x="357158" y="1714488"/>
            <a:ext cx="8429684" cy="3714776"/>
          </a:xfrm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 Actions précédente  CSST 2022</a:t>
            </a:r>
            <a:endParaRPr lang="fr-FR" sz="24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2)  Propositions SST &amp; plan d’action 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fr-FR" sz="1400" b="1" dirty="0" smtClean="0">
                <a:solidFill>
                  <a:srgbClr val="7030A0"/>
                </a:solidFill>
              </a:rPr>
              <a:t>Fiche d’observation d’événement HSE 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fr-F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Recommandations  &amp; actions (EDD) </a:t>
            </a:r>
          </a:p>
          <a:p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 Avancement du document unique (DUER)- analyse des risques au 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travail</a:t>
            </a:r>
            <a:endParaRPr lang="fr-F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</a:endParaRPr>
          </a:p>
          <a:p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5) Accident &amp; Incidents du </a:t>
            </a:r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travail</a:t>
            </a:r>
            <a:endParaRPr lang="fr-FR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6) 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Problèmes au niveau SST (SNA) (tt)</a:t>
            </a:r>
          </a:p>
          <a:p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8) Future actions d’amélioration des conditions de travail en matière SST (</a:t>
            </a:r>
            <a:r>
              <a:rPr lang="fr-F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propositions</a:t>
            </a:r>
            <a:r>
              <a:rPr lang="fr-F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sp>
        <p:nvSpPr>
          <p:cNvPr id="2" name="Rectangle 1"/>
          <p:cNvSpPr/>
          <p:nvPr/>
        </p:nvSpPr>
        <p:spPr>
          <a:xfrm>
            <a:off x="2991633" y="260648"/>
            <a:ext cx="33393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Sommaire</a:t>
            </a:r>
            <a:endParaRPr lang="fr-FR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 Actions précédente  CSST 2022</a:t>
            </a:r>
            <a:r>
              <a:rPr lang="fr-FR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</p:nvPr>
        </p:nvGraphicFramePr>
        <p:xfrm>
          <a:off x="714348" y="1214418"/>
          <a:ext cx="8001056" cy="4929230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2327066"/>
                <a:gridCol w="1019725"/>
                <a:gridCol w="1019724"/>
                <a:gridCol w="967432"/>
                <a:gridCol w="1072020"/>
                <a:gridCol w="1595089"/>
              </a:tblGrid>
              <a:tr h="451150"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 dirty="0"/>
                        <a:t>Centraliser le système d'alarme</a:t>
                      </a:r>
                      <a:endParaRPr lang="fr-FR" sz="105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En cours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2022-10-27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2022-11-15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 dirty="0"/>
                        <a:t>25%</a:t>
                      </a:r>
                      <a:endParaRPr lang="fr-FR" sz="105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 dirty="0"/>
                        <a:t>FERCHICHI NIZAR</a:t>
                      </a:r>
                      <a:endParaRPr lang="fr-FR" sz="105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</a:tr>
              <a:tr h="451150"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vérifier la conformité des dégagements et des portes de secours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 dirty="0"/>
                        <a:t>En cours</a:t>
                      </a:r>
                      <a:endParaRPr lang="fr-FR" sz="105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2022-10-27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2022-11-15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 dirty="0"/>
                        <a:t>25%</a:t>
                      </a:r>
                      <a:endParaRPr lang="fr-FR" sz="105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FERCHICHI NIZAR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</a:tr>
              <a:tr h="451150"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Planifier la formation des caristes 3eme groupe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Programmé(e)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2022-10-27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2022-12-31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 dirty="0"/>
                        <a:t>0%</a:t>
                      </a:r>
                      <a:endParaRPr lang="fr-FR" sz="105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CHERIF IMEN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</a:tr>
              <a:tr h="451150"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Améliorer et définir la gestion des visiteurs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Programmé(e)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2022-10-27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2022-11-30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 dirty="0"/>
                        <a:t>0%</a:t>
                      </a:r>
                      <a:endParaRPr lang="fr-FR" sz="105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FERCHICHI NIZAR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</a:tr>
              <a:tr h="451150"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Développer le planning de formation et sensibilisation HSE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En cours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2022-10-27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2022-11-30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 dirty="0"/>
                        <a:t>10%</a:t>
                      </a:r>
                      <a:endParaRPr lang="fr-FR" sz="105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FERCHICHI NIZAR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</a:tr>
              <a:tr h="668370"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Vérifier l'efficacité de système de ventilation de l'Atelier charge et finition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Programmé(e)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2022-10-27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2022-11-30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 dirty="0"/>
                        <a:t>0%</a:t>
                      </a:r>
                      <a:endParaRPr lang="fr-FR" sz="105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 dirty="0"/>
                        <a:t>FERCHICHI NIZAR , HAMMAMIA AHMED</a:t>
                      </a:r>
                      <a:endParaRPr lang="fr-FR" sz="105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</a:tr>
              <a:tr h="451150"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Améliorer et définir la gestion des tenus de travail 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Programmé(e)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2022-10-27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2022-12-31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 dirty="0"/>
                        <a:t>35%</a:t>
                      </a:r>
                      <a:endParaRPr lang="fr-FR" sz="105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FERCHICHI NIZAR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</a:tr>
              <a:tr h="451150"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Définir et mettre en place la protection anti bruit (EPI&amp;EPC)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En cours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2022-10-27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2023-01-31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 dirty="0"/>
                        <a:t>10%</a:t>
                      </a:r>
                      <a:endParaRPr lang="fr-FR" sz="105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FERCHICHI NIZAR , HAMMAMIA AHMED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</a:tr>
              <a:tr h="651660"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Vérifier l'état des armoires électrique et mettre en place les consignes de sécurité nécessaires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En cours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2022-10-27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2022-11-30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25%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FERCHICHI NIZAR , HAMMAMIA AHMED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</a:tr>
              <a:tr h="451150"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Améliorer le système d'aspiration SNA2 (Empatage, oxyde..)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Programmé(e)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2022-10-27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2023-02-28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/>
                        <a:t>0%</a:t>
                      </a:r>
                      <a:endParaRPr lang="fr-FR" sz="105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fr-FR" sz="1050" b="1" u="none" strike="noStrike" dirty="0"/>
                        <a:t>HAMMAMIA AHMED</a:t>
                      </a:r>
                      <a:endParaRPr lang="fr-FR" sz="105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pic>
        <p:nvPicPr>
          <p:cNvPr id="6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</p:spTree>
  </p:cSld>
  <p:clrMapOvr>
    <a:masterClrMapping/>
  </p:clrMapOvr>
  <p:transition spd="slow">
    <p:plu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4348" y="1000108"/>
            <a:ext cx="8215370" cy="785818"/>
          </a:xfrm>
        </p:spPr>
        <p:txBody>
          <a:bodyPr>
            <a:noAutofit/>
          </a:bodyPr>
          <a:lstStyle/>
          <a:p>
            <a:r>
              <a:rPr lang="fr-F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2)  Propositions SST &amp; plan d’action 2022 </a:t>
            </a:r>
            <a:r>
              <a:rPr lang="fr-FR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fr-FR" sz="3600" dirty="0">
              <a:solidFill>
                <a:srgbClr val="0070C0"/>
              </a:solidFill>
            </a:endParaRPr>
          </a:p>
        </p:txBody>
      </p:sp>
      <p:pic>
        <p:nvPicPr>
          <p:cNvPr id="4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537594" y="1844824"/>
            <a:ext cx="8229600" cy="4525963"/>
          </a:xfrm>
        </p:spPr>
        <p:txBody>
          <a:bodyPr>
            <a:normAutofit/>
          </a:bodyPr>
          <a:lstStyle/>
          <a:p>
            <a:r>
              <a:rPr lang="fr-FR" sz="2400" b="1" dirty="0">
                <a:solidFill>
                  <a:srgbClr val="7030A0"/>
                </a:solidFill>
              </a:rPr>
              <a:t>Fiche d’observation d’événement HSE ;</a:t>
            </a:r>
          </a:p>
          <a:p>
            <a:r>
              <a:rPr lang="fr-FR" sz="2400" b="1" dirty="0">
                <a:solidFill>
                  <a:srgbClr val="7030A0"/>
                </a:solidFill>
              </a:rPr>
              <a:t>22 fiches dont les risques sont: </a:t>
            </a:r>
          </a:p>
          <a:p>
            <a:pPr marL="0" indent="0">
              <a:buNone/>
            </a:pPr>
            <a:endParaRPr lang="fr-FR" sz="1800" dirty="0"/>
          </a:p>
        </p:txBody>
      </p:sp>
      <p:sp>
        <p:nvSpPr>
          <p:cNvPr id="7" name="Rectangle 6"/>
          <p:cNvSpPr/>
          <p:nvPr/>
        </p:nvSpPr>
        <p:spPr>
          <a:xfrm>
            <a:off x="551731" y="2656182"/>
            <a:ext cx="30963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Chute en hauteur:2</a:t>
            </a:r>
          </a:p>
          <a:p>
            <a:r>
              <a:rPr lang="fr-F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Chimique:8</a:t>
            </a:r>
          </a:p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Electrique: 3</a:t>
            </a:r>
          </a:p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Hygiène: 4</a:t>
            </a:r>
          </a:p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Circulation et déplacement: 2</a:t>
            </a:r>
          </a:p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Bruit: 4</a:t>
            </a:r>
          </a:p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Travail sur écran: 1</a:t>
            </a:r>
          </a:p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Circulation routière: 1</a:t>
            </a:r>
          </a:p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Chute de plein pied:  4</a:t>
            </a:r>
          </a:p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Eclairage; 3</a:t>
            </a:r>
          </a:p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Activité physique: 2</a:t>
            </a:r>
          </a:p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Incendie et explosion: 1</a:t>
            </a:r>
          </a:p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Manutention mécanique; 1</a:t>
            </a:r>
          </a:p>
          <a:p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Thermique :1</a:t>
            </a:r>
          </a:p>
        </p:txBody>
      </p:sp>
      <p:graphicFrame>
        <p:nvGraphicFramePr>
          <p:cNvPr id="9" name="Graphique 8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634664782"/>
              </p:ext>
            </p:extLst>
          </p:nvPr>
        </p:nvGraphicFramePr>
        <p:xfrm>
          <a:off x="3851920" y="2656182"/>
          <a:ext cx="5076825" cy="3762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="" xmlns:p14="http://schemas.microsoft.com/office/powerpoint/2010/main" val="1196528531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E0D44962-0C1C-B924-D244-D401C4B32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5918" y="1285860"/>
            <a:ext cx="5900750" cy="3225800"/>
          </a:xfrm>
        </p:spPr>
        <p:txBody>
          <a:bodyPr>
            <a:normAutofit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Recommandations  &amp; actions (EDD)</a:t>
            </a:r>
            <a:endParaRPr lang="fr-FR" dirty="0"/>
          </a:p>
        </p:txBody>
      </p:sp>
      <p:pic>
        <p:nvPicPr>
          <p:cNvPr id="6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</p:spTree>
    <p:extLst>
      <p:ext uri="{BB962C8B-B14F-4D97-AF65-F5344CB8AC3E}">
        <p14:creationId xmlns="" xmlns:p14="http://schemas.microsoft.com/office/powerpoint/2010/main" val="345900406"/>
      </p:ext>
    </p:extLst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</p:nvPr>
        </p:nvGraphicFramePr>
        <p:xfrm>
          <a:off x="142845" y="214290"/>
          <a:ext cx="8786874" cy="62151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8958"/>
                <a:gridCol w="2928958"/>
                <a:gridCol w="2928958"/>
              </a:tblGrid>
              <a:tr h="323845">
                <a:tc>
                  <a:txBody>
                    <a:bodyPr/>
                    <a:lstStyle/>
                    <a:p>
                      <a:pPr algn="ctr"/>
                      <a:r>
                        <a:rPr lang="fr-FR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Recommandations 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Conformité</a:t>
                      </a:r>
                      <a:endParaRPr lang="fr-FR" sz="12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Commentaire</a:t>
                      </a:r>
                      <a:endParaRPr lang="fr-FR" sz="12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1033477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1) Contrôler l’accès des chauffeurs et des visiteurs en demandant une pièce d’identité au niveau du poste de gardiennage (loge gardien)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/>
                </a:tc>
              </a:tr>
              <a:tr h="857256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2) Fournir les équipements de sécurité et les moyens de télécommunication nécessaire aux équipes de gardiennage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200"/>
                    </a:p>
                  </a:txBody>
                  <a:tcPr/>
                </a:tc>
              </a:tr>
              <a:tr h="10715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dirty="0" smtClean="0"/>
                        <a:t>3) Assurer une formation professionnelle au gardiennage, surveillance, lutte contre les incendies et secourisme pour les agents de sécurité et les gardiens (jour et nuit) </a:t>
                      </a:r>
                    </a:p>
                    <a:p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NC</a:t>
                      </a:r>
                      <a:endParaRPr lang="fr-F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Prévoir une formation auprès d’un organisme agréé</a:t>
                      </a:r>
                      <a:endParaRPr lang="fr-FR" sz="1200" dirty="0"/>
                    </a:p>
                  </a:txBody>
                  <a:tcPr/>
                </a:tc>
              </a:tr>
              <a:tr h="571504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4) Afficher un plan de circulation à l'entrée du site Batteries Nour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/>
                </a:tc>
              </a:tr>
              <a:tr h="642942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5) Assurer un éclairage extérieur suffisant autour du bâtiment de l’établissement.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NC</a:t>
                      </a:r>
                      <a:endParaRPr lang="fr-F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À améliorer les luminaires par des LED et </a:t>
                      </a:r>
                      <a:endParaRPr lang="fr-FR" sz="1200" dirty="0"/>
                    </a:p>
                  </a:txBody>
                  <a:tcPr/>
                </a:tc>
              </a:tr>
              <a:tr h="857256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6) Afficher l’obligation de la limitation de la vitesse des engins et des camions à l’entré du site et mettre des panneaux rappelant cette limitation à l’intérieure du site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/>
                </a:tc>
              </a:tr>
              <a:tr h="857256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7) Garder libre en permanence les voies de circulation pour la circulation des engins de la protection civile.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plu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</p:nvPr>
        </p:nvGraphicFramePr>
        <p:xfrm>
          <a:off x="142845" y="214290"/>
          <a:ext cx="8786874" cy="65698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8958"/>
                <a:gridCol w="2928958"/>
                <a:gridCol w="2928958"/>
              </a:tblGrid>
              <a:tr h="281708"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Recommandations 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Conformité</a:t>
                      </a:r>
                      <a:endParaRPr lang="fr-FR" sz="1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Commentaire</a:t>
                      </a:r>
                      <a:endParaRPr lang="fr-FR" sz="11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899005">
                <a:tc>
                  <a:txBody>
                    <a:bodyPr/>
                    <a:lstStyle/>
                    <a:p>
                      <a:r>
                        <a:rPr lang="fr-FR" sz="1100" dirty="0" smtClean="0"/>
                        <a:t>8) Respecter les zones de stationnement des véhicules afin de laisser libre les voies de circulation des engins de la protection civile. 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100" dirty="0"/>
                    </a:p>
                  </a:txBody>
                  <a:tcPr/>
                </a:tc>
              </a:tr>
              <a:tr h="9103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dirty="0" smtClean="0"/>
                        <a:t>9) Etablir et afficher les consignes de sécurité (consignes générales et particulières) dans les emplacements adéquats de l’établissement Batteries Nour </a:t>
                      </a:r>
                    </a:p>
                    <a:p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100"/>
                    </a:p>
                  </a:txBody>
                  <a:tcPr/>
                </a:tc>
              </a:tr>
              <a:tr h="932141">
                <a:tc>
                  <a:txBody>
                    <a:bodyPr/>
                    <a:lstStyle/>
                    <a:p>
                      <a:r>
                        <a:rPr lang="fr-FR" sz="1100" dirty="0" smtClean="0"/>
                        <a:t>10) Assurer les contrôle périodiques et règlementaires des différentes installations technique par un organisme de contrôle agrées (Détection, Electricité ,désenfumage…). 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100" dirty="0"/>
                    </a:p>
                  </a:txBody>
                  <a:tcPr/>
                </a:tc>
              </a:tr>
              <a:tr h="744835">
                <a:tc>
                  <a:txBody>
                    <a:bodyPr/>
                    <a:lstStyle/>
                    <a:p>
                      <a:r>
                        <a:rPr lang="fr-FR" sz="1100" dirty="0" smtClean="0"/>
                        <a:t>11) Assurer les contrôle périodiques et règlementaires des différents moyens d'extinction et de secours par un organisme de contrôle agrées . 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100" dirty="0"/>
                    </a:p>
                  </a:txBody>
                  <a:tcPr/>
                </a:tc>
              </a:tr>
              <a:tr h="1241391">
                <a:tc>
                  <a:txBody>
                    <a:bodyPr/>
                    <a:lstStyle/>
                    <a:p>
                      <a:r>
                        <a:rPr lang="fr-FR" sz="1100" dirty="0" smtClean="0"/>
                        <a:t>12) Assurer les opérations d’entretien et de réparation périodique des différentes installations (Installation électrique, moyens d'extinction, installation de détection, mise à la terre …) tel que exigé par la réglementation en vigueur et quand nécessaire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100" dirty="0"/>
                    </a:p>
                  </a:txBody>
                  <a:tcPr/>
                </a:tc>
              </a:tr>
              <a:tr h="745713">
                <a:tc>
                  <a:txBody>
                    <a:bodyPr/>
                    <a:lstStyle/>
                    <a:p>
                      <a:r>
                        <a:rPr lang="fr-FR" sz="1100" dirty="0" smtClean="0"/>
                        <a:t>13) Veiller équiper les différents locaux, annexes et utilités des moyens de secours recommandés par la présente étude de dangers dont le résumé est ci-dessus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100" dirty="0"/>
                    </a:p>
                  </a:txBody>
                  <a:tcPr/>
                </a:tc>
              </a:tr>
              <a:tr h="745713">
                <a:tc>
                  <a:txBody>
                    <a:bodyPr/>
                    <a:lstStyle/>
                    <a:p>
                      <a:r>
                        <a:rPr lang="fr-FR" sz="1100" dirty="0" smtClean="0"/>
                        <a:t>14) Signaler et afficher convenablement les sources de dangers dans les différents bâtiments et locaux de l’établissement dont notamment les locaux à risque</a:t>
                      </a:r>
                      <a:endParaRPr lang="fr-F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NC 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100" dirty="0" smtClean="0"/>
                        <a:t>À afficher selon  les sources de danger  les locaux à risque </a:t>
                      </a:r>
                      <a:endParaRPr lang="fr-FR" sz="11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</p:nvPr>
        </p:nvGraphicFramePr>
        <p:xfrm>
          <a:off x="142845" y="214290"/>
          <a:ext cx="8786874" cy="62151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8958"/>
                <a:gridCol w="2928958"/>
                <a:gridCol w="2928958"/>
              </a:tblGrid>
              <a:tr h="323845">
                <a:tc>
                  <a:txBody>
                    <a:bodyPr/>
                    <a:lstStyle/>
                    <a:p>
                      <a:pPr algn="ctr"/>
                      <a:r>
                        <a:rPr lang="fr-FR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Recommandations 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Conformité</a:t>
                      </a:r>
                      <a:endParaRPr lang="fr-FR" sz="12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Commentaire</a:t>
                      </a:r>
                      <a:endParaRPr lang="fr-FR" sz="12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1033477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15) Afficher de façon claire et lisible et dans les endroits adéquats « les différent Interdiction »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En cours de préparation </a:t>
                      </a:r>
                      <a:endParaRPr lang="fr-FR" sz="1200" dirty="0"/>
                    </a:p>
                  </a:txBody>
                  <a:tcPr/>
                </a:tc>
              </a:tr>
              <a:tr h="857256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16) Mettre en place une équipe de sécurité conformément à la réglementation en vigueur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200"/>
                    </a:p>
                  </a:txBody>
                  <a:tcPr/>
                </a:tc>
              </a:tr>
              <a:tr h="1071570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17) Former et recycler les membres de l'équipe de sécurité dans les domaines de prévention d'extinction et de secourisme.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/>
                </a:tc>
              </a:tr>
              <a:tr h="571504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18) Assurer la formation de ces employées dans leurs domaines de compétence.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/>
                </a:tc>
              </a:tr>
              <a:tr h="642942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19) Interdire tout genre de stockage extérieur et anarchique même provisoire. 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NC</a:t>
                      </a:r>
                    </a:p>
                    <a:p>
                      <a:pPr algn="ctr"/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A</a:t>
                      </a:r>
                      <a:r>
                        <a:rPr lang="fr-FR" sz="1200" baseline="0" dirty="0" smtClean="0"/>
                        <a:t> afficher des interdictions de stockage </a:t>
                      </a:r>
                      <a:endParaRPr lang="fr-FR" sz="1200" dirty="0"/>
                    </a:p>
                  </a:txBody>
                  <a:tcPr/>
                </a:tc>
              </a:tr>
              <a:tr h="857256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20) Interdire l’accès aux locaux technique à toute personne non autorisé et non habilité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NC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À afficher </a:t>
                      </a:r>
                      <a:endParaRPr lang="fr-FR" sz="1200" dirty="0"/>
                    </a:p>
                  </a:txBody>
                  <a:tcPr/>
                </a:tc>
              </a:tr>
              <a:tr h="857256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21) Mettre en place et exiger un système d’autorisation pour les travaux de réparation d’entretien et de maintenance "Permis de feu " et "Permis de travail 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</p:nvPr>
        </p:nvGraphicFramePr>
        <p:xfrm>
          <a:off x="142845" y="214290"/>
          <a:ext cx="8786874" cy="6384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8958"/>
                <a:gridCol w="2928958"/>
                <a:gridCol w="2928958"/>
              </a:tblGrid>
              <a:tr h="313285">
                <a:tc>
                  <a:txBody>
                    <a:bodyPr/>
                    <a:lstStyle/>
                    <a:p>
                      <a:pPr algn="ctr"/>
                      <a:r>
                        <a:rPr lang="fr-FR" sz="12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Recommandations 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Conformité</a:t>
                      </a:r>
                      <a:endParaRPr lang="fr-FR" sz="12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Commentaire</a:t>
                      </a:r>
                      <a:endParaRPr lang="fr-FR" sz="12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999777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22) Organiser tous les locaux de l’établissement de Batteries Nour et notamment la zone de stockage de façon à laisser des circulations conduisant aux issues de secours et aux d’extinctions. 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NC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À organiser avec les chefs d’équipe </a:t>
                      </a:r>
                      <a:endParaRPr lang="fr-FR" sz="1200" dirty="0"/>
                    </a:p>
                  </a:txBody>
                  <a:tcPr/>
                </a:tc>
              </a:tr>
              <a:tr h="829302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23) Limiter la hauteur du stockage de façon à respecter le système de ventilation et les appareils d'éclairages.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NC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/>
                </a:tc>
              </a:tr>
              <a:tr h="1036628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24) Les véhicules qui ne sont pas en cours de chargement ou de déchargement doivent être stationnés à une distance d'au moins 8 mètres de l’atelier et des quais de chargement.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/>
                </a:tc>
              </a:tr>
              <a:tr h="345543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25) Tenir un registre de sécurité. 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/>
                </a:tc>
              </a:tr>
              <a:tr h="621977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26) Prévoir des rondes et assurer leurs contrôles.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À prévoir des appareils de contrôle des rondes (CONTROLEUR DES RONDES)</a:t>
                      </a:r>
                      <a:endParaRPr lang="fr-FR" sz="1200" dirty="0"/>
                    </a:p>
                  </a:txBody>
                  <a:tcPr/>
                </a:tc>
              </a:tr>
              <a:tr h="552868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27) Prévoir une installation de paratonnerre couvrant tout le site ( au point le plus haut)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/>
                </a:tc>
              </a:tr>
              <a:tr h="829302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28) Etablir et afficher les consignes de sécurité incendie (consignes générales et particulières). 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/>
                </a:tc>
              </a:tr>
              <a:tr h="829302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29) Afficher et faire respecter rigoureusement les consignes de sécurité</a:t>
                      </a:r>
                      <a:endParaRPr lang="fr-F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</a:t>
                      </a:r>
                      <a:endParaRPr lang="fr-FR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4348" y="78579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 Avancement du document unique (DUER)- analyse des risques au travail</a:t>
            </a:r>
            <a:endParaRPr lang="fr-FR" dirty="0"/>
          </a:p>
        </p:txBody>
      </p:sp>
      <p:pic>
        <p:nvPicPr>
          <p:cNvPr id="378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7271" t="23044" r="28534" b="12241"/>
          <a:stretch>
            <a:fillRect/>
          </a:stretch>
        </p:blipFill>
        <p:spPr bwMode="auto">
          <a:xfrm>
            <a:off x="857224" y="2285992"/>
            <a:ext cx="7215238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oneTexte 4"/>
          <p:cNvSpPr txBox="1"/>
          <p:nvPr/>
        </p:nvSpPr>
        <p:spPr>
          <a:xfrm>
            <a:off x="1142976" y="1857364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RAPPORT DU GMTZ 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1005"/>
          <p:cNvPicPr>
            <a:picLocks noChangeAspect="1" noChangeArrowheads="1"/>
          </p:cNvPicPr>
          <p:nvPr/>
        </p:nvPicPr>
        <p:blipFill>
          <a:blip r:embed="rId3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2"/>
          <a:srcRect l="24805" t="14844" r="30664" b="7519"/>
          <a:stretch>
            <a:fillRect/>
          </a:stretch>
        </p:blipFill>
        <p:spPr bwMode="auto">
          <a:xfrm>
            <a:off x="0" y="0"/>
            <a:ext cx="8358214" cy="6775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1005"/>
          <p:cNvPicPr>
            <a:picLocks noChangeAspect="1" noChangeArrowheads="1"/>
          </p:cNvPicPr>
          <p:nvPr/>
        </p:nvPicPr>
        <p:blipFill>
          <a:blip r:embed="rId3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</p:spTree>
  </p:cSld>
  <p:clrMapOvr>
    <a:masterClrMapping/>
  </p:clrMapOvr>
  <p:transition spd="slow">
    <p:plu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/>
          <a:srcRect l="27539" t="21240" r="30273" b="39209"/>
          <a:stretch>
            <a:fillRect/>
          </a:stretch>
        </p:blipFill>
        <p:spPr bwMode="auto">
          <a:xfrm>
            <a:off x="571472" y="428603"/>
            <a:ext cx="7858180" cy="5893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1005"/>
          <p:cNvPicPr>
            <a:picLocks noChangeAspect="1" noChangeArrowheads="1"/>
          </p:cNvPicPr>
          <p:nvPr/>
        </p:nvPicPr>
        <p:blipFill>
          <a:blip r:embed="rId3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</p:spTree>
  </p:cSld>
  <p:clrMapOvr>
    <a:masterClrMapping/>
  </p:clrMapOvr>
  <p:transition spd="slow">
    <p:plus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42910" y="785794"/>
            <a:ext cx="8143932" cy="5572164"/>
          </a:xfrm>
        </p:spPr>
        <p:txBody>
          <a:bodyPr>
            <a:normAutofit fontScale="62500" lnSpcReduction="20000"/>
          </a:bodyPr>
          <a:lstStyle/>
          <a:p>
            <a:r>
              <a:rPr lang="fr-FR" b="1" u="heavy" dirty="0" smtClean="0">
                <a:latin typeface="+mj-lt"/>
              </a:rPr>
              <a:t>Constatations</a:t>
            </a:r>
            <a:endParaRPr lang="fr-FR" b="1" dirty="0" smtClean="0">
              <a:latin typeface="+mj-lt"/>
            </a:endParaRPr>
          </a:p>
          <a:p>
            <a:r>
              <a:rPr lang="fr-FR" b="1" dirty="0" smtClean="0">
                <a:latin typeface="+mj-lt"/>
              </a:rPr>
              <a:t>Les niveaux de bruit mesurés sont variables allant de </a:t>
            </a:r>
            <a:r>
              <a:rPr lang="fr-FR" b="1" dirty="0" smtClean="0">
                <a:solidFill>
                  <a:srgbClr val="FF0000"/>
                </a:solidFill>
                <a:latin typeface="+mj-lt"/>
              </a:rPr>
              <a:t>70 à 101dB </a:t>
            </a:r>
            <a:r>
              <a:rPr lang="fr-FR" b="1" dirty="0" smtClean="0">
                <a:latin typeface="+mj-lt"/>
              </a:rPr>
              <a:t>(A)</a:t>
            </a:r>
          </a:p>
          <a:p>
            <a:pPr>
              <a:buNone/>
            </a:pPr>
            <a:r>
              <a:rPr lang="fr-FR" b="1" dirty="0" smtClean="0">
                <a:latin typeface="+mj-lt"/>
              </a:rPr>
              <a:t> </a:t>
            </a:r>
          </a:p>
          <a:p>
            <a:r>
              <a:rPr lang="fr-FR" b="1" dirty="0" smtClean="0">
                <a:latin typeface="+mj-lt"/>
              </a:rPr>
              <a:t>En effet, la pollution sonore regroupe les nuisances provoquées par diverses sources. Les conséquences de ladite pollution peuvent aller d’une gêne passagère à des répercussions graves sur la santé et la qualité de vie de la personne. On cite notamment :</a:t>
            </a:r>
          </a:p>
          <a:p>
            <a:pPr lvl="0"/>
            <a:r>
              <a:rPr lang="fr-FR" b="1" dirty="0" smtClean="0">
                <a:latin typeface="+mj-lt"/>
              </a:rPr>
              <a:t>La fatigue auditive ;</a:t>
            </a:r>
          </a:p>
          <a:p>
            <a:pPr lvl="0"/>
            <a:r>
              <a:rPr lang="fr-FR" b="1" dirty="0" smtClean="0">
                <a:latin typeface="+mj-lt"/>
              </a:rPr>
              <a:t>La surdité (légère, moyenne, profonde et irréversible) ;</a:t>
            </a:r>
          </a:p>
          <a:p>
            <a:pPr lvl="0"/>
            <a:r>
              <a:rPr lang="fr-FR" b="1" dirty="0" smtClean="0">
                <a:latin typeface="+mj-lt"/>
              </a:rPr>
              <a:t>Le stress, irritabilité,</a:t>
            </a:r>
          </a:p>
          <a:p>
            <a:pPr lvl="0" algn="just"/>
            <a:r>
              <a:rPr lang="fr-FR" b="1" dirty="0" smtClean="0">
                <a:latin typeface="+mj-lt"/>
              </a:rPr>
              <a:t>La	détérioration	des	performances	des	travailleurs	dans	les	tâches cognitives,</a:t>
            </a:r>
          </a:p>
          <a:p>
            <a:pPr lvl="0"/>
            <a:r>
              <a:rPr lang="fr-FR" b="1" dirty="0" smtClean="0">
                <a:latin typeface="+mj-lt"/>
              </a:rPr>
              <a:t>L’augmentation des risques d’accidents du travail,</a:t>
            </a:r>
          </a:p>
          <a:p>
            <a:pPr lvl="0"/>
            <a:r>
              <a:rPr lang="fr-FR" b="1" dirty="0" smtClean="0">
                <a:latin typeface="+mj-lt"/>
              </a:rPr>
              <a:t>Les troubles cardiovasculaires, modification de la tension artérielle,</a:t>
            </a:r>
          </a:p>
          <a:p>
            <a:pPr lvl="0"/>
            <a:r>
              <a:rPr lang="fr-FR" b="1" dirty="0" smtClean="0">
                <a:latin typeface="+mj-lt"/>
              </a:rPr>
              <a:t/>
            </a:r>
            <a:br>
              <a:rPr lang="fr-FR" b="1" dirty="0" smtClean="0">
                <a:latin typeface="+mj-lt"/>
              </a:rPr>
            </a:br>
            <a:r>
              <a:rPr lang="fr-FR" b="1" dirty="0" smtClean="0">
                <a:latin typeface="+mj-lt"/>
              </a:rPr>
              <a:t>Les troubles du sommeil, insomnie,</a:t>
            </a:r>
          </a:p>
          <a:p>
            <a:pPr lvl="0"/>
            <a:r>
              <a:rPr lang="fr-FR" b="1" dirty="0" smtClean="0">
                <a:latin typeface="+mj-lt"/>
              </a:rPr>
              <a:t>Les dépressions nerveuses,</a:t>
            </a:r>
          </a:p>
          <a:p>
            <a:pPr lvl="0"/>
            <a:r>
              <a:rPr lang="fr-FR" b="1" dirty="0" smtClean="0">
                <a:latin typeface="+mj-lt"/>
              </a:rPr>
              <a:t>La difficulté de communication orale au travail,</a:t>
            </a:r>
          </a:p>
          <a:p>
            <a:pPr lvl="0"/>
            <a:r>
              <a:rPr lang="fr-FR" b="1" dirty="0" smtClean="0">
                <a:latin typeface="+mj-lt"/>
              </a:rPr>
              <a:t>Une source de fatigue physique et/ou nerveuse, …</a:t>
            </a:r>
          </a:p>
          <a:p>
            <a:endParaRPr lang="fr-FR" b="1" dirty="0">
              <a:latin typeface="+mj-lt"/>
            </a:endParaRPr>
          </a:p>
        </p:txBody>
      </p:sp>
      <p:pic>
        <p:nvPicPr>
          <p:cNvPr id="5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</p:spTree>
  </p:cSld>
  <p:clrMapOvr>
    <a:masterClrMapping/>
  </p:clrMapOvr>
  <p:transition spd="slow">
    <p:plus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ACTIONS </a:t>
            </a:r>
            <a:endParaRPr lang="fr-FR" dirty="0"/>
          </a:p>
        </p:txBody>
      </p:sp>
      <p:pic>
        <p:nvPicPr>
          <p:cNvPr id="4" name="image5.jpeg" descr="C:\Users\imen\Desktop\brt.PN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1571612"/>
            <a:ext cx="6715172" cy="4357718"/>
          </a:xfrm>
          <a:prstGeom prst="rect">
            <a:avLst/>
          </a:prstGeom>
        </p:spPr>
      </p:pic>
      <p:pic>
        <p:nvPicPr>
          <p:cNvPr id="5" name="Picture 1005"/>
          <p:cNvPicPr>
            <a:picLocks noChangeAspect="1" noChangeArrowheads="1"/>
          </p:cNvPicPr>
          <p:nvPr/>
        </p:nvPicPr>
        <p:blipFill>
          <a:blip r:embed="rId3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</p:spTree>
  </p:cSld>
  <p:clrMapOvr>
    <a:masterClrMapping/>
  </p:clrMapOvr>
  <p:transition spd="slow">
    <p:plus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CHOIX DES EPI </a:t>
            </a:r>
            <a:endParaRPr lang="fr-FR" dirty="0"/>
          </a:p>
        </p:txBody>
      </p:sp>
      <p:pic>
        <p:nvPicPr>
          <p:cNvPr id="4" name="image8.jpe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214422"/>
            <a:ext cx="8143932" cy="5357850"/>
          </a:xfrm>
          <a:prstGeom prst="rect">
            <a:avLst/>
          </a:prstGeom>
        </p:spPr>
      </p:pic>
      <p:sp>
        <p:nvSpPr>
          <p:cNvPr id="5" name="Ellipse 4"/>
          <p:cNvSpPr/>
          <p:nvPr/>
        </p:nvSpPr>
        <p:spPr>
          <a:xfrm>
            <a:off x="7643834" y="1071546"/>
            <a:ext cx="1500166" cy="157163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7" name="Connecteur droit avec flèche 6"/>
          <p:cNvCxnSpPr/>
          <p:nvPr/>
        </p:nvCxnSpPr>
        <p:spPr>
          <a:xfrm rot="16200000" flipH="1">
            <a:off x="7500958" y="714356"/>
            <a:ext cx="714380" cy="571504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1005"/>
          <p:cNvPicPr>
            <a:picLocks noChangeAspect="1" noChangeArrowheads="1"/>
          </p:cNvPicPr>
          <p:nvPr/>
        </p:nvPicPr>
        <p:blipFill>
          <a:blip r:embed="rId3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</p:spTree>
  </p:cSld>
  <p:clrMapOvr>
    <a:masterClrMapping/>
  </p:clrMapOvr>
  <p:transition spd="slow">
    <p:plus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00034" y="1000108"/>
            <a:ext cx="8229600" cy="136411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JANV 2023</a:t>
            </a:r>
            <a:r>
              <a:rPr lang="fr-FR" sz="2000" b="1" baseline="30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  <a:p>
            <a:pPr marL="0" indent="0" algn="ctr">
              <a:buNone/>
            </a:pPr>
            <a:r>
              <a:rPr lang="fr-F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FEV 2023</a:t>
            </a:r>
            <a:endParaRPr lang="fr-FR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fr-F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loi 94-28 du 21 février 1994 (portant régime de réparation des préjudices résultant des accidents du travail et des maladies professionnelles)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714348" y="2571744"/>
            <a:ext cx="79296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NOMBRE  DES AT 2022 </a:t>
            </a:r>
            <a:endParaRPr lang="fr-FR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SNA 1 :</a:t>
            </a:r>
            <a:r>
              <a:rPr lang="fr-FR" sz="36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  <a:p>
            <a:endParaRPr lang="fr-FR" sz="4000" b="1" dirty="0" smtClean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fr-FR" sz="40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SNA 2 :</a:t>
            </a:r>
            <a:r>
              <a:rPr lang="fr-FR" sz="40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</a:p>
        </p:txBody>
      </p:sp>
      <p:pic>
        <p:nvPicPr>
          <p:cNvPr id="7" name="Picture 1005"/>
          <p:cNvPicPr>
            <a:picLocks noChangeAspect="1" noChangeArrowheads="1"/>
          </p:cNvPicPr>
          <p:nvPr/>
        </p:nvPicPr>
        <p:blipFill>
          <a:blip r:embed="rId3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2" name="Rectangle 1"/>
          <p:cNvSpPr/>
          <p:nvPr/>
        </p:nvSpPr>
        <p:spPr>
          <a:xfrm>
            <a:off x="1763688" y="275675"/>
            <a:ext cx="48042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5) Accident du travail </a:t>
            </a:r>
          </a:p>
        </p:txBody>
      </p:sp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4"/>
          <a:srcRect l="4687" t="64453" r="11523" b="19433"/>
          <a:stretch>
            <a:fillRect/>
          </a:stretch>
        </p:blipFill>
        <p:spPr bwMode="auto">
          <a:xfrm>
            <a:off x="357158" y="3643314"/>
            <a:ext cx="8501122" cy="1132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/>
          <a:srcRect l="3125" t="64649" r="11328" b="19970"/>
          <a:stretch>
            <a:fillRect/>
          </a:stretch>
        </p:blipFill>
        <p:spPr bwMode="auto">
          <a:xfrm>
            <a:off x="428596" y="5572140"/>
            <a:ext cx="8358278" cy="1192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83483329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-Propositions: </a:t>
            </a:r>
          </a:p>
          <a:p>
            <a:r>
              <a:rPr lang="fr-FR" dirty="0"/>
              <a:t>Ex:  ( santé, machine, EPI …)</a:t>
            </a:r>
          </a:p>
          <a:p>
            <a:r>
              <a:rPr lang="fr-FR" dirty="0"/>
              <a:t>Analyse bio toxicologique…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6" name="Titre 1"/>
          <p:cNvSpPr txBox="1">
            <a:spLocks/>
          </p:cNvSpPr>
          <p:nvPr/>
        </p:nvSpPr>
        <p:spPr>
          <a:xfrm>
            <a:off x="914400" y="35716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6) Problèmes au niveau SST (SNA) 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plus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161" y="14780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8) Future actions d’amélioration des conditions de travail en matière SST (</a:t>
            </a:r>
            <a:r>
              <a:rPr lang="fr-F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propositions</a:t>
            </a:r>
            <a:r>
              <a:rPr lang="fr-F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fr-F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4" name="ZoneTexte 3"/>
          <p:cNvSpPr txBox="1"/>
          <p:nvPr/>
        </p:nvSpPr>
        <p:spPr>
          <a:xfrm>
            <a:off x="1214414" y="3071810"/>
            <a:ext cx="70057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Hygiène, santé, sécurité et environnement  … </a:t>
            </a:r>
          </a:p>
        </p:txBody>
      </p:sp>
    </p:spTree>
  </p:cSld>
  <p:clrMapOvr>
    <a:masterClrMapping/>
  </p:clrMapOvr>
  <p:transition spd="slow">
    <p:plus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05"/>
          <p:cNvPicPr>
            <a:picLocks noChangeAspect="1" noChangeArrowheads="1"/>
          </p:cNvPicPr>
          <p:nvPr/>
        </p:nvPicPr>
        <p:blipFill>
          <a:blip r:embed="rId2" cstate="print"/>
          <a:srcRect l="26852" t="3118" r="26837" b="6772"/>
          <a:stretch>
            <a:fillRect/>
          </a:stretch>
        </p:blipFill>
        <p:spPr bwMode="auto">
          <a:xfrm>
            <a:off x="0" y="0"/>
            <a:ext cx="1103463" cy="994374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sp>
        <p:nvSpPr>
          <p:cNvPr id="7" name="Rectangle 6"/>
          <p:cNvSpPr/>
          <p:nvPr/>
        </p:nvSpPr>
        <p:spPr>
          <a:xfrm>
            <a:off x="1691680" y="692696"/>
            <a:ext cx="578647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fr-FR" sz="8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MERCI POUR VOTRE ATTENTION </a:t>
            </a:r>
          </a:p>
        </p:txBody>
      </p:sp>
    </p:spTree>
  </p:cSld>
  <p:clrMapOvr>
    <a:masterClrMapping/>
  </p:clrMapOvr>
  <p:transition spd="slow">
    <p:plus/>
  </p:transition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45787</TotalTime>
  <Words>1183</Words>
  <Application>Microsoft Office PowerPoint</Application>
  <PresentationFormat>Affichage à l'écran (4:3)</PresentationFormat>
  <Paragraphs>201</Paragraphs>
  <Slides>19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0" baseType="lpstr">
      <vt:lpstr>Thème Office</vt:lpstr>
      <vt:lpstr>   Réunion  Comité de Santé &amp; de Sécurité au Travail (CSST)                                 28/02/2023 </vt:lpstr>
      <vt:lpstr>Diapositive 2</vt:lpstr>
      <vt:lpstr>1) Actions précédente  CSST 2022 </vt:lpstr>
      <vt:lpstr> 2)  Propositions SST &amp; plan d’action 2022  </vt:lpstr>
      <vt:lpstr>3) Recommandations  &amp; actions (EDD)</vt:lpstr>
      <vt:lpstr>Diapositive 6</vt:lpstr>
      <vt:lpstr>Diapositive 7</vt:lpstr>
      <vt:lpstr>Diapositive 8</vt:lpstr>
      <vt:lpstr>Diapositive 9</vt:lpstr>
      <vt:lpstr>4) Avancement du document unique (DUER)- analyse des risques au travail</vt:lpstr>
      <vt:lpstr>Diapositive 11</vt:lpstr>
      <vt:lpstr>Diapositive 12</vt:lpstr>
      <vt:lpstr>Diapositive 13</vt:lpstr>
      <vt:lpstr>ACTIONS </vt:lpstr>
      <vt:lpstr>CHOIX DES EPI </vt:lpstr>
      <vt:lpstr>Diapositive 16</vt:lpstr>
      <vt:lpstr>Diapositive 17</vt:lpstr>
      <vt:lpstr>8) Future actions d’amélioration des conditions de travail en matière SST (propositions)</vt:lpstr>
      <vt:lpstr>Diapositive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hp</dc:creator>
  <cp:lastModifiedBy>nizar_ferchichi</cp:lastModifiedBy>
  <cp:revision>1258</cp:revision>
  <cp:lastPrinted>2018-11-16T07:36:59Z</cp:lastPrinted>
  <dcterms:created xsi:type="dcterms:W3CDTF">2013-11-15T10:57:19Z</dcterms:created>
  <dcterms:modified xsi:type="dcterms:W3CDTF">2023-03-01T10:06:58Z</dcterms:modified>
</cp:coreProperties>
</file>