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8"/>
  </p:notesMasterIdLst>
  <p:sldIdLst>
    <p:sldId id="431" r:id="rId2"/>
    <p:sldId id="289" r:id="rId3"/>
    <p:sldId id="470" r:id="rId4"/>
    <p:sldId id="473" r:id="rId5"/>
    <p:sldId id="477" r:id="rId6"/>
    <p:sldId id="474" r:id="rId7"/>
    <p:sldId id="454" r:id="rId8"/>
    <p:sldId id="455" r:id="rId9"/>
    <p:sldId id="475" r:id="rId10"/>
    <p:sldId id="419" r:id="rId11"/>
    <p:sldId id="438" r:id="rId12"/>
    <p:sldId id="478" r:id="rId13"/>
    <p:sldId id="479" r:id="rId14"/>
    <p:sldId id="451" r:id="rId15"/>
    <p:sldId id="452" r:id="rId16"/>
    <p:sldId id="458" r:id="rId17"/>
  </p:sldIdLst>
  <p:sldSz cx="9144000" cy="6858000" type="screen4x3"/>
  <p:notesSz cx="6735763" cy="98663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Section par défaut" id="{CC41F59A-4DDA-481B-8842-250439279C77}">
          <p14:sldIdLst>
            <p14:sldId id="431"/>
            <p14:sldId id="289"/>
            <p14:sldId id="471"/>
            <p14:sldId id="472"/>
            <p14:sldId id="470"/>
            <p14:sldId id="473"/>
            <p14:sldId id="474"/>
            <p14:sldId id="454"/>
            <p14:sldId id="455"/>
            <p14:sldId id="475"/>
            <p14:sldId id="419"/>
            <p14:sldId id="438"/>
            <p14:sldId id="451"/>
            <p14:sldId id="452"/>
            <p14:sldId id="458"/>
          </p14:sldIdLst>
        </p14:section>
        <p14:section name="Section sans titre" id="{777E9E27-931E-41AA-BBEC-F19B2BD5439F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9900"/>
    <a:srgbClr val="99FF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00" autoAdjust="0"/>
    <p:restoredTop sz="94638" autoAdjust="0"/>
  </p:normalViewPr>
  <p:slideViewPr>
    <p:cSldViewPr>
      <p:cViewPr>
        <p:scale>
          <a:sx n="66" d="100"/>
          <a:sy n="66" d="100"/>
        </p:scale>
        <p:origin x="-1404" y="-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da Abbes" userId="1c924483-3944-42b2-8e51-1cac2ab6a872" providerId="ADAL" clId="{D8681038-2A92-45C8-AC5D-80D017FE66AE}"/>
    <pc:docChg chg="custSel modSld">
      <pc:chgData name="Lynda Abbes" userId="1c924483-3944-42b2-8e51-1cac2ab6a872" providerId="ADAL" clId="{D8681038-2A92-45C8-AC5D-80D017FE66AE}" dt="2022-10-27T09:12:09.475" v="70" actId="20577"/>
      <pc:docMkLst>
        <pc:docMk/>
      </pc:docMkLst>
      <pc:sldChg chg="modSp mod">
        <pc:chgData name="Lynda Abbes" userId="1c924483-3944-42b2-8e51-1cac2ab6a872" providerId="ADAL" clId="{D8681038-2A92-45C8-AC5D-80D017FE66AE}" dt="2022-10-27T09:12:09.475" v="70" actId="20577"/>
        <pc:sldMkLst>
          <pc:docMk/>
          <pc:sldMk cId="0" sldId="451"/>
        </pc:sldMkLst>
        <pc:spChg chg="mod">
          <ac:chgData name="Lynda Abbes" userId="1c924483-3944-42b2-8e51-1cac2ab6a872" providerId="ADAL" clId="{D8681038-2A92-45C8-AC5D-80D017FE66AE}" dt="2022-10-27T09:12:09.475" v="70" actId="20577"/>
          <ac:spMkLst>
            <pc:docMk/>
            <pc:sldMk cId="0" sldId="451"/>
            <ac:spMk id="3" creationId="{00000000-0000-0000-0000-000000000000}"/>
          </ac:spMkLst>
        </pc:spChg>
      </pc:sldChg>
      <pc:sldChg chg="modSp mod">
        <pc:chgData name="Lynda Abbes" userId="1c924483-3944-42b2-8e51-1cac2ab6a872" providerId="ADAL" clId="{D8681038-2A92-45C8-AC5D-80D017FE66AE}" dt="2022-10-27T09:11:08.106" v="55" actId="207"/>
        <pc:sldMkLst>
          <pc:docMk/>
          <pc:sldMk cId="0" sldId="452"/>
        </pc:sldMkLst>
        <pc:spChg chg="mod">
          <ac:chgData name="Lynda Abbes" userId="1c924483-3944-42b2-8e51-1cac2ab6a872" providerId="ADAL" clId="{D8681038-2A92-45C8-AC5D-80D017FE66AE}" dt="2022-10-27T09:11:08.106" v="55" actId="207"/>
          <ac:spMkLst>
            <pc:docMk/>
            <pc:sldMk cId="0" sldId="452"/>
            <ac:spMk id="3" creationId="{00000000-0000-0000-0000-000000000000}"/>
          </ac:spMkLst>
        </pc:spChg>
      </pc:sldChg>
      <pc:sldChg chg="modSp mod">
        <pc:chgData name="Lynda Abbes" userId="1c924483-3944-42b2-8e51-1cac2ab6a872" providerId="ADAL" clId="{D8681038-2A92-45C8-AC5D-80D017FE66AE}" dt="2022-10-27T09:09:40.506" v="1" actId="1076"/>
        <pc:sldMkLst>
          <pc:docMk/>
          <pc:sldMk cId="0" sldId="454"/>
        </pc:sldMkLst>
        <pc:graphicFrameChg chg="mod modGraphic">
          <ac:chgData name="Lynda Abbes" userId="1c924483-3944-42b2-8e51-1cac2ab6a872" providerId="ADAL" clId="{D8681038-2A92-45C8-AC5D-80D017FE66AE}" dt="2022-10-27T09:09:40.506" v="1" actId="1076"/>
          <ac:graphicFrameMkLst>
            <pc:docMk/>
            <pc:sldMk cId="0" sldId="454"/>
            <ac:graphicFrameMk id="4" creationId="{BAC09FBD-F324-8F8C-79C3-266DB0CA45F7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NBR</c:v>
                </c:pt>
              </c:strCache>
            </c:strRef>
          </c:tx>
          <c:dLbls>
            <c:spPr>
              <a:solidFill>
                <a:schemeClr val="lt1"/>
              </a:solidFill>
              <a:ln w="25400" cap="flat" cmpd="sng" algn="ctr">
                <a:solidFill>
                  <a:schemeClr val="dk1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CatName val="1"/>
            <c:showPercent val="1"/>
            <c:showLeaderLines val="1"/>
          </c:dLbls>
          <c:cat>
            <c:strRef>
              <c:f>Feuil1!$A$2:$A$15</c:f>
              <c:strCache>
                <c:ptCount val="14"/>
                <c:pt idx="0">
                  <c:v>Chute en hauteur</c:v>
                </c:pt>
                <c:pt idx="1">
                  <c:v>Chimique</c:v>
                </c:pt>
                <c:pt idx="2">
                  <c:v>Electrique</c:v>
                </c:pt>
                <c:pt idx="3">
                  <c:v>Hygiène</c:v>
                </c:pt>
                <c:pt idx="4">
                  <c:v>Circulation et déplacement</c:v>
                </c:pt>
                <c:pt idx="5">
                  <c:v>Bruit</c:v>
                </c:pt>
                <c:pt idx="6">
                  <c:v>Travail sur écran</c:v>
                </c:pt>
                <c:pt idx="7">
                  <c:v>Circulation routière</c:v>
                </c:pt>
                <c:pt idx="8">
                  <c:v>Chute de plein pied</c:v>
                </c:pt>
                <c:pt idx="9">
                  <c:v>Eclairage</c:v>
                </c:pt>
                <c:pt idx="10">
                  <c:v>Activité physique</c:v>
                </c:pt>
                <c:pt idx="11">
                  <c:v>Incendie et explosion</c:v>
                </c:pt>
                <c:pt idx="12">
                  <c:v>Manutention mécanique</c:v>
                </c:pt>
                <c:pt idx="13">
                  <c:v>Thermique </c:v>
                </c:pt>
              </c:strCache>
            </c:strRef>
          </c:cat>
          <c:val>
            <c:numRef>
              <c:f>Feuil1!$B$2:$B$15</c:f>
              <c:numCache>
                <c:formatCode>General</c:formatCode>
                <c:ptCount val="14"/>
                <c:pt idx="0">
                  <c:v>2</c:v>
                </c:pt>
                <c:pt idx="1">
                  <c:v>8</c:v>
                </c:pt>
                <c:pt idx="2">
                  <c:v>3</c:v>
                </c:pt>
                <c:pt idx="3">
                  <c:v>4</c:v>
                </c:pt>
                <c:pt idx="4">
                  <c:v>2</c:v>
                </c:pt>
                <c:pt idx="5">
                  <c:v>4</c:v>
                </c:pt>
                <c:pt idx="6">
                  <c:v>1</c:v>
                </c:pt>
                <c:pt idx="7">
                  <c:v>1</c:v>
                </c:pt>
                <c:pt idx="8">
                  <c:v>4</c:v>
                </c:pt>
                <c:pt idx="9">
                  <c:v>3</c:v>
                </c:pt>
                <c:pt idx="10">
                  <c:v>2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CBBD5B-B466-47AC-B571-877033F699D0}" type="datetimeFigureOut">
              <a:rPr lang="fr-FR" smtClean="0"/>
              <a:pPr/>
              <a:t>18/01/2023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B843D-AAF7-4346-9D52-17D63E4FCFA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360118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B843D-AAF7-4346-9D52-17D63E4FCFA0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18/01/2023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edecinetravail.canalblog.com/archives/2011/06/06/21339183.html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2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3929090"/>
          </a:xfrm>
        </p:spPr>
        <p:txBody>
          <a:bodyPr>
            <a:normAutofit fontScale="90000"/>
          </a:bodyPr>
          <a:lstStyle/>
          <a:p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Réunion </a:t>
            </a:r>
            <a: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6000" b="1" dirty="0">
                <a:hlinkClick r:id="rId2" tooltip="Comité de Santé &amp; de Sécurité au Travail (CSST) - Législation Tunisienne"/>
              </a:rPr>
              <a:t>Comité de Santé &amp; de Sécurité au Travail (CSST) </a:t>
            </a:r>
            <a:r>
              <a:rPr lang="fr-FR" sz="6000" b="1" dirty="0"/>
              <a:t/>
            </a:r>
            <a:br>
              <a:rPr lang="fr-FR" sz="6000" b="1" dirty="0"/>
            </a:br>
            <a:r>
              <a:rPr lang="fr-FR" sz="6000" b="1" dirty="0" smtClean="0"/>
              <a:t/>
            </a:r>
            <a:br>
              <a:rPr lang="fr-FR" sz="6000" b="1" dirty="0" smtClean="0"/>
            </a:br>
            <a:r>
              <a:rPr lang="fr-FR" sz="6000" b="1" dirty="0" smtClean="0"/>
              <a:t>                              </a:t>
            </a:r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FEVRIER 2023</a:t>
            </a:r>
            <a: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contenu 21"/>
          <p:cNvSpPr>
            <a:spLocks noGrp="1"/>
          </p:cNvSpPr>
          <p:nvPr>
            <p:ph idx="1"/>
          </p:nvPr>
        </p:nvSpPr>
        <p:spPr>
          <a:xfrm>
            <a:off x="446479" y="1183978"/>
            <a:ext cx="8429684" cy="371477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fr-FR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sz="2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Actions précédente  CSST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dossier de l’établissement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classé  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du document unique (DUER)- analyse des risques au travail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Accident du travail  </a:t>
            </a:r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JANVIER /FEVRIER 2022 </a:t>
            </a:r>
            <a:endParaRPr lang="fr-F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Actions d’amélioration SST réalisés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Problèmes au niveau SST (SNA) 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 actions d’amélioration des conditions de travail en matière SST (</a:t>
            </a:r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propositions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2" name="Rectangle 1"/>
          <p:cNvSpPr/>
          <p:nvPr/>
        </p:nvSpPr>
        <p:spPr>
          <a:xfrm>
            <a:off x="2991633" y="260648"/>
            <a:ext cx="3339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Sommaire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3BFE3F36-08FC-159B-6037-963F7A131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Actions précédente  CSST</a:t>
            </a:r>
            <a:endParaRPr lang="fr-F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96024325"/>
              </p:ext>
            </p:extLst>
          </p:nvPr>
        </p:nvGraphicFramePr>
        <p:xfrm>
          <a:off x="544970" y="1185624"/>
          <a:ext cx="8358248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2"/>
                <a:gridCol w="2089562"/>
                <a:gridCol w="2089562"/>
                <a:gridCol w="2089562"/>
              </a:tblGrid>
              <a:tr h="178131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Actions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Responsable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Avancement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Commentaires</a:t>
                      </a:r>
                      <a:endParaRPr lang="fr-FR" dirty="0"/>
                    </a:p>
                  </a:txBody>
                  <a:tcPr/>
                </a:tc>
              </a:tr>
              <a:tr h="17813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 smtClean="0"/>
                        <a:t>1)-</a:t>
                      </a:r>
                      <a:r>
                        <a:rPr lang="fr-FR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Installer des alarmes intrusion avec avertisseur visuelle/sonore pour alerter en cas de </a:t>
                      </a:r>
                      <a:r>
                        <a:rPr lang="fr-FR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danger</a:t>
                      </a:r>
                      <a:r>
                        <a:rPr lang="fr-FR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imminent :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fr-FR" sz="1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Magasin Matière Première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>
                          <a:solidFill>
                            <a:srgbClr val="00B0F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-Atelier Assemblage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>
                          <a:solidFill>
                            <a:schemeClr val="accent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-Atelier Charge et Finition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Nizar Ferchichi 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100%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 à installer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08  avertisseurs sonore et visuelle (atelier charge, maintenance, assemblage (02), magasin BF,DT et DG)  </a:t>
                      </a:r>
                      <a:r>
                        <a:rPr lang="fr-FR" b="1" baseline="0" dirty="0" smtClean="0">
                          <a:solidFill>
                            <a:srgbClr val="FF0000"/>
                          </a:solidFill>
                        </a:rPr>
                        <a:t>2023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113319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2) Vérifier les portes issues de secours (fonctionnement</a:t>
                      </a:r>
                      <a:r>
                        <a:rPr lang="fr-FR" sz="1400" b="1" baseline="0" dirty="0" smtClean="0"/>
                        <a:t> et absence de condamnation)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Ahmed </a:t>
                      </a:r>
                      <a:r>
                        <a:rPr lang="fr-FR" b="1" dirty="0" err="1" smtClean="0"/>
                        <a:t>hammamia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50%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cours de réparation et </a:t>
                      </a:r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 changement des serrures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anti panique 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178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3)-Installation des BAES LED 70 </a:t>
                      </a:r>
                      <a:r>
                        <a:rPr lang="fr-FR" sz="1400" b="1" kern="1200" dirty="0" err="1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lum</a:t>
                      </a:r>
                      <a:r>
                        <a:rPr lang="fr-FR" sz="1400" b="1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/1h conformément aux normes en vigueur .</a:t>
                      </a:r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smtClean="0"/>
                        <a:t>Nizar Ferchichi </a:t>
                      </a:r>
                    </a:p>
                    <a:p>
                      <a:pPr algn="ctr"/>
                      <a:r>
                        <a:rPr lang="fr-FR" b="1" dirty="0" smtClean="0"/>
                        <a:t>+ Houcem Moussa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100%</a:t>
                      </a:r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À développer</a:t>
                      </a:r>
                      <a:r>
                        <a:rPr lang="fr-FR" b="1" baseline="0" dirty="0" smtClean="0">
                          <a:solidFill>
                            <a:srgbClr val="009900"/>
                          </a:solidFill>
                        </a:rPr>
                        <a:t> pour les autres annexes année </a:t>
                      </a:r>
                      <a:r>
                        <a:rPr lang="fr-FR" b="1" baseline="0" dirty="0" smtClean="0">
                          <a:solidFill>
                            <a:srgbClr val="FF0000"/>
                          </a:solidFill>
                        </a:rPr>
                        <a:t>2023</a:t>
                      </a:r>
                      <a:endParaRPr lang="fr-F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78131"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90510952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3BFE3F36-08FC-159B-6037-963F7A131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Actions précédente  CSST</a:t>
            </a:r>
            <a:endParaRPr lang="fr-F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25083549"/>
              </p:ext>
            </p:extLst>
          </p:nvPr>
        </p:nvGraphicFramePr>
        <p:xfrm>
          <a:off x="544970" y="1185624"/>
          <a:ext cx="8358248" cy="5600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2"/>
                <a:gridCol w="2089562"/>
                <a:gridCol w="2089562"/>
                <a:gridCol w="2089562"/>
              </a:tblGrid>
              <a:tr h="445217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Actions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Responsable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Avancement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Commentaires</a:t>
                      </a:r>
                      <a:endParaRPr lang="fr-FR" dirty="0"/>
                    </a:p>
                  </a:txBody>
                  <a:tcPr/>
                </a:tc>
              </a:tr>
              <a:tr h="21682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 smtClean="0"/>
                        <a:t>Formation des caristes troisième groupe </a:t>
                      </a:r>
                    </a:p>
                    <a:p>
                      <a:pPr>
                        <a:buNone/>
                      </a:pPr>
                      <a:r>
                        <a:rPr lang="fr-FR" sz="1400" b="1" dirty="0" smtClean="0"/>
                        <a:t>(habilitation des caristes)</a:t>
                      </a:r>
                      <a:endParaRPr lang="fr-F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/>
                        <a:t>Imen</a:t>
                      </a:r>
                      <a:r>
                        <a:rPr lang="fr-FR" b="1" dirty="0" smtClean="0"/>
                        <a:t> CHERIF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30%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 COURS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2987466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smtClean="0"/>
                        <a:t>Planifier</a:t>
                      </a:r>
                      <a:r>
                        <a:rPr lang="fr-FR" sz="1400" b="1" baseline="0" dirty="0" smtClean="0"/>
                        <a:t> des formations  interne en SST dont les thèmes suivant </a:t>
                      </a:r>
                    </a:p>
                    <a:p>
                      <a:pPr algn="ctr"/>
                      <a:r>
                        <a:rPr lang="fr-FR" sz="1400" b="1" baseline="0" dirty="0" smtClean="0"/>
                        <a:t>(le risques électriques, le risque mécanique « machines et organes fixes et mobiles », risque chimique, </a:t>
                      </a:r>
                      <a:r>
                        <a:rPr lang="fr-FR" sz="1400" b="1" baseline="0" dirty="0" smtClean="0">
                          <a:solidFill>
                            <a:srgbClr val="FF0000"/>
                          </a:solidFill>
                        </a:rPr>
                        <a:t>sureté et contrôle des lieux pour les agents de sûreté ainsi que  secourisme et première intervention en cas d’incendie )</a:t>
                      </a:r>
                      <a:endParaRPr lang="fr-FR" sz="1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Nizar</a:t>
                      </a:r>
                      <a:r>
                        <a:rPr lang="fr-FR" baseline="0" dirty="0" smtClean="0"/>
                        <a:t> FERCHICHI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40%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 COURS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12944681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8750" t="15381" r="3906" b="12841"/>
          <a:stretch>
            <a:fillRect/>
          </a:stretch>
        </p:blipFill>
        <p:spPr bwMode="auto">
          <a:xfrm>
            <a:off x="428596" y="428604"/>
            <a:ext cx="3786214" cy="27805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 l="21289" t="18506" r="27148" b="58789"/>
          <a:stretch>
            <a:fillRect/>
          </a:stretch>
        </p:blipFill>
        <p:spPr bwMode="auto">
          <a:xfrm>
            <a:off x="357158" y="3786190"/>
            <a:ext cx="3929090" cy="27860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t="3857" b="3857"/>
          <a:stretch>
            <a:fillRect/>
          </a:stretch>
        </p:blipFill>
        <p:spPr bwMode="auto">
          <a:xfrm>
            <a:off x="4929190" y="357166"/>
            <a:ext cx="3952860" cy="29289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1005"/>
          <p:cNvPicPr>
            <a:picLocks noChangeAspect="1" noChangeArrowheads="1"/>
          </p:cNvPicPr>
          <p:nvPr/>
        </p:nvPicPr>
        <p:blipFill>
          <a:blip r:embed="rId5" cstate="print"/>
          <a:srcRect l="26852" t="3118" r="26837" b="6772"/>
          <a:stretch>
            <a:fillRect/>
          </a:stretch>
        </p:blipFill>
        <p:spPr bwMode="auto">
          <a:xfrm>
            <a:off x="428596" y="3857628"/>
            <a:ext cx="713477" cy="642942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3786190"/>
            <a:ext cx="3964779" cy="27860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3BFE3F36-08FC-159B-6037-963F7A131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Actions précédente  CSST</a:t>
            </a:r>
            <a:endParaRPr lang="fr-F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32731084"/>
              </p:ext>
            </p:extLst>
          </p:nvPr>
        </p:nvGraphicFramePr>
        <p:xfrm>
          <a:off x="544970" y="1185624"/>
          <a:ext cx="8358248" cy="5123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2"/>
                <a:gridCol w="2089562"/>
                <a:gridCol w="2089562"/>
                <a:gridCol w="2089562"/>
              </a:tblGrid>
              <a:tr h="516813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Actions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Responsable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Avancement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Commentaires</a:t>
                      </a:r>
                      <a:endParaRPr lang="fr-FR" dirty="0"/>
                    </a:p>
                  </a:txBody>
                  <a:tcPr/>
                </a:tc>
              </a:tr>
              <a:tr h="2516966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Vérifier</a:t>
                      </a:r>
                      <a:r>
                        <a:rPr lang="fr-FR" baseline="0" dirty="0" smtClean="0"/>
                        <a:t> et améliorer le système d’aspiration à la source de l’atelier charge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err="1" smtClean="0"/>
                        <a:t>Heithem</a:t>
                      </a:r>
                      <a:r>
                        <a:rPr lang="fr-FR" b="1" baseline="0" dirty="0" smtClean="0"/>
                        <a:t> </a:t>
                      </a:r>
                      <a:r>
                        <a:rPr lang="fr-FR" b="1" baseline="0" dirty="0" err="1" smtClean="0"/>
                        <a:t>guesmi</a:t>
                      </a:r>
                      <a:r>
                        <a:rPr lang="fr-FR" b="1" baseline="0" dirty="0" smtClean="0"/>
                        <a:t> 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80%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En cours 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1573103">
                <a:tc>
                  <a:txBody>
                    <a:bodyPr/>
                    <a:lstStyle/>
                    <a:p>
                      <a:pPr algn="ctr"/>
                      <a:r>
                        <a:rPr lang="fr-FR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Étudier la possibilité d’utiliser des protecteurs anti bruit</a:t>
                      </a:r>
                      <a:endParaRPr lang="fr-FR" sz="18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err="1" smtClean="0"/>
                        <a:t>Nizar</a:t>
                      </a:r>
                      <a:r>
                        <a:rPr lang="fr-FR" b="1" baseline="0" dirty="0" smtClean="0"/>
                        <a:t> FERCHICHI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baseline="0" dirty="0" smtClean="0"/>
                        <a:t>Anis BEN AMOR</a:t>
                      </a:r>
                      <a:endParaRPr lang="fr-FR" b="1" dirty="0" smtClean="0"/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40%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solidFill>
                            <a:srgbClr val="009900"/>
                          </a:solidFill>
                        </a:rPr>
                        <a:t>(rapport du GMTZ)+préparation des offres de prix</a:t>
                      </a:r>
                      <a:endParaRPr lang="fr-FR" b="1" dirty="0">
                        <a:solidFill>
                          <a:srgbClr val="009900"/>
                        </a:solidFill>
                      </a:endParaRPr>
                    </a:p>
                  </a:txBody>
                  <a:tcPr/>
                </a:tc>
              </a:tr>
              <a:tr h="516813"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74280422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>
            <a:noAutofit/>
          </a:bodyPr>
          <a:lstStyle/>
          <a:p>
            <a:r>
              <a:rPr lang="fr-F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</a:t>
            </a:r>
            <a:r>
              <a:rPr lang="fr-FR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dossier de l’établissement classé  (selon article 296-CT)</a:t>
            </a:r>
            <a:r>
              <a:rPr lang="fr-F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3200" dirty="0"/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-24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graphicFrame>
        <p:nvGraphicFramePr>
          <p:cNvPr id="4" name="Tableau 5">
            <a:extLst>
              <a:ext uri="{FF2B5EF4-FFF2-40B4-BE49-F238E27FC236}">
                <a16:creationId xmlns="" xmlns:a16="http://schemas.microsoft.com/office/drawing/2014/main" id="{BAC09FBD-F324-8F8C-79C3-266DB0CA45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8661167"/>
              </p:ext>
            </p:extLst>
          </p:nvPr>
        </p:nvGraphicFramePr>
        <p:xfrm>
          <a:off x="106930" y="1700808"/>
          <a:ext cx="8930140" cy="4636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7651">
                  <a:extLst>
                    <a:ext uri="{9D8B030D-6E8A-4147-A177-3AD203B41FA5}">
                      <a16:colId xmlns="" xmlns:a16="http://schemas.microsoft.com/office/drawing/2014/main" val="806218482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1045017183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1665306571"/>
                    </a:ext>
                  </a:extLst>
                </a:gridCol>
                <a:gridCol w="1440161">
                  <a:extLst>
                    <a:ext uri="{9D8B030D-6E8A-4147-A177-3AD203B41FA5}">
                      <a16:colId xmlns="" xmlns:a16="http://schemas.microsoft.com/office/drawing/2014/main" val="24217563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fr-FR" dirty="0"/>
                        <a:t>Actions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Pilote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Etat d’avancement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Délais</a:t>
                      </a:r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51227928"/>
                  </a:ext>
                </a:extLst>
              </a:tr>
              <a:tr h="5940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Une demande d’ouverture rédigée sur papier timbré: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Cabinet ACCC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>
                          <a:solidFill>
                            <a:srgbClr val="00B050"/>
                          </a:solidFill>
                        </a:rPr>
                        <a:t>100%</a:t>
                      </a:r>
                    </a:p>
                    <a:p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498860"/>
                  </a:ext>
                </a:extLst>
              </a:tr>
              <a:tr h="8486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Etude de danger site SNA 1(</a:t>
                      </a:r>
                      <a:r>
                        <a:rPr lang="fr-FR" sz="1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mise à jour </a:t>
                      </a:r>
                      <a:r>
                        <a:rPr lang="fr-FR" sz="1800" dirty="0"/>
                        <a:t>en 04 exemplaires):</a:t>
                      </a:r>
                      <a:endParaRPr lang="fr-FR" sz="1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Cabinet ACCC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solidFill>
                            <a:srgbClr val="00B050"/>
                          </a:solidFill>
                        </a:rPr>
                        <a:t>100%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2493959"/>
                  </a:ext>
                </a:extLst>
              </a:tr>
              <a:tr h="8486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Plans d’ensemble </a:t>
                      </a:r>
                      <a:r>
                        <a:rPr lang="fr-FR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1/200</a:t>
                      </a:r>
                      <a:r>
                        <a:rPr lang="fr-FR" sz="1800" dirty="0"/>
                        <a:t> et plan de situation </a:t>
                      </a:r>
                      <a:r>
                        <a:rPr lang="fr-FR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1/1000</a:t>
                      </a:r>
                      <a:r>
                        <a:rPr lang="fr-FR" sz="1800" dirty="0"/>
                        <a:t>  (07 exemplaires):</a:t>
                      </a:r>
                      <a:endParaRPr lang="fr-FR" sz="1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Cabinet ACCC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>
                          <a:solidFill>
                            <a:srgbClr val="00B050"/>
                          </a:solidFill>
                        </a:rPr>
                        <a:t>100%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10795402"/>
                  </a:ext>
                </a:extLst>
              </a:tr>
              <a:tr h="1103195">
                <a:tc>
                  <a:txBody>
                    <a:bodyPr/>
                    <a:lstStyle/>
                    <a:p>
                      <a:r>
                        <a:rPr lang="fr-FR" sz="1800" dirty="0"/>
                        <a:t>Copies études d’impact approuvée par ANPE (02exemplaires):</a:t>
                      </a:r>
                      <a:endParaRPr lang="fr-FR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fr-FR" sz="1800" b="1" dirty="0">
                          <a:solidFill>
                            <a:srgbClr val="FF0000"/>
                          </a:solidFill>
                        </a:rPr>
                        <a:t>    </a:t>
                      </a:r>
                      <a:r>
                        <a:rPr lang="fr-FR" sz="1800" b="1" dirty="0" smtClean="0">
                          <a:solidFill>
                            <a:srgbClr val="FF0000"/>
                          </a:solidFill>
                        </a:rPr>
                        <a:t>AVEC DECAHRGE DE LA MINISTERE DE L’I’INDUSTRIE  (DIRECTION DE LA SECURITE)</a:t>
                      </a:r>
                      <a:endParaRPr lang="fr-FR" sz="1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Slim Cherif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>
                          <a:solidFill>
                            <a:srgbClr val="00B050"/>
                          </a:solidFill>
                        </a:rPr>
                        <a:t>100%</a:t>
                      </a:r>
                      <a:endParaRPr lang="x-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87581193"/>
                  </a:ext>
                </a:extLst>
              </a:tr>
              <a:tr h="470229">
                <a:tc gridSpan="4"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1230687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281" y="965165"/>
            <a:ext cx="8229600" cy="1143000"/>
          </a:xfrm>
        </p:spPr>
        <p:txBody>
          <a:bodyPr>
            <a:noAutofit/>
          </a:bodyPr>
          <a:lstStyle/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du Document Unique (DUER)- analyse des risques au travail</a:t>
            </a:r>
            <a:b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000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1731" y="2060848"/>
            <a:ext cx="8229600" cy="4525963"/>
          </a:xfrm>
          <a:solidFill>
            <a:srgbClr val="FFFF00"/>
          </a:solidFill>
        </p:spPr>
        <p:txBody>
          <a:bodyPr/>
          <a:lstStyle/>
          <a:p>
            <a:r>
              <a:rPr lang="fr-FR" dirty="0">
                <a:highlight>
                  <a:srgbClr val="FFFF00"/>
                </a:highlight>
              </a:rPr>
              <a:t>Identification des dangers et évaluations des risques pour les nouveaux postes/risques en cours : avancement </a:t>
            </a:r>
            <a:r>
              <a:rPr lang="fr-FR" dirty="0">
                <a:solidFill>
                  <a:schemeClr val="accent6">
                    <a:lumMod val="75000"/>
                  </a:schemeClr>
                </a:solidFill>
                <a:highlight>
                  <a:srgbClr val="FFFF00"/>
                </a:highlight>
              </a:rPr>
              <a:t>80% </a:t>
            </a:r>
            <a:endParaRPr lang="fr-FR" dirty="0" smtClean="0">
              <a:solidFill>
                <a:schemeClr val="accent6">
                  <a:lumMod val="75000"/>
                </a:schemeClr>
              </a:solidFill>
              <a:highlight>
                <a:srgbClr val="FFFF00"/>
              </a:highlight>
            </a:endParaRPr>
          </a:p>
          <a:p>
            <a:r>
              <a:rPr lang="fr-FR" dirty="0" smtClean="0">
                <a:highlight>
                  <a:srgbClr val="FFFF00"/>
                </a:highlight>
              </a:rPr>
              <a:t>En tenant compte des besoins et attentes des travailleurs et autres parties intéressées(4.2)</a:t>
            </a:r>
          </a:p>
          <a:p>
            <a:pPr marL="0" indent="0">
              <a:buNone/>
            </a:pPr>
            <a:endParaRPr lang="fr-FR" dirty="0" smtClean="0">
              <a:highlight>
                <a:srgbClr val="FFFF00"/>
              </a:highlight>
            </a:endParaRPr>
          </a:p>
          <a:p>
            <a:pPr marL="0" indent="0" algn="ctr">
              <a:buNone/>
            </a:pPr>
            <a:r>
              <a:rPr lang="fr-F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</a:rPr>
              <a:t>    (la participation des travailleurs)</a:t>
            </a:r>
          </a:p>
          <a:p>
            <a:pPr marL="0" indent="0">
              <a:buNone/>
            </a:pPr>
            <a:r>
              <a:rPr lang="fr-FR" dirty="0" smtClean="0">
                <a:highlight>
                  <a:srgbClr val="FFFF00"/>
                </a:highlight>
              </a:rPr>
              <a:t>  </a:t>
            </a:r>
            <a:endParaRPr lang="fr-FR" dirty="0">
              <a:highlight>
                <a:srgbClr val="FFFF00"/>
              </a:highlight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2281" y="965165"/>
            <a:ext cx="8229600" cy="1143000"/>
          </a:xfrm>
        </p:spPr>
        <p:txBody>
          <a:bodyPr>
            <a:noAutofit/>
          </a:bodyPr>
          <a:lstStyle/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Avancement du Document Unique (DUER)- analyse des risques au travail</a:t>
            </a:r>
            <a:b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000" dirty="0">
              <a:solidFill>
                <a:srgbClr val="0070C0"/>
              </a:solidFill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537594" y="1844824"/>
            <a:ext cx="8229600" cy="4525963"/>
          </a:xfrm>
        </p:spPr>
        <p:txBody>
          <a:bodyPr>
            <a:normAutofit/>
          </a:bodyPr>
          <a:lstStyle/>
          <a:p>
            <a:r>
              <a:rPr lang="fr-FR" sz="2400" b="1" dirty="0" smtClean="0">
                <a:solidFill>
                  <a:srgbClr val="7030A0"/>
                </a:solidFill>
              </a:rPr>
              <a:t>Fiche d’observation d’événement HSE ;</a:t>
            </a:r>
          </a:p>
          <a:p>
            <a:r>
              <a:rPr lang="fr-FR" sz="2400" b="1" dirty="0" smtClean="0">
                <a:solidFill>
                  <a:srgbClr val="7030A0"/>
                </a:solidFill>
              </a:rPr>
              <a:t>22 fiches dont les risques sont: </a:t>
            </a:r>
          </a:p>
          <a:p>
            <a:pPr marL="0" indent="0">
              <a:buNone/>
            </a:pPr>
            <a:endParaRPr lang="fr-FR" sz="1800" dirty="0"/>
          </a:p>
        </p:txBody>
      </p:sp>
      <p:sp>
        <p:nvSpPr>
          <p:cNvPr id="7" name="Rectangle 6"/>
          <p:cNvSpPr/>
          <p:nvPr/>
        </p:nvSpPr>
        <p:spPr>
          <a:xfrm>
            <a:off x="551731" y="2656182"/>
            <a:ext cx="30963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Chute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hauteur:2</a:t>
            </a:r>
          </a:p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Chimique:8</a:t>
            </a: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Electrique: 3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Hygiène: 4</a:t>
            </a: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Circulation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déplacement: 2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Bruit: 4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Travail sur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écran: 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Circulation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routière: 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Chute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plein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pied:  4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Eclairage; 3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Activité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physique: 2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Incendie et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explosion: 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Manutention mécanique; 1</a:t>
            </a:r>
          </a:p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Thermique :1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634664782"/>
              </p:ext>
            </p:extLst>
          </p:nvPr>
        </p:nvGraphicFramePr>
        <p:xfrm>
          <a:off x="3851920" y="2656182"/>
          <a:ext cx="5076825" cy="3762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196528531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13641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loi 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94-28 du 21 février 1994 (portant régime de réparation des préjudices résultant des accidents du travail et des maladies professionnelles)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14348" y="2928934"/>
            <a:ext cx="79296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 DES AT </a:t>
            </a:r>
            <a:r>
              <a:rPr lang="fr-FR" sz="4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JANVIER 2023</a:t>
            </a:r>
            <a:endParaRPr lang="fr-FR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1 :</a:t>
            </a:r>
            <a:r>
              <a:rPr lang="fr-FR" sz="4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r-FR" sz="40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fr-FR" sz="40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itre 3"/>
          <p:cNvSpPr txBox="1">
            <a:spLocks noGrp="1"/>
          </p:cNvSpPr>
          <p:nvPr>
            <p:ph type="title"/>
          </p:nvPr>
        </p:nvSpPr>
        <p:spPr>
          <a:xfrm>
            <a:off x="785786" y="4714884"/>
            <a:ext cx="84439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 DES AT </a:t>
            </a:r>
            <a:r>
              <a:rPr lang="fr-FR" sz="4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FEVRIER </a:t>
            </a:r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2023 </a:t>
            </a:r>
            <a:endParaRPr lang="fr-FR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1 :</a:t>
            </a:r>
            <a:r>
              <a:rPr lang="fr-F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pPr algn="l"/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2 </a:t>
            </a:r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r-F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fr-F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2" name="Rectangle 1"/>
          <p:cNvSpPr/>
          <p:nvPr/>
        </p:nvSpPr>
        <p:spPr>
          <a:xfrm>
            <a:off x="1763688" y="275675"/>
            <a:ext cx="48042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Accident du travail </a:t>
            </a:r>
            <a:endParaRPr lang="fr-FR" sz="4000" dirty="0"/>
          </a:p>
        </p:txBody>
      </p:sp>
    </p:spTree>
    <p:extLst>
      <p:ext uri="{BB962C8B-B14F-4D97-AF65-F5344CB8AC3E}">
        <p14:creationId xmlns="" xmlns:p14="http://schemas.microsoft.com/office/powerpoint/2010/main" val="18348332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5120" y="42287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fr-F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 </a:t>
            </a:r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Actions d’amélioration HSE réalisés</a:t>
            </a:r>
            <a:b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20072" y="5413161"/>
            <a:ext cx="200026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12965" y="5416398"/>
            <a:ext cx="381299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 DE RETENTION POUR LES HUILES USAGES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479" t="18056" r="33261" b="8924"/>
          <a:stretch/>
        </p:blipFill>
        <p:spPr bwMode="auto">
          <a:xfrm>
            <a:off x="1006502" y="1131709"/>
            <a:ext cx="2852946" cy="4097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701" t="46578" r="5044" b="11161"/>
          <a:stretch/>
        </p:blipFill>
        <p:spPr bwMode="auto">
          <a:xfrm>
            <a:off x="4716016" y="1131708"/>
            <a:ext cx="4141079" cy="510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00420" cy="1654164"/>
          </a:xfrm>
        </p:spPr>
        <p:txBody>
          <a:bodyPr>
            <a:noAutofit/>
          </a:bodyPr>
          <a:lstStyle/>
          <a:p>
            <a:r>
              <a:rPr lang="fr-FR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INCITER LES OPERATEURS  (PORT DES PROTECTEURS RESPIRATOIRE FFP3)</a:t>
            </a:r>
            <a:endParaRPr lang="fr-FR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Espace réservé du contenu 6" descr="IMG_20230118_153738_4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14488"/>
            <a:ext cx="3143272" cy="4525963"/>
          </a:xfrm>
        </p:spPr>
      </p:pic>
      <p:pic>
        <p:nvPicPr>
          <p:cNvPr id="8" name="Espace réservé du contenu 3" descr="IMG_20230118_153640_1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714488"/>
            <a:ext cx="3396948" cy="4525963"/>
          </a:xfrm>
          <a:prstGeom prst="rect">
            <a:avLst/>
          </a:prstGeom>
        </p:spPr>
      </p:pic>
      <p:sp>
        <p:nvSpPr>
          <p:cNvPr id="9" name="Titre 1"/>
          <p:cNvSpPr txBox="1">
            <a:spLocks/>
          </p:cNvSpPr>
          <p:nvPr/>
        </p:nvSpPr>
        <p:spPr>
          <a:xfrm>
            <a:off x="4857752" y="214290"/>
            <a:ext cx="3400420" cy="1654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fr-FR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AID</a:t>
            </a:r>
            <a:endParaRPr kumimoji="0" lang="fr-FR" sz="2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lu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fr-FR" sz="36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plu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1731" y="692696"/>
            <a:ext cx="8229600" cy="1143000"/>
          </a:xfrm>
        </p:spPr>
        <p:txBody>
          <a:bodyPr>
            <a:noAutofit/>
          </a:bodyPr>
          <a:lstStyle/>
          <a:p>
            <a:r>
              <a:rPr lang="fr-FR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7) </a:t>
            </a:r>
            <a:r>
              <a:rPr lang="fr-FR" sz="3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Problèmes au niveau SST (SNA) </a:t>
            </a:r>
            <a:br>
              <a:rPr lang="fr-FR" sz="3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endParaRPr lang="fr-FR" sz="3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-Propositions: </a:t>
            </a:r>
            <a:endParaRPr lang="fr-FR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dirty="0" smtClean="0"/>
              <a:t>Ex</a:t>
            </a:r>
            <a:r>
              <a:rPr lang="fr-FR" dirty="0"/>
              <a:t>:  ( santé, machine, EPI </a:t>
            </a:r>
            <a:r>
              <a:rPr lang="fr-FR" dirty="0" smtClean="0"/>
              <a:t>…)</a:t>
            </a:r>
          </a:p>
          <a:p>
            <a:r>
              <a:rPr lang="fr-FR" dirty="0" smtClean="0"/>
              <a:t>Analyse bio toxicologique…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161" y="14780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39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8) </a:t>
            </a:r>
            <a:r>
              <a:rPr lang="fr-FR" sz="39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Future actions d’amélioration en matière SST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dirty="0"/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4" name="ZoneTexte 3"/>
          <p:cNvSpPr txBox="1"/>
          <p:nvPr/>
        </p:nvSpPr>
        <p:spPr>
          <a:xfrm>
            <a:off x="1238626" y="2636912"/>
            <a:ext cx="7005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Hygiène, santé, sécurité et environnement  … 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7" name="Rectangle 6"/>
          <p:cNvSpPr/>
          <p:nvPr/>
        </p:nvSpPr>
        <p:spPr>
          <a:xfrm>
            <a:off x="1691680" y="692696"/>
            <a:ext cx="578647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r-FR" sz="8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MERCI POUR VOTRE ATTENTION 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45458</TotalTime>
  <Words>640</Words>
  <Application>Microsoft Office PowerPoint</Application>
  <PresentationFormat>Affichage à l'écran (4:3)</PresentationFormat>
  <Paragraphs>121</Paragraphs>
  <Slides>16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Réunion  Comité de Santé &amp; de Sécurité au Travail (CSST)                                 FEVRIER 2023 </vt:lpstr>
      <vt:lpstr>Diapositive 2</vt:lpstr>
      <vt:lpstr>2) Actions précédente  CSST</vt:lpstr>
      <vt:lpstr>2) Actions précédente  CSST</vt:lpstr>
      <vt:lpstr>Diapositive 5</vt:lpstr>
      <vt:lpstr>2) Actions précédente  CSST</vt:lpstr>
      <vt:lpstr>3) Avancement dossier de l’établissement classé  (selon article 296-CT) </vt:lpstr>
      <vt:lpstr>4) Avancement du Document Unique (DUER)- analyse des risques au travail </vt:lpstr>
      <vt:lpstr>4) Avancement du Document Unique (DUER)- analyse des risques au travail </vt:lpstr>
      <vt:lpstr>NOMBRE  DES AT FEVRIER 2023  SNA 1 :0 SNA 2 :0</vt:lpstr>
      <vt:lpstr>6) Actions d’amélioration HSE réalisés </vt:lpstr>
      <vt:lpstr>INCITER LES OPERATEURS  (PORT DES PROTECTEURS RESPIRATOIRE FFP3)</vt:lpstr>
      <vt:lpstr>Diapositive 13</vt:lpstr>
      <vt:lpstr>7) Problèmes au niveau SST (SNA)  </vt:lpstr>
      <vt:lpstr>8) Future actions d’amélioration en matière SST </vt:lpstr>
      <vt:lpstr>Diapositive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hp</dc:creator>
  <cp:lastModifiedBy>nizar_ferchichi</cp:lastModifiedBy>
  <cp:revision>1232</cp:revision>
  <cp:lastPrinted>2018-11-16T07:36:59Z</cp:lastPrinted>
  <dcterms:created xsi:type="dcterms:W3CDTF">2013-11-15T10:57:19Z</dcterms:created>
  <dcterms:modified xsi:type="dcterms:W3CDTF">2023-01-18T15:14:36Z</dcterms:modified>
</cp:coreProperties>
</file>