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36"/>
  </p:notesMasterIdLst>
  <p:sldIdLst>
    <p:sldId id="256" r:id="rId2"/>
    <p:sldId id="257" r:id="rId3"/>
    <p:sldId id="258" r:id="rId4"/>
    <p:sldId id="259" r:id="rId5"/>
    <p:sldId id="260" r:id="rId6"/>
    <p:sldId id="261" r:id="rId7"/>
    <p:sldId id="262" r:id="rId8"/>
    <p:sldId id="263" r:id="rId9"/>
    <p:sldId id="264" r:id="rId10"/>
    <p:sldId id="267" r:id="rId11"/>
    <p:sldId id="265" r:id="rId12"/>
    <p:sldId id="268" r:id="rId13"/>
    <p:sldId id="266" r:id="rId14"/>
    <p:sldId id="269" r:id="rId15"/>
    <p:sldId id="270" r:id="rId16"/>
    <p:sldId id="271" r:id="rId17"/>
    <p:sldId id="272" r:id="rId18"/>
    <p:sldId id="273" r:id="rId19"/>
    <p:sldId id="275" r:id="rId20"/>
    <p:sldId id="276" r:id="rId21"/>
    <p:sldId id="277" r:id="rId22"/>
    <p:sldId id="279" r:id="rId23"/>
    <p:sldId id="280" r:id="rId24"/>
    <p:sldId id="281" r:id="rId25"/>
    <p:sldId id="282" r:id="rId26"/>
    <p:sldId id="283" r:id="rId27"/>
    <p:sldId id="285" r:id="rId28"/>
    <p:sldId id="284" r:id="rId29"/>
    <p:sldId id="286" r:id="rId30"/>
    <p:sldId id="287" r:id="rId31"/>
    <p:sldId id="308" r:id="rId32"/>
    <p:sldId id="309" r:id="rId33"/>
    <p:sldId id="310" r:id="rId34"/>
    <p:sldId id="311" r:id="rId35"/>
    <p:sldId id="312" r:id="rId36"/>
    <p:sldId id="313" r:id="rId37"/>
    <p:sldId id="314" r:id="rId38"/>
    <p:sldId id="315" r:id="rId39"/>
    <p:sldId id="317" r:id="rId40"/>
    <p:sldId id="318" r:id="rId41"/>
    <p:sldId id="319" r:id="rId42"/>
    <p:sldId id="320" r:id="rId43"/>
    <p:sldId id="321" r:id="rId44"/>
    <p:sldId id="322" r:id="rId45"/>
    <p:sldId id="323" r:id="rId46"/>
    <p:sldId id="324" r:id="rId47"/>
    <p:sldId id="325" r:id="rId48"/>
    <p:sldId id="326" r:id="rId49"/>
    <p:sldId id="327" r:id="rId50"/>
    <p:sldId id="328" r:id="rId51"/>
    <p:sldId id="329" r:id="rId52"/>
    <p:sldId id="330" r:id="rId53"/>
    <p:sldId id="331" r:id="rId54"/>
    <p:sldId id="332" r:id="rId55"/>
    <p:sldId id="333" r:id="rId56"/>
    <p:sldId id="334" r:id="rId57"/>
    <p:sldId id="335" r:id="rId58"/>
    <p:sldId id="336" r:id="rId59"/>
    <p:sldId id="337" r:id="rId60"/>
    <p:sldId id="338" r:id="rId61"/>
    <p:sldId id="340" r:id="rId62"/>
    <p:sldId id="341" r:id="rId63"/>
    <p:sldId id="342" r:id="rId64"/>
    <p:sldId id="343" r:id="rId65"/>
    <p:sldId id="344" r:id="rId66"/>
    <p:sldId id="346" r:id="rId67"/>
    <p:sldId id="347" r:id="rId68"/>
    <p:sldId id="348" r:id="rId69"/>
    <p:sldId id="349" r:id="rId70"/>
    <p:sldId id="350" r:id="rId71"/>
    <p:sldId id="352" r:id="rId72"/>
    <p:sldId id="353" r:id="rId73"/>
    <p:sldId id="354" r:id="rId74"/>
    <p:sldId id="355" r:id="rId75"/>
    <p:sldId id="356" r:id="rId76"/>
    <p:sldId id="357" r:id="rId77"/>
    <p:sldId id="358" r:id="rId78"/>
    <p:sldId id="359" r:id="rId79"/>
    <p:sldId id="360" r:id="rId80"/>
    <p:sldId id="361" r:id="rId81"/>
    <p:sldId id="362" r:id="rId82"/>
    <p:sldId id="364" r:id="rId83"/>
    <p:sldId id="365" r:id="rId84"/>
    <p:sldId id="366" r:id="rId85"/>
    <p:sldId id="367" r:id="rId86"/>
    <p:sldId id="368" r:id="rId87"/>
    <p:sldId id="369" r:id="rId88"/>
    <p:sldId id="370" r:id="rId89"/>
    <p:sldId id="371" r:id="rId90"/>
    <p:sldId id="372" r:id="rId91"/>
    <p:sldId id="373" r:id="rId92"/>
    <p:sldId id="374" r:id="rId93"/>
    <p:sldId id="375" r:id="rId94"/>
    <p:sldId id="376" r:id="rId95"/>
    <p:sldId id="377" r:id="rId96"/>
    <p:sldId id="378" r:id="rId97"/>
    <p:sldId id="379" r:id="rId98"/>
    <p:sldId id="380" r:id="rId99"/>
    <p:sldId id="381" r:id="rId100"/>
    <p:sldId id="382" r:id="rId101"/>
    <p:sldId id="383" r:id="rId102"/>
    <p:sldId id="384" r:id="rId103"/>
    <p:sldId id="385" r:id="rId104"/>
    <p:sldId id="386" r:id="rId105"/>
    <p:sldId id="387" r:id="rId106"/>
    <p:sldId id="388" r:id="rId107"/>
    <p:sldId id="389" r:id="rId108"/>
    <p:sldId id="390" r:id="rId109"/>
    <p:sldId id="391" r:id="rId110"/>
    <p:sldId id="392" r:id="rId111"/>
    <p:sldId id="393" r:id="rId112"/>
    <p:sldId id="394" r:id="rId113"/>
    <p:sldId id="396" r:id="rId114"/>
    <p:sldId id="397" r:id="rId115"/>
    <p:sldId id="398" r:id="rId116"/>
    <p:sldId id="399" r:id="rId117"/>
    <p:sldId id="400" r:id="rId118"/>
    <p:sldId id="401" r:id="rId119"/>
    <p:sldId id="402" r:id="rId120"/>
    <p:sldId id="403" r:id="rId121"/>
    <p:sldId id="404" r:id="rId122"/>
    <p:sldId id="405" r:id="rId123"/>
    <p:sldId id="406" r:id="rId124"/>
    <p:sldId id="407" r:id="rId125"/>
    <p:sldId id="408" r:id="rId126"/>
    <p:sldId id="409" r:id="rId127"/>
    <p:sldId id="410" r:id="rId128"/>
    <p:sldId id="411" r:id="rId129"/>
    <p:sldId id="412" r:id="rId130"/>
    <p:sldId id="413" r:id="rId131"/>
    <p:sldId id="414" r:id="rId132"/>
    <p:sldId id="415" r:id="rId133"/>
    <p:sldId id="416" r:id="rId134"/>
    <p:sldId id="417" r:id="rId13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62486" autoAdjust="0"/>
  </p:normalViewPr>
  <p:slideViewPr>
    <p:cSldViewPr>
      <p:cViewPr varScale="1">
        <p:scale>
          <a:sx n="69" d="100"/>
          <a:sy n="69" d="100"/>
        </p:scale>
        <p:origin x="118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C6CD63-844D-4D19-9ECD-89E61ADB69DD}" type="datetimeFigureOut">
              <a:rPr lang="fr-FR" smtClean="0"/>
              <a:pPr/>
              <a:t>23/11/2018</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D94636-C72D-4FFC-AEBA-1F1E7A31865F}"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a:spcBef>
                <a:spcPts val="800"/>
              </a:spcBef>
            </a:pPr>
            <a:r>
              <a:rPr lang="en-US" smtClean="0"/>
              <a:t>Depending on which type of data source you use, you may need to perform some additional implementation steps.</a:t>
            </a:r>
          </a:p>
          <a:p>
            <a:pPr>
              <a:spcBef>
                <a:spcPts val="800"/>
              </a:spcBef>
            </a:pPr>
            <a:endParaRPr lang="en-US" smtClean="0"/>
          </a:p>
          <a:p>
            <a:pPr>
              <a:spcBef>
                <a:spcPts val="800"/>
              </a:spcBef>
            </a:pPr>
            <a:r>
              <a:rPr lang="en-US" smtClean="0"/>
              <a:t>NOTE: It is even possible to create a new data source type to connect to other stores of data.  This would require writing a .NET implementation of the IDataSourceProvider interface.</a:t>
            </a:r>
          </a:p>
          <a:p>
            <a:pPr>
              <a:spcBef>
                <a:spcPts val="800"/>
              </a:spcBef>
            </a:pPr>
            <a:endParaRPr lang="en-US" smtClean="0"/>
          </a:p>
          <a:p>
            <a:pPr>
              <a:spcBef>
                <a:spcPts val="800"/>
              </a:spcBef>
            </a:pPr>
            <a:r>
              <a:rPr lang="en-US" smtClean="0"/>
              <a:t>Rolling up your sleeves and writing Progress code is your most powerful method to create data sources.  (Most powerful, but not necessarily quicker or more convenient.)  If data is in a browse or Financials query, that’s easier, but the power of 4GL is available.</a:t>
            </a:r>
            <a:endParaRPr lang="fr-FR"/>
          </a:p>
        </p:txBody>
      </p:sp>
      <p:sp>
        <p:nvSpPr>
          <p:cNvPr id="4" name="Espace réservé du numéro de diapositive 3"/>
          <p:cNvSpPr>
            <a:spLocks noGrp="1"/>
          </p:cNvSpPr>
          <p:nvPr>
            <p:ph type="sldNum" sz="quarter" idx="10"/>
          </p:nvPr>
        </p:nvSpPr>
        <p:spPr/>
        <p:txBody>
          <a:bodyPr/>
          <a:lstStyle/>
          <a:p>
            <a:fld id="{86D94636-C72D-4FFC-AEBA-1F1E7A31865F}" type="slidenum">
              <a:rPr lang="fr-FR" smtClean="0"/>
              <a:pPr/>
              <a:t>14</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a:spcBef>
                <a:spcPts val="800"/>
              </a:spcBef>
            </a:pPr>
            <a:r>
              <a:rPr lang="en-US" smtClean="0"/>
              <a:t>Depending on which type of data source you use, you may need to perform some additional implementation steps.</a:t>
            </a:r>
          </a:p>
          <a:p>
            <a:pPr>
              <a:spcBef>
                <a:spcPts val="800"/>
              </a:spcBef>
            </a:pPr>
            <a:endParaRPr lang="en-US" smtClean="0"/>
          </a:p>
          <a:p>
            <a:pPr>
              <a:spcBef>
                <a:spcPts val="800"/>
              </a:spcBef>
            </a:pPr>
            <a:r>
              <a:rPr lang="en-US" smtClean="0"/>
              <a:t>NOTE: It is even possible to create a new data source type to connect to other stores of data.  This would require writing a .NET implementation of the IDataSourceProvider interface.</a:t>
            </a:r>
          </a:p>
          <a:p>
            <a:pPr>
              <a:spcBef>
                <a:spcPts val="800"/>
              </a:spcBef>
            </a:pPr>
            <a:endParaRPr lang="en-US" smtClean="0"/>
          </a:p>
          <a:p>
            <a:pPr>
              <a:spcBef>
                <a:spcPts val="800"/>
              </a:spcBef>
            </a:pPr>
            <a:r>
              <a:rPr lang="en-US" smtClean="0"/>
              <a:t>Rolling up your sleeves and writing Progress code is your most powerful method to create data sources.  (Most powerful, but not necessarily quicker or more convenient.)  If data is in a browse or Financials query, that’s easier, but the power of 4GL is available.</a:t>
            </a:r>
            <a:endParaRPr lang="fr-FR"/>
          </a:p>
        </p:txBody>
      </p:sp>
      <p:sp>
        <p:nvSpPr>
          <p:cNvPr id="4" name="Espace réservé du numéro de diapositive 3"/>
          <p:cNvSpPr>
            <a:spLocks noGrp="1"/>
          </p:cNvSpPr>
          <p:nvPr>
            <p:ph type="sldNum" sz="quarter" idx="10"/>
          </p:nvPr>
        </p:nvSpPr>
        <p:spPr/>
        <p:txBody>
          <a:bodyPr/>
          <a:lstStyle/>
          <a:p>
            <a:fld id="{86D94636-C72D-4FFC-AEBA-1F1E7A31865F}" type="slidenum">
              <a:rPr lang="fr-FR" smtClean="0"/>
              <a:pPr/>
              <a:t>16</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a:spcBef>
                <a:spcPts val="800"/>
              </a:spcBef>
            </a:pPr>
            <a:r>
              <a:rPr lang="en-US" smtClean="0"/>
              <a:t>Depending on which type of data source you use, you may need to perform some additional implementation steps.</a:t>
            </a:r>
          </a:p>
          <a:p>
            <a:pPr>
              <a:spcBef>
                <a:spcPts val="800"/>
              </a:spcBef>
            </a:pPr>
            <a:endParaRPr lang="en-US" smtClean="0"/>
          </a:p>
          <a:p>
            <a:pPr>
              <a:spcBef>
                <a:spcPts val="800"/>
              </a:spcBef>
            </a:pPr>
            <a:r>
              <a:rPr lang="en-US" smtClean="0"/>
              <a:t>NOTE: It is even possible to create a new data source type to connect to other stores of data.  This would require writing a .NET implementation of the IDataSourceProvider interface.</a:t>
            </a:r>
          </a:p>
          <a:p>
            <a:pPr>
              <a:spcBef>
                <a:spcPts val="800"/>
              </a:spcBef>
            </a:pPr>
            <a:endParaRPr lang="en-US" smtClean="0"/>
          </a:p>
          <a:p>
            <a:pPr>
              <a:spcBef>
                <a:spcPts val="800"/>
              </a:spcBef>
            </a:pPr>
            <a:r>
              <a:rPr lang="en-US" smtClean="0"/>
              <a:t>Rolling up your sleeves and writing Progress code is your most powerful method to create data sources.  (Most powerful, but not necessarily quicker or more convenient.)  If data is in a browse or Financials query, that’s easier, but the power of 4GL is available.</a:t>
            </a:r>
            <a:endParaRPr lang="fr-FR"/>
          </a:p>
        </p:txBody>
      </p:sp>
      <p:sp>
        <p:nvSpPr>
          <p:cNvPr id="4" name="Espace réservé du numéro de diapositive 3"/>
          <p:cNvSpPr>
            <a:spLocks noGrp="1"/>
          </p:cNvSpPr>
          <p:nvPr>
            <p:ph type="sldNum" sz="quarter" idx="10"/>
          </p:nvPr>
        </p:nvSpPr>
        <p:spPr/>
        <p:txBody>
          <a:bodyPr/>
          <a:lstStyle/>
          <a:p>
            <a:fld id="{86D94636-C72D-4FFC-AEBA-1F1E7A31865F}" type="slidenum">
              <a:rPr lang="fr-FR" smtClean="0"/>
              <a:pPr/>
              <a:t>18</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fontScale="70000" lnSpcReduction="20000"/>
          </a:bodyPr>
          <a:lstStyle/>
          <a:p>
            <a:r>
              <a:rPr lang="en-US" smtClean="0"/>
              <a:t>Open Report Resource Maintenance and enter the following fields. Open Report Resource Maintenance and enter the following fields. Click Next or press Enter to move to the next frame or field; click Back to return </a:t>
            </a:r>
            <a:r>
              <a:rPr lang="en-US" b="0" smtClean="0"/>
              <a:t>to the previous field. </a:t>
            </a:r>
          </a:p>
          <a:p>
            <a:r>
              <a:rPr lang="en-US" b="0" i="1" smtClean="0"/>
              <a:t>Report Code</a:t>
            </a:r>
            <a:endParaRPr lang="en-US" b="0" smtClean="0"/>
          </a:p>
          <a:p>
            <a:r>
              <a:rPr lang="en-US" b="0" smtClean="0"/>
              <a:t>Specify a code that identifies a report resource. </a:t>
            </a:r>
            <a:endParaRPr lang="en-US" b="0" i="1" smtClean="0"/>
          </a:p>
          <a:p>
            <a:r>
              <a:rPr lang="en-US" b="0" smtClean="0"/>
              <a:t>QAD-provided built-in reports, report resources and templates all begin with “QAD_”. Do not create or modify reports, report resources, or templates with this prefix. Otherwise, your customized changes will get overwritten during system upgrades from QAD. </a:t>
            </a:r>
            <a:endParaRPr lang="en-US" b="0" i="1" smtClean="0"/>
          </a:p>
          <a:p>
            <a:r>
              <a:rPr lang="en-US" i="1" smtClean="0"/>
              <a:t>Category</a:t>
            </a:r>
            <a:endParaRPr lang="en-US" smtClean="0"/>
          </a:p>
          <a:p>
            <a:r>
              <a:rPr lang="en-US" smtClean="0"/>
              <a:t>Select one of the following report resource types for different report providers: Report for QAD .NET-based reporting and Dashboard for Cognos dashboard reports. </a:t>
            </a:r>
            <a:endParaRPr lang="en-US" i="1" smtClean="0"/>
          </a:p>
          <a:p>
            <a:r>
              <a:rPr lang="en-US" smtClean="0"/>
              <a:t>Cognos dashboard reports are currently not implemented. </a:t>
            </a:r>
            <a:endParaRPr lang="en-US" i="1" smtClean="0"/>
          </a:p>
          <a:p>
            <a:r>
              <a:rPr lang="en-US" i="1" smtClean="0"/>
              <a:t>Data Source Type</a:t>
            </a:r>
            <a:endParaRPr lang="en-US" smtClean="0"/>
          </a:p>
          <a:p>
            <a:r>
              <a:rPr lang="en-US" smtClean="0"/>
              <a:t>Specify a data source type that indicates how the report retrieves its data: </a:t>
            </a:r>
            <a:endParaRPr lang="en-US" i="1" smtClean="0"/>
          </a:p>
          <a:p>
            <a:pPr marL="742950" lvl="1" indent="-285750"/>
            <a:r>
              <a:rPr lang="en-US" smtClean="0"/>
              <a:t>Browse: The report uses browses as its data source. Both classic browses (created in Browse Maintenance) and Financials browses (created in the Financials CBF tool) are supported. </a:t>
            </a:r>
            <a:endParaRPr lang="en-US" i="1" smtClean="0"/>
          </a:p>
          <a:p>
            <a:pPr marL="742950" lvl="1" indent="-285750"/>
            <a:r>
              <a:rPr lang="en-US" smtClean="0"/>
              <a:t>Proxy: The report accesses the database through the generic proxy program. </a:t>
            </a:r>
            <a:endParaRPr lang="en-US" i="1" smtClean="0"/>
          </a:p>
          <a:p>
            <a:pPr marL="742950" lvl="1" indent="-285750"/>
            <a:r>
              <a:rPr lang="en-US" smtClean="0"/>
              <a:t>Financials API: The report retrieves data through the QAD Financials API. </a:t>
            </a:r>
            <a:endParaRPr lang="en-US" i="1" smtClean="0"/>
          </a:p>
          <a:p>
            <a:r>
              <a:rPr lang="en-US" i="1" smtClean="0"/>
              <a:t>Data Source Ref</a:t>
            </a:r>
            <a:endParaRPr lang="en-US" smtClean="0"/>
          </a:p>
          <a:p>
            <a:r>
              <a:rPr lang="en-US" smtClean="0"/>
              <a:t>Provide the reference information for retrieving data through the data source provider. </a:t>
            </a:r>
            <a:endParaRPr lang="en-US" i="1" smtClean="0"/>
          </a:p>
          <a:p>
            <a:pPr marL="742950" lvl="1" indent="-285750"/>
            <a:r>
              <a:rPr lang="en-US" smtClean="0"/>
              <a:t>For classic QAD ERP browses maintained in Browse Maintenance, enter </a:t>
            </a:r>
            <a:r>
              <a:rPr lang="en-US" i="1" smtClean="0"/>
              <a:t>&lt;BrowseServerType&gt;:&lt;QueryID&gt;</a:t>
            </a:r>
            <a:r>
              <a:rPr lang="en-US" smtClean="0"/>
              <a:t>; for example, QAD.Browse.MfgProBrowseServer:so009. </a:t>
            </a:r>
            <a:r>
              <a:rPr lang="en-US" i="1" smtClean="0"/>
              <a:t>&lt;BrowseServerType&gt;</a:t>
            </a:r>
            <a:r>
              <a:rPr lang="en-US" smtClean="0"/>
              <a:t> is optional. If it is not specified, the data source reference defaults to the QAD ERP browse server. In this case, so009 is equivalent to QAD.Browse.MfgProBrowseServer:so009.</a:t>
            </a:r>
          </a:p>
          <a:p>
            <a:pPr marL="742950" lvl="1" indent="-285750"/>
            <a:r>
              <a:rPr lang="en-US" smtClean="0"/>
              <a:t>For Financials browses created in the Financials CBF tool, enter the following: </a:t>
            </a:r>
          </a:p>
          <a:p>
            <a:pPr marL="742950" lvl="1" indent="-285750"/>
            <a:r>
              <a:rPr lang="en-US" smtClean="0"/>
              <a:t>BaseAdapters.CBAdapters.QadBrowseAdapter:</a:t>
            </a:r>
            <a:r>
              <a:rPr lang="en-US" i="1" smtClean="0"/>
              <a:t>&lt;BusinessComponent&gt;.&lt;QueryMethod&gt;</a:t>
            </a:r>
            <a:endParaRPr lang="en-US" smtClean="0"/>
          </a:p>
          <a:p>
            <a:pPr marL="742950" lvl="1" indent="-285750"/>
            <a:r>
              <a:rPr lang="en-US" smtClean="0"/>
              <a:t>Here is an example using this naming syntax: </a:t>
            </a:r>
          </a:p>
          <a:p>
            <a:pPr marL="742950" lvl="1" indent="-285750"/>
            <a:r>
              <a:rPr lang="en-US" smtClean="0"/>
              <a:t>BaseAdapters.CBAdapters.QadBrowseAdapter:BJournalEntry.SelectPosting</a:t>
            </a:r>
          </a:p>
          <a:p>
            <a:pPr marL="742950" lvl="1" indent="-285750"/>
            <a:r>
              <a:rPr lang="en-US" smtClean="0"/>
              <a:t>For the generic proxy data source, specify a data source proxy program file name; for example, myReport.p. </a:t>
            </a:r>
          </a:p>
          <a:p>
            <a:pPr marL="742950" lvl="1" indent="-285750"/>
            <a:r>
              <a:rPr lang="en-US" smtClean="0"/>
              <a:t>For the Financials API data source, specify a Financials reporting component name followed by a method name; for example, BGLReport.GLList, where BGLReport is a component name and GLList is a method name. </a:t>
            </a:r>
          </a:p>
          <a:p>
            <a:r>
              <a:rPr lang="en-US" i="1" smtClean="0"/>
              <a:t>Description</a:t>
            </a:r>
            <a:endParaRPr lang="en-US" smtClean="0"/>
          </a:p>
          <a:p>
            <a:r>
              <a:rPr lang="en-US" smtClean="0"/>
              <a:t>Provide a description of the report resource.</a:t>
            </a:r>
            <a:endParaRPr lang="en-US" i="1" smtClean="0"/>
          </a:p>
          <a:p>
            <a:r>
              <a:rPr lang="en-US" i="1" smtClean="0"/>
              <a:t>Default Definition</a:t>
            </a:r>
            <a:endParaRPr lang="en-US" smtClean="0"/>
          </a:p>
          <a:p>
            <a:r>
              <a:rPr lang="en-US" smtClean="0"/>
              <a:t>Specify the default report definition for the report resource. When you open a report resource in Report Viewer or Report Designer, this report definition is loaded by default. </a:t>
            </a:r>
            <a:endParaRPr lang="en-US" i="1" smtClean="0"/>
          </a:p>
          <a:p>
            <a:pPr>
              <a:spcBef>
                <a:spcPts val="400"/>
              </a:spcBef>
            </a:pPr>
            <a:endParaRPr lang="en-US" smtClean="0"/>
          </a:p>
          <a:p>
            <a:endParaRPr lang="fr-FR"/>
          </a:p>
        </p:txBody>
      </p:sp>
      <p:sp>
        <p:nvSpPr>
          <p:cNvPr id="4" name="Espace réservé du numéro de diapositive 3"/>
          <p:cNvSpPr>
            <a:spLocks noGrp="1"/>
          </p:cNvSpPr>
          <p:nvPr>
            <p:ph type="sldNum" sz="quarter" idx="10"/>
          </p:nvPr>
        </p:nvSpPr>
        <p:spPr/>
        <p:txBody>
          <a:bodyPr/>
          <a:lstStyle/>
          <a:p>
            <a:fld id="{86D94636-C72D-4FFC-AEBA-1F1E7A31865F}" type="slidenum">
              <a:rPr lang="fr-FR" smtClean="0"/>
              <a:pPr/>
              <a:t>27</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fontScale="70000" lnSpcReduction="20000"/>
          </a:bodyPr>
          <a:lstStyle/>
          <a:p>
            <a:r>
              <a:rPr lang="en-US" smtClean="0"/>
              <a:t>Open Report Resource Maintenance and enter the following fields. Open Report Resource Maintenance and enter the following fields. Click Next or press Enter to move to the next frame or field; click Back to return </a:t>
            </a:r>
            <a:r>
              <a:rPr lang="en-US" b="0" smtClean="0"/>
              <a:t>to the previous field. </a:t>
            </a:r>
          </a:p>
          <a:p>
            <a:r>
              <a:rPr lang="en-US" b="0" i="1" smtClean="0"/>
              <a:t>Report Code</a:t>
            </a:r>
            <a:endParaRPr lang="en-US" b="0" smtClean="0"/>
          </a:p>
          <a:p>
            <a:r>
              <a:rPr lang="en-US" b="0" smtClean="0"/>
              <a:t>Specify a code that identifies a report resource. </a:t>
            </a:r>
            <a:endParaRPr lang="en-US" b="0" i="1" smtClean="0"/>
          </a:p>
          <a:p>
            <a:r>
              <a:rPr lang="en-US" b="0" smtClean="0"/>
              <a:t>QAD-provided built-in reports, report resources and templates all begin with “QAD_”. Do not create or modify reports, report resources, or templates with this prefix. Otherwise, your customized changes will get overwritten during system upgrades from QAD. </a:t>
            </a:r>
            <a:endParaRPr lang="en-US" b="0" i="1" smtClean="0"/>
          </a:p>
          <a:p>
            <a:r>
              <a:rPr lang="en-US" i="1" smtClean="0"/>
              <a:t>Category</a:t>
            </a:r>
            <a:endParaRPr lang="en-US" smtClean="0"/>
          </a:p>
          <a:p>
            <a:r>
              <a:rPr lang="en-US" smtClean="0"/>
              <a:t>Select one of the following report resource types for different report providers: Report for QAD .NET-based reporting and Dashboard for Cognos dashboard reports. </a:t>
            </a:r>
            <a:endParaRPr lang="en-US" i="1" smtClean="0"/>
          </a:p>
          <a:p>
            <a:r>
              <a:rPr lang="en-US" smtClean="0"/>
              <a:t>Cognos dashboard reports are currently not implemented. </a:t>
            </a:r>
            <a:endParaRPr lang="en-US" i="1" smtClean="0"/>
          </a:p>
          <a:p>
            <a:r>
              <a:rPr lang="en-US" i="1" smtClean="0"/>
              <a:t>Data Source Type</a:t>
            </a:r>
            <a:endParaRPr lang="en-US" smtClean="0"/>
          </a:p>
          <a:p>
            <a:r>
              <a:rPr lang="en-US" smtClean="0"/>
              <a:t>Specify a data source type that indicates how the report retrieves its data: </a:t>
            </a:r>
            <a:endParaRPr lang="en-US" i="1" smtClean="0"/>
          </a:p>
          <a:p>
            <a:pPr marL="742950" lvl="1" indent="-285750"/>
            <a:r>
              <a:rPr lang="en-US" smtClean="0"/>
              <a:t>Browse: The report uses browses as its data source. Both classic browses (created in Browse Maintenance) and Financials browses (created in the Financials CBF tool) are supported. </a:t>
            </a:r>
            <a:endParaRPr lang="en-US" i="1" smtClean="0"/>
          </a:p>
          <a:p>
            <a:pPr marL="742950" lvl="1" indent="-285750"/>
            <a:r>
              <a:rPr lang="en-US" smtClean="0"/>
              <a:t>Proxy: The report accesses the database through the generic proxy program. </a:t>
            </a:r>
            <a:endParaRPr lang="en-US" i="1" smtClean="0"/>
          </a:p>
          <a:p>
            <a:pPr marL="742950" lvl="1" indent="-285750"/>
            <a:r>
              <a:rPr lang="en-US" smtClean="0"/>
              <a:t>Financials API: The report retrieves data through the QAD Financials API. </a:t>
            </a:r>
            <a:endParaRPr lang="en-US" i="1" smtClean="0"/>
          </a:p>
          <a:p>
            <a:r>
              <a:rPr lang="en-US" i="1" smtClean="0"/>
              <a:t>Data Source Ref</a:t>
            </a:r>
            <a:endParaRPr lang="en-US" smtClean="0"/>
          </a:p>
          <a:p>
            <a:r>
              <a:rPr lang="en-US" smtClean="0"/>
              <a:t>Provide the reference information for retrieving data through the data source provider. </a:t>
            </a:r>
            <a:endParaRPr lang="en-US" i="1" smtClean="0"/>
          </a:p>
          <a:p>
            <a:pPr marL="742950" lvl="1" indent="-285750"/>
            <a:r>
              <a:rPr lang="en-US" smtClean="0"/>
              <a:t>For classic QAD ERP browses maintained in Browse Maintenance, enter </a:t>
            </a:r>
            <a:r>
              <a:rPr lang="en-US" i="1" smtClean="0"/>
              <a:t>&lt;BrowseServerType&gt;:&lt;QueryID&gt;</a:t>
            </a:r>
            <a:r>
              <a:rPr lang="en-US" smtClean="0"/>
              <a:t>; for example, QAD.Browse.MfgProBrowseServer:so009. </a:t>
            </a:r>
            <a:r>
              <a:rPr lang="en-US" i="1" smtClean="0"/>
              <a:t>&lt;BrowseServerType&gt;</a:t>
            </a:r>
            <a:r>
              <a:rPr lang="en-US" smtClean="0"/>
              <a:t> is optional. If it is not specified, the data source reference defaults to the QAD ERP browse server. In this case, so009 is equivalent to QAD.Browse.MfgProBrowseServer:so009.</a:t>
            </a:r>
          </a:p>
          <a:p>
            <a:pPr marL="742950" lvl="1" indent="-285750"/>
            <a:r>
              <a:rPr lang="en-US" smtClean="0"/>
              <a:t>For Financials browses created in the Financials CBF tool, enter the following: </a:t>
            </a:r>
          </a:p>
          <a:p>
            <a:pPr marL="742950" lvl="1" indent="-285750"/>
            <a:r>
              <a:rPr lang="en-US" smtClean="0"/>
              <a:t>BaseAdapters.CBAdapters.QadBrowseAdapter:</a:t>
            </a:r>
            <a:r>
              <a:rPr lang="en-US" i="1" smtClean="0"/>
              <a:t>&lt;BusinessComponent&gt;.&lt;QueryMethod&gt;</a:t>
            </a:r>
            <a:endParaRPr lang="en-US" smtClean="0"/>
          </a:p>
          <a:p>
            <a:pPr marL="742950" lvl="1" indent="-285750"/>
            <a:r>
              <a:rPr lang="en-US" smtClean="0"/>
              <a:t>Here is an example using this naming syntax: </a:t>
            </a:r>
          </a:p>
          <a:p>
            <a:pPr marL="742950" lvl="1" indent="-285750"/>
            <a:r>
              <a:rPr lang="en-US" smtClean="0"/>
              <a:t>BaseAdapters.CBAdapters.QadBrowseAdapter:BJournalEntry.SelectPosting</a:t>
            </a:r>
          </a:p>
          <a:p>
            <a:pPr marL="742950" lvl="1" indent="-285750"/>
            <a:r>
              <a:rPr lang="en-US" smtClean="0"/>
              <a:t>For the generic proxy data source, specify a data source proxy program file name; for example, myReport.p. </a:t>
            </a:r>
          </a:p>
          <a:p>
            <a:pPr marL="742950" lvl="1" indent="-285750"/>
            <a:r>
              <a:rPr lang="en-US" smtClean="0"/>
              <a:t>For the Financials API data source, specify a Financials reporting component name followed by a method name; for example, BGLReport.GLList, where BGLReport is a component name and GLList is a method name. </a:t>
            </a:r>
          </a:p>
          <a:p>
            <a:r>
              <a:rPr lang="en-US" i="1" smtClean="0"/>
              <a:t>Description</a:t>
            </a:r>
            <a:endParaRPr lang="en-US" smtClean="0"/>
          </a:p>
          <a:p>
            <a:r>
              <a:rPr lang="en-US" smtClean="0"/>
              <a:t>Provide a description of the report resource.</a:t>
            </a:r>
            <a:endParaRPr lang="en-US" i="1" smtClean="0"/>
          </a:p>
          <a:p>
            <a:r>
              <a:rPr lang="en-US" i="1" smtClean="0"/>
              <a:t>Default Definition</a:t>
            </a:r>
            <a:endParaRPr lang="en-US" smtClean="0"/>
          </a:p>
          <a:p>
            <a:r>
              <a:rPr lang="en-US" smtClean="0"/>
              <a:t>Specify the default report definition for the report resource. When you open a report resource in Report Viewer or Report Designer, this report definition is loaded by default. </a:t>
            </a:r>
            <a:endParaRPr lang="en-US" i="1" smtClean="0"/>
          </a:p>
          <a:p>
            <a:pPr>
              <a:spcBef>
                <a:spcPts val="400"/>
              </a:spcBef>
            </a:pPr>
            <a:endParaRPr lang="en-US" smtClean="0"/>
          </a:p>
          <a:p>
            <a:endParaRPr lang="fr-FR"/>
          </a:p>
        </p:txBody>
      </p:sp>
      <p:sp>
        <p:nvSpPr>
          <p:cNvPr id="4" name="Espace réservé du numéro de diapositive 3"/>
          <p:cNvSpPr>
            <a:spLocks noGrp="1"/>
          </p:cNvSpPr>
          <p:nvPr>
            <p:ph type="sldNum" sz="quarter" idx="10"/>
          </p:nvPr>
        </p:nvSpPr>
        <p:spPr/>
        <p:txBody>
          <a:bodyPr/>
          <a:lstStyle/>
          <a:p>
            <a:fld id="{86D94636-C72D-4FFC-AEBA-1F1E7A31865F}" type="slidenum">
              <a:rPr lang="fr-FR" smtClean="0"/>
              <a:pPr/>
              <a:t>28</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fontScale="70000" lnSpcReduction="20000"/>
          </a:bodyPr>
          <a:lstStyle/>
          <a:p>
            <a:r>
              <a:rPr lang="en-US" smtClean="0"/>
              <a:t>Open Report Resource Maintenance and enter the following fields. Open Report Resource Maintenance and enter the following fields. Click Next or press Enter to move to the next frame or field; click Back to return </a:t>
            </a:r>
            <a:r>
              <a:rPr lang="en-US" b="0" smtClean="0"/>
              <a:t>to the previous field. </a:t>
            </a:r>
          </a:p>
          <a:p>
            <a:r>
              <a:rPr lang="en-US" b="0" i="1" smtClean="0"/>
              <a:t>Report Code</a:t>
            </a:r>
            <a:endParaRPr lang="en-US" b="0" smtClean="0"/>
          </a:p>
          <a:p>
            <a:r>
              <a:rPr lang="en-US" b="0" smtClean="0"/>
              <a:t>Specify a code that identifies a report resource. </a:t>
            </a:r>
            <a:endParaRPr lang="en-US" b="0" i="1" smtClean="0"/>
          </a:p>
          <a:p>
            <a:r>
              <a:rPr lang="en-US" b="0" smtClean="0"/>
              <a:t>QAD-provided built-in reports, report resources and templates all begin with “QAD_”. Do not create or modify reports, report resources, or templates with this prefix. Otherwise, your customized changes will get overwritten during system upgrades from QAD. </a:t>
            </a:r>
            <a:endParaRPr lang="en-US" b="0" i="1" smtClean="0"/>
          </a:p>
          <a:p>
            <a:r>
              <a:rPr lang="en-US" i="1" smtClean="0"/>
              <a:t>Category</a:t>
            </a:r>
            <a:endParaRPr lang="en-US" smtClean="0"/>
          </a:p>
          <a:p>
            <a:r>
              <a:rPr lang="en-US" smtClean="0"/>
              <a:t>Select one of the following report resource types for different report providers: Report for QAD .NET-based reporting and Dashboard for Cognos dashboard reports. </a:t>
            </a:r>
            <a:endParaRPr lang="en-US" i="1" smtClean="0"/>
          </a:p>
          <a:p>
            <a:r>
              <a:rPr lang="en-US" smtClean="0"/>
              <a:t>Cognos dashboard reports are currently not implemented. </a:t>
            </a:r>
            <a:endParaRPr lang="en-US" i="1" smtClean="0"/>
          </a:p>
          <a:p>
            <a:r>
              <a:rPr lang="en-US" i="1" smtClean="0"/>
              <a:t>Data Source Type</a:t>
            </a:r>
            <a:endParaRPr lang="en-US" smtClean="0"/>
          </a:p>
          <a:p>
            <a:r>
              <a:rPr lang="en-US" smtClean="0"/>
              <a:t>Specify a data source type that indicates how the report retrieves its data: </a:t>
            </a:r>
            <a:endParaRPr lang="en-US" i="1" smtClean="0"/>
          </a:p>
          <a:p>
            <a:pPr marL="742950" lvl="1" indent="-285750"/>
            <a:r>
              <a:rPr lang="en-US" smtClean="0"/>
              <a:t>Browse: The report uses browses as its data source. Both classic browses (created in Browse Maintenance) and Financials browses (created in the Financials CBF tool) are supported. </a:t>
            </a:r>
            <a:endParaRPr lang="en-US" i="1" smtClean="0"/>
          </a:p>
          <a:p>
            <a:pPr marL="742950" lvl="1" indent="-285750"/>
            <a:r>
              <a:rPr lang="en-US" smtClean="0"/>
              <a:t>Proxy: The report accesses the database through the generic proxy program. </a:t>
            </a:r>
            <a:endParaRPr lang="en-US" i="1" smtClean="0"/>
          </a:p>
          <a:p>
            <a:pPr marL="742950" lvl="1" indent="-285750"/>
            <a:r>
              <a:rPr lang="en-US" smtClean="0"/>
              <a:t>Financials API: The report retrieves data through the QAD Financials API. </a:t>
            </a:r>
            <a:endParaRPr lang="en-US" i="1" smtClean="0"/>
          </a:p>
          <a:p>
            <a:r>
              <a:rPr lang="en-US" i="1" smtClean="0"/>
              <a:t>Data Source Ref</a:t>
            </a:r>
            <a:endParaRPr lang="en-US" smtClean="0"/>
          </a:p>
          <a:p>
            <a:r>
              <a:rPr lang="en-US" smtClean="0"/>
              <a:t>Provide the reference information for retrieving data through the data source provider. </a:t>
            </a:r>
            <a:endParaRPr lang="en-US" i="1" smtClean="0"/>
          </a:p>
          <a:p>
            <a:pPr marL="742950" lvl="1" indent="-285750"/>
            <a:r>
              <a:rPr lang="en-US" smtClean="0"/>
              <a:t>For classic QAD ERP browses maintained in Browse Maintenance, enter </a:t>
            </a:r>
            <a:r>
              <a:rPr lang="en-US" i="1" smtClean="0"/>
              <a:t>&lt;BrowseServerType&gt;:&lt;QueryID&gt;</a:t>
            </a:r>
            <a:r>
              <a:rPr lang="en-US" smtClean="0"/>
              <a:t>; for example, QAD.Browse.MfgProBrowseServer:so009. </a:t>
            </a:r>
            <a:r>
              <a:rPr lang="en-US" i="1" smtClean="0"/>
              <a:t>&lt;BrowseServerType&gt;</a:t>
            </a:r>
            <a:r>
              <a:rPr lang="en-US" smtClean="0"/>
              <a:t> is optional. If it is not specified, the data source reference defaults to the QAD ERP browse server. In this case, so009 is equivalent to QAD.Browse.MfgProBrowseServer:so009.</a:t>
            </a:r>
          </a:p>
          <a:p>
            <a:pPr marL="742950" lvl="1" indent="-285750"/>
            <a:r>
              <a:rPr lang="en-US" smtClean="0"/>
              <a:t>For Financials browses created in the Financials CBF tool, enter the following: </a:t>
            </a:r>
          </a:p>
          <a:p>
            <a:pPr marL="742950" lvl="1" indent="-285750"/>
            <a:r>
              <a:rPr lang="en-US" smtClean="0"/>
              <a:t>BaseAdapters.CBAdapters.QadBrowseAdapter:</a:t>
            </a:r>
            <a:r>
              <a:rPr lang="en-US" i="1" smtClean="0"/>
              <a:t>&lt;BusinessComponent&gt;.&lt;QueryMethod&gt;</a:t>
            </a:r>
            <a:endParaRPr lang="en-US" smtClean="0"/>
          </a:p>
          <a:p>
            <a:pPr marL="742950" lvl="1" indent="-285750"/>
            <a:r>
              <a:rPr lang="en-US" smtClean="0"/>
              <a:t>Here is an example using this naming syntax: </a:t>
            </a:r>
          </a:p>
          <a:p>
            <a:pPr marL="742950" lvl="1" indent="-285750"/>
            <a:r>
              <a:rPr lang="en-US" smtClean="0"/>
              <a:t>BaseAdapters.CBAdapters.QadBrowseAdapter:BJournalEntry.SelectPosting</a:t>
            </a:r>
          </a:p>
          <a:p>
            <a:pPr marL="742950" lvl="1" indent="-285750"/>
            <a:r>
              <a:rPr lang="en-US" smtClean="0"/>
              <a:t>For the generic proxy data source, specify a data source proxy program file name; for example, myReport.p. </a:t>
            </a:r>
          </a:p>
          <a:p>
            <a:pPr marL="742950" lvl="1" indent="-285750"/>
            <a:r>
              <a:rPr lang="en-US" smtClean="0"/>
              <a:t>For the Financials API data source, specify a Financials reporting component name followed by a method name; for example, BGLReport.GLList, where BGLReport is a component name and GLList is a method name. </a:t>
            </a:r>
          </a:p>
          <a:p>
            <a:r>
              <a:rPr lang="en-US" i="1" smtClean="0"/>
              <a:t>Description</a:t>
            </a:r>
            <a:endParaRPr lang="en-US" smtClean="0"/>
          </a:p>
          <a:p>
            <a:r>
              <a:rPr lang="en-US" smtClean="0"/>
              <a:t>Provide a description of the report resource.</a:t>
            </a:r>
            <a:endParaRPr lang="en-US" i="1" smtClean="0"/>
          </a:p>
          <a:p>
            <a:r>
              <a:rPr lang="en-US" i="1" smtClean="0"/>
              <a:t>Default Definition</a:t>
            </a:r>
            <a:endParaRPr lang="en-US" smtClean="0"/>
          </a:p>
          <a:p>
            <a:r>
              <a:rPr lang="en-US" smtClean="0"/>
              <a:t>Specify the default report definition for the report resource. When you open a report resource in Report Viewer or Report Designer, this report definition is loaded by default. </a:t>
            </a:r>
            <a:endParaRPr lang="en-US" i="1" smtClean="0"/>
          </a:p>
          <a:p>
            <a:pPr>
              <a:spcBef>
                <a:spcPts val="400"/>
              </a:spcBef>
            </a:pPr>
            <a:endParaRPr lang="en-US" smtClean="0"/>
          </a:p>
          <a:p>
            <a:endParaRPr lang="fr-FR"/>
          </a:p>
        </p:txBody>
      </p:sp>
      <p:sp>
        <p:nvSpPr>
          <p:cNvPr id="4" name="Espace réservé du numéro de diapositive 3"/>
          <p:cNvSpPr>
            <a:spLocks noGrp="1"/>
          </p:cNvSpPr>
          <p:nvPr>
            <p:ph type="sldNum" sz="quarter" idx="10"/>
          </p:nvPr>
        </p:nvSpPr>
        <p:spPr/>
        <p:txBody>
          <a:bodyPr/>
          <a:lstStyle/>
          <a:p>
            <a:fld id="{86D94636-C72D-4FFC-AEBA-1F1E7A31865F}" type="slidenum">
              <a:rPr lang="fr-FR" smtClean="0"/>
              <a:pPr/>
              <a:t>29</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fontScale="70000" lnSpcReduction="20000"/>
          </a:bodyPr>
          <a:lstStyle/>
          <a:p>
            <a:r>
              <a:rPr lang="en-US" smtClean="0"/>
              <a:t>Open Report Resource Maintenance and enter the following fields. Open Report Resource Maintenance and enter the following fields. Click Next or press Enter to move to the next frame or field; click Back to return </a:t>
            </a:r>
            <a:r>
              <a:rPr lang="en-US" b="0" smtClean="0"/>
              <a:t>to the previous field. </a:t>
            </a:r>
          </a:p>
          <a:p>
            <a:r>
              <a:rPr lang="en-US" b="0" i="1" smtClean="0"/>
              <a:t>Report Code</a:t>
            </a:r>
            <a:endParaRPr lang="en-US" b="0" smtClean="0"/>
          </a:p>
          <a:p>
            <a:r>
              <a:rPr lang="en-US" b="0" smtClean="0"/>
              <a:t>Specify a code that identifies a report resource. </a:t>
            </a:r>
            <a:endParaRPr lang="en-US" b="0" i="1" smtClean="0"/>
          </a:p>
          <a:p>
            <a:r>
              <a:rPr lang="en-US" b="0" smtClean="0"/>
              <a:t>QAD-provided built-in reports, report resources and templates all begin with “QAD_”. Do not create or modify reports, report resources, or templates with this prefix. Otherwise, your customized changes will get overwritten during system upgrades from QAD. </a:t>
            </a:r>
            <a:endParaRPr lang="en-US" b="0" i="1" smtClean="0"/>
          </a:p>
          <a:p>
            <a:r>
              <a:rPr lang="en-US" i="1" smtClean="0"/>
              <a:t>Category</a:t>
            </a:r>
            <a:endParaRPr lang="en-US" smtClean="0"/>
          </a:p>
          <a:p>
            <a:r>
              <a:rPr lang="en-US" smtClean="0"/>
              <a:t>Select one of the following report resource types for different report providers: Report for QAD .NET-based reporting and Dashboard for Cognos dashboard reports. </a:t>
            </a:r>
            <a:endParaRPr lang="en-US" i="1" smtClean="0"/>
          </a:p>
          <a:p>
            <a:r>
              <a:rPr lang="en-US" smtClean="0"/>
              <a:t>Cognos dashboard reports are currently not implemented. </a:t>
            </a:r>
            <a:endParaRPr lang="en-US" i="1" smtClean="0"/>
          </a:p>
          <a:p>
            <a:r>
              <a:rPr lang="en-US" i="1" smtClean="0"/>
              <a:t>Data Source Type</a:t>
            </a:r>
            <a:endParaRPr lang="en-US" smtClean="0"/>
          </a:p>
          <a:p>
            <a:r>
              <a:rPr lang="en-US" smtClean="0"/>
              <a:t>Specify a data source type that indicates how the report retrieves its data: </a:t>
            </a:r>
            <a:endParaRPr lang="en-US" i="1" smtClean="0"/>
          </a:p>
          <a:p>
            <a:pPr marL="742950" lvl="1" indent="-285750"/>
            <a:r>
              <a:rPr lang="en-US" smtClean="0"/>
              <a:t>Browse: The report uses browses as its data source. Both classic browses (created in Browse Maintenance) and Financials browses (created in the Financials CBF tool) are supported. </a:t>
            </a:r>
            <a:endParaRPr lang="en-US" i="1" smtClean="0"/>
          </a:p>
          <a:p>
            <a:pPr marL="742950" lvl="1" indent="-285750"/>
            <a:r>
              <a:rPr lang="en-US" smtClean="0"/>
              <a:t>Proxy: The report accesses the database through the generic proxy program. </a:t>
            </a:r>
            <a:endParaRPr lang="en-US" i="1" smtClean="0"/>
          </a:p>
          <a:p>
            <a:pPr marL="742950" lvl="1" indent="-285750"/>
            <a:r>
              <a:rPr lang="en-US" smtClean="0"/>
              <a:t>Financials API: The report retrieves data through the QAD Financials API. </a:t>
            </a:r>
            <a:endParaRPr lang="en-US" i="1" smtClean="0"/>
          </a:p>
          <a:p>
            <a:r>
              <a:rPr lang="en-US" i="1" smtClean="0"/>
              <a:t>Data Source Ref</a:t>
            </a:r>
            <a:endParaRPr lang="en-US" smtClean="0"/>
          </a:p>
          <a:p>
            <a:r>
              <a:rPr lang="en-US" smtClean="0"/>
              <a:t>Provide the reference information for retrieving data through the data source provider. </a:t>
            </a:r>
            <a:endParaRPr lang="en-US" i="1" smtClean="0"/>
          </a:p>
          <a:p>
            <a:pPr marL="742950" lvl="1" indent="-285750"/>
            <a:r>
              <a:rPr lang="en-US" smtClean="0"/>
              <a:t>For classic QAD ERP browses maintained in Browse Maintenance, enter </a:t>
            </a:r>
            <a:r>
              <a:rPr lang="en-US" i="1" smtClean="0"/>
              <a:t>&lt;BrowseServerType&gt;:&lt;QueryID&gt;</a:t>
            </a:r>
            <a:r>
              <a:rPr lang="en-US" smtClean="0"/>
              <a:t>; for example, QAD.Browse.MfgProBrowseServer:so009. </a:t>
            </a:r>
            <a:r>
              <a:rPr lang="en-US" i="1" smtClean="0"/>
              <a:t>&lt;BrowseServerType&gt;</a:t>
            </a:r>
            <a:r>
              <a:rPr lang="en-US" smtClean="0"/>
              <a:t> is optional. If it is not specified, the data source reference defaults to the QAD ERP browse server. In this case, so009 is equivalent to QAD.Browse.MfgProBrowseServer:so009.</a:t>
            </a:r>
          </a:p>
          <a:p>
            <a:pPr marL="742950" lvl="1" indent="-285750"/>
            <a:r>
              <a:rPr lang="en-US" smtClean="0"/>
              <a:t>For Financials browses created in the Financials CBF tool, enter the following: </a:t>
            </a:r>
          </a:p>
          <a:p>
            <a:pPr marL="742950" lvl="1" indent="-285750"/>
            <a:r>
              <a:rPr lang="en-US" smtClean="0"/>
              <a:t>BaseAdapters.CBAdapters.QadBrowseAdapter:</a:t>
            </a:r>
            <a:r>
              <a:rPr lang="en-US" i="1" smtClean="0"/>
              <a:t>&lt;BusinessComponent&gt;.&lt;QueryMethod&gt;</a:t>
            </a:r>
            <a:endParaRPr lang="en-US" smtClean="0"/>
          </a:p>
          <a:p>
            <a:pPr marL="742950" lvl="1" indent="-285750"/>
            <a:r>
              <a:rPr lang="en-US" smtClean="0"/>
              <a:t>Here is an example using this naming syntax: </a:t>
            </a:r>
          </a:p>
          <a:p>
            <a:pPr marL="742950" lvl="1" indent="-285750"/>
            <a:r>
              <a:rPr lang="en-US" smtClean="0"/>
              <a:t>BaseAdapters.CBAdapters.QadBrowseAdapter:BJournalEntry.SelectPosting</a:t>
            </a:r>
          </a:p>
          <a:p>
            <a:pPr marL="742950" lvl="1" indent="-285750"/>
            <a:r>
              <a:rPr lang="en-US" smtClean="0"/>
              <a:t>For the generic proxy data source, specify a data source proxy program file name; for example, myReport.p. </a:t>
            </a:r>
          </a:p>
          <a:p>
            <a:pPr marL="742950" lvl="1" indent="-285750"/>
            <a:r>
              <a:rPr lang="en-US" smtClean="0"/>
              <a:t>For the Financials API data source, specify a Financials reporting component name followed by a method name; for example, BGLReport.GLList, where BGLReport is a component name and GLList is a method name. </a:t>
            </a:r>
          </a:p>
          <a:p>
            <a:r>
              <a:rPr lang="en-US" i="1" smtClean="0"/>
              <a:t>Description</a:t>
            </a:r>
            <a:endParaRPr lang="en-US" smtClean="0"/>
          </a:p>
          <a:p>
            <a:r>
              <a:rPr lang="en-US" smtClean="0"/>
              <a:t>Provide a description of the report resource.</a:t>
            </a:r>
            <a:endParaRPr lang="en-US" i="1" smtClean="0"/>
          </a:p>
          <a:p>
            <a:r>
              <a:rPr lang="en-US" i="1" smtClean="0"/>
              <a:t>Default Definition</a:t>
            </a:r>
            <a:endParaRPr lang="en-US" smtClean="0"/>
          </a:p>
          <a:p>
            <a:r>
              <a:rPr lang="en-US" smtClean="0"/>
              <a:t>Specify the default report definition for the report resource. When you open a report resource in Report Viewer or Report Designer, this report definition is loaded by default. </a:t>
            </a:r>
            <a:endParaRPr lang="en-US" i="1" smtClean="0"/>
          </a:p>
          <a:p>
            <a:pPr>
              <a:spcBef>
                <a:spcPts val="400"/>
              </a:spcBef>
            </a:pPr>
            <a:endParaRPr lang="en-US" smtClean="0"/>
          </a:p>
          <a:p>
            <a:endParaRPr lang="fr-FR"/>
          </a:p>
        </p:txBody>
      </p:sp>
      <p:sp>
        <p:nvSpPr>
          <p:cNvPr id="4" name="Espace réservé du numéro de diapositive 3"/>
          <p:cNvSpPr>
            <a:spLocks noGrp="1"/>
          </p:cNvSpPr>
          <p:nvPr>
            <p:ph type="sldNum" sz="quarter" idx="10"/>
          </p:nvPr>
        </p:nvSpPr>
        <p:spPr/>
        <p:txBody>
          <a:bodyPr/>
          <a:lstStyle/>
          <a:p>
            <a:fld id="{86D94636-C72D-4FFC-AEBA-1F1E7A31865F}" type="slidenum">
              <a:rPr lang="fr-FR" smtClean="0"/>
              <a:pPr/>
              <a:t>30</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mtClean="0"/>
              <a:t>Possibilit é</a:t>
            </a:r>
            <a:r>
              <a:rPr lang="fr-FR" baseline="0" smtClean="0"/>
              <a:t> de faire des sous etats</a:t>
            </a:r>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mtClean="0"/>
              <a:t>3- propriété des champs</a:t>
            </a:r>
          </a:p>
          <a:p>
            <a:r>
              <a:rPr lang="fr-FR" smtClean="0"/>
              <a:t>4- remplir dataset</a:t>
            </a:r>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mtClean="0"/>
              <a:t>Si linking</a:t>
            </a:r>
            <a:r>
              <a:rPr lang="fr-FR" baseline="0" smtClean="0"/>
              <a:t> par plusieurs champs: </a:t>
            </a:r>
            <a:r>
              <a:rPr lang="fr-FR" smtClean="0"/>
              <a:t>+</a:t>
            </a:r>
            <a:r>
              <a:rPr lang="fr-FR" baseline="0" smtClean="0"/>
              <a:t> </a:t>
            </a:r>
            <a:r>
              <a:rPr lang="fr-FR" sz="1000" b="0" smtClean="0">
                <a:latin typeface="Courier New" pitchFamily="49" charset="0"/>
              </a:rPr>
              <a:t>relation-fields (so_nbr, sales_order_number),(so_domain, sales_order_domain)</a:t>
            </a:r>
          </a:p>
          <a:p>
            <a:pPr>
              <a:lnSpc>
                <a:spcPct val="70000"/>
              </a:lnSpc>
              <a:spcBef>
                <a:spcPct val="20000"/>
              </a:spcBef>
              <a:buFont typeface="Wingdings" pitchFamily="2" charset="2"/>
              <a:buNone/>
            </a:pPr>
            <a:r>
              <a:rPr lang="fr-FR" sz="1000" b="0" smtClean="0">
                <a:latin typeface="Courier New" pitchFamily="49" charset="0"/>
              </a:rPr>
              <a:t>define temp-table ttSalesHeader </a:t>
            </a:r>
            <a:r>
              <a:rPr lang="fr-FR" sz="1000" b="1" smtClean="0">
                <a:latin typeface="Courier New" pitchFamily="49" charset="0"/>
              </a:rPr>
              <a:t>no-undo</a:t>
            </a:r>
            <a:endParaRPr lang="fr-FR" sz="1000" b="1" dirty="0" smtClean="0">
              <a:latin typeface="Courier New" pitchFamily="49"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lvl="1" indent="0" algn="l" defTabSz="914400" rtl="0" eaLnBrk="0" fontAlgn="base" latinLnBrk="0" hangingPunct="0">
              <a:lnSpc>
                <a:spcPct val="100000"/>
              </a:lnSpc>
              <a:spcBef>
                <a:spcPct val="30000"/>
              </a:spcBef>
              <a:spcAft>
                <a:spcPct val="0"/>
              </a:spcAft>
              <a:buClrTx/>
              <a:buSzTx/>
              <a:buFontTx/>
              <a:buChar char="-"/>
              <a:tabLst/>
              <a:defRPr/>
            </a:pPr>
            <a:r>
              <a:rPr lang="fr-FR" sz="1800" b="0" smtClean="0">
                <a:solidFill>
                  <a:schemeClr val="tx1"/>
                </a:solidFill>
                <a:latin typeface="Tahoma (Corps)"/>
              </a:rPr>
              <a:t>Créer la métadata</a:t>
            </a:r>
            <a:r>
              <a:rPr lang="fr-FR" sz="1800" b="0" baseline="0" smtClean="0">
                <a:solidFill>
                  <a:schemeClr val="tx1"/>
                </a:solidFill>
                <a:latin typeface="Tahoma (Corps)"/>
              </a:rPr>
              <a:t> de la table</a:t>
            </a:r>
          </a:p>
          <a:p>
            <a:pPr marL="0" marR="0" lvl="1" indent="0" algn="l" defTabSz="914400" rtl="0" eaLnBrk="0" fontAlgn="base" latinLnBrk="0" hangingPunct="0">
              <a:lnSpc>
                <a:spcPct val="100000"/>
              </a:lnSpc>
              <a:spcBef>
                <a:spcPct val="30000"/>
              </a:spcBef>
              <a:spcAft>
                <a:spcPct val="0"/>
              </a:spcAft>
              <a:buClrTx/>
              <a:buSzTx/>
              <a:buFontTx/>
              <a:buChar char="-"/>
              <a:tabLst/>
              <a:defRPr/>
            </a:pPr>
            <a:r>
              <a:rPr lang="fr-FR" sz="1800" b="0" baseline="0" smtClean="0">
                <a:solidFill>
                  <a:schemeClr val="tx1"/>
                </a:solidFill>
                <a:latin typeface="Tahoma (Corps)"/>
              </a:rPr>
              <a:t>Puis créer la métadata pour chaque champ</a:t>
            </a:r>
            <a:endParaRPr lang="fr-FR" sz="1800" b="0" smtClean="0">
              <a:solidFill>
                <a:schemeClr val="tx1"/>
              </a:solidFill>
              <a:latin typeface="Tahoma (Corps)"/>
            </a:endParaRPr>
          </a:p>
          <a:p>
            <a:pPr marL="0" marR="0" lvl="1" indent="0" algn="l" defTabSz="914400" rtl="0" eaLnBrk="0" fontAlgn="base" latinLnBrk="0" hangingPunct="0">
              <a:lnSpc>
                <a:spcPct val="100000"/>
              </a:lnSpc>
              <a:spcBef>
                <a:spcPct val="30000"/>
              </a:spcBef>
              <a:spcAft>
                <a:spcPct val="0"/>
              </a:spcAft>
              <a:buClrTx/>
              <a:buSzTx/>
              <a:buFontTx/>
              <a:buChar char="-"/>
              <a:tabLst/>
              <a:defRPr/>
            </a:pPr>
            <a:r>
              <a:rPr lang="fr-FR" sz="1800" b="0" smtClean="0">
                <a:solidFill>
                  <a:schemeClr val="tx1"/>
                </a:solidFill>
                <a:latin typeface="Tahoma (Corps)"/>
              </a:rPr>
              <a:t>CreateField  : généralement utilisé pour les champs calculés.</a:t>
            </a:r>
          </a:p>
          <a:p>
            <a:pPr marL="0" marR="0" lvl="1" indent="0" algn="l" defTabSz="914400" rtl="0" eaLnBrk="0" fontAlgn="base" latinLnBrk="0" hangingPunct="0">
              <a:lnSpc>
                <a:spcPct val="100000"/>
              </a:lnSpc>
              <a:spcBef>
                <a:spcPct val="30000"/>
              </a:spcBef>
              <a:spcAft>
                <a:spcPct val="0"/>
              </a:spcAft>
              <a:buClrTx/>
              <a:buSzTx/>
              <a:buFontTx/>
              <a:buChar char="-"/>
              <a:tabLst/>
              <a:defRPr/>
            </a:pPr>
            <a:r>
              <a:rPr lang="fr-FR" sz="1800" b="0" smtClean="0">
                <a:latin typeface="Tahoma (Corps)"/>
              </a:rPr>
              <a:t>CreateFieldForDBField: quand on charge les champs de la base</a:t>
            </a:r>
          </a:p>
          <a:p>
            <a:pPr marL="0" marR="0" lvl="1" indent="0" algn="l" defTabSz="914400" rtl="0" eaLnBrk="0" fontAlgn="base" latinLnBrk="0" hangingPunct="0">
              <a:lnSpc>
                <a:spcPct val="100000"/>
              </a:lnSpc>
              <a:spcBef>
                <a:spcPct val="30000"/>
              </a:spcBef>
              <a:spcAft>
                <a:spcPct val="0"/>
              </a:spcAft>
              <a:buClrTx/>
              <a:buSzTx/>
              <a:buFontTx/>
              <a:buChar char="-"/>
              <a:tabLst/>
              <a:defRPr/>
            </a:pPr>
            <a:r>
              <a:rPr lang="fr-FR" sz="1800" b="0" smtClean="0">
                <a:latin typeface="Tahoma (Corps)"/>
              </a:rPr>
              <a:t>CreateFieldLikeDBField: depuis la base mais on a besoin de changer le nom : exmple</a:t>
            </a:r>
            <a:r>
              <a:rPr lang="fr-FR" sz="1800" b="0" baseline="0" smtClean="0">
                <a:latin typeface="Tahoma (Corps)"/>
              </a:rPr>
              <a:t> : métadata pour le champ:</a:t>
            </a:r>
            <a:r>
              <a:rPr lang="fr-FR" sz="1800" b="0" smtClean="0">
                <a:latin typeface="Courier New" pitchFamily="49" charset="0"/>
              </a:rPr>
              <a:t> field sales_order_number like so_mstr.so_nbr</a:t>
            </a:r>
            <a:endParaRPr lang="fr-FR" sz="1800" b="0" smtClean="0">
              <a:solidFill>
                <a:schemeClr val="tx1"/>
              </a:solidFill>
              <a:latin typeface="Tahoma (Corps)"/>
            </a:endParaRPr>
          </a:p>
          <a:p>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mtClean="0"/>
              <a:t>Définir</a:t>
            </a:r>
            <a:r>
              <a:rPr lang="fr-FR" baseline="0" smtClean="0"/>
              <a:t> les propriétés du métadata.</a:t>
            </a:r>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fr-FR" smtClean="0"/>
              <a:t>Dans métadata: on peut ajouter une combo:</a:t>
            </a:r>
            <a:r>
              <a:rPr lang="fr-FR" baseline="0" smtClean="0"/>
              <a:t> </a:t>
            </a:r>
            <a:r>
              <a:rPr lang="fr-FR" sz="1000" smtClean="0">
                <a:latin typeface="Tahoma (Corps)"/>
              </a:rPr>
              <a:t>Liste de valeurs possibles: </a:t>
            </a:r>
            <a:r>
              <a:rPr lang="fr-FR" sz="1000" b="0" smtClean="0">
                <a:latin typeface="Tahoma (Corps)"/>
              </a:rPr>
              <a:t>SetFieldMetaParamin</a:t>
            </a:r>
            <a:endParaRPr lang="fr-FR" sz="1000" smtClean="0">
              <a:latin typeface="Tahoma (Corps)"/>
            </a:endParaRPr>
          </a:p>
          <a:p>
            <a:endParaRPr lang="fr-FR" sz="1000" smtClean="0">
              <a:latin typeface="Tahoma (Corp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fr-FR" sz="1000" b="0" smtClean="0">
                <a:latin typeface="Tahoma (Corps)"/>
              </a:rPr>
              <a:t>statusValueList= "New,1,In Process,2,Completed,3". : combo:</a:t>
            </a:r>
            <a:r>
              <a:rPr lang="fr-FR" sz="1000" b="0" baseline="0" smtClean="0">
                <a:latin typeface="Tahoma (Corps)"/>
              </a:rPr>
              <a:t> label = New, 1 = value. Gettermlabel(xx) + ‘,’ + value + …. Pour prendre ne charge les langues. Ou bien voir la page suivante</a:t>
            </a:r>
          </a:p>
          <a:p>
            <a:pPr marL="0" marR="0" indent="0" algn="l" defTabSz="914400" rtl="0" eaLnBrk="0" fontAlgn="base" latinLnBrk="0" hangingPunct="0">
              <a:lnSpc>
                <a:spcPct val="100000"/>
              </a:lnSpc>
              <a:spcBef>
                <a:spcPct val="30000"/>
              </a:spcBef>
              <a:spcAft>
                <a:spcPct val="0"/>
              </a:spcAft>
              <a:buClrTx/>
              <a:buSzTx/>
              <a:buFontTx/>
              <a:buNone/>
              <a:tabLst/>
              <a:defRPr/>
            </a:pPr>
            <a:r>
              <a:rPr lang="fr-FR" sz="1000" b="0" baseline="0" smtClean="0">
                <a:latin typeface="Tahoma (Corps)"/>
              </a:rPr>
              <a:t> </a:t>
            </a:r>
            <a:endParaRPr lang="fr-FR" sz="1000" b="0" smtClean="0">
              <a:latin typeface="Tahoma (Corps)"/>
            </a:endParaRPr>
          </a:p>
          <a:p>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mtClean="0"/>
              <a:t>Lecture des données.</a:t>
            </a:r>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mtClean="0"/>
              <a:t>Puis on fait : </a:t>
            </a:r>
          </a:p>
          <a:p>
            <a:r>
              <a:rPr lang="fr-FR" smtClean="0"/>
              <a:t>Repeat et créet la tt.</a:t>
            </a:r>
          </a:p>
          <a:p>
            <a:r>
              <a:rPr lang="fr-FR" smtClean="0"/>
              <a:t>Ou for each ,, buffer-copy…</a:t>
            </a:r>
          </a:p>
          <a:p>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fr-FR" smtClean="0"/>
              <a:t>Persistant : yetel3ou une</a:t>
            </a:r>
            <a:r>
              <a:rPr lang="fr-FR" baseline="0" smtClean="0"/>
              <a:t> fois w ya93dou fil mémoire tant que l’app srver matsakkarch. (set persistant)</a:t>
            </a:r>
          </a:p>
          <a:p>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mtClean="0"/>
              <a:t>Ajouter propath.</a:t>
            </a:r>
          </a:p>
          <a:p>
            <a:r>
              <a:rPr lang="fr-FR" smtClean="0"/>
              <a:t>Le</a:t>
            </a:r>
            <a:r>
              <a:rPr lang="fr-FR" baseline="0" smtClean="0"/>
              <a:t> .p et .r dans le meme repertoire.</a:t>
            </a:r>
          </a:p>
          <a:p>
            <a:r>
              <a:rPr lang="fr-FR" baseline="0" smtClean="0"/>
              <a:t>36.4.21.1 pour ajouter le proxy dans QAD.</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lvl1pPr>
              <a:defRPr b="1">
                <a:solidFill>
                  <a:schemeClr val="tx1">
                    <a:lumMod val="65000"/>
                    <a:lumOff val="35000"/>
                  </a:schemeClr>
                </a:solidFill>
                <a:latin typeface="Century Gothic" pitchFamily="34" charset="0"/>
              </a:defRPr>
            </a:lvl1p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Century Gothic"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pPr algn="r"/>
            <a:fld id="{9DCC6AE0-E8E5-40D7-A378-29FE9E1DCC4D}" type="datetime1">
              <a:rPr lang="fr-FR" smtClean="0"/>
              <a:pPr algn="r"/>
              <a:t>23/11/2018</a:t>
            </a:fld>
            <a:endParaRPr lang="fr-FR"/>
          </a:p>
        </p:txBody>
      </p:sp>
      <p:sp>
        <p:nvSpPr>
          <p:cNvPr id="5" name="Espace réservé du pied de page 4"/>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6" name="Espace réservé du numéro de diapositive 5"/>
          <p:cNvSpPr>
            <a:spLocks noGrp="1"/>
          </p:cNvSpPr>
          <p:nvPr>
            <p:ph type="sldNum" sz="quarter" idx="12"/>
          </p:nvPr>
        </p:nvSpPr>
        <p:spPr>
          <a:xfrm>
            <a:off x="6553200" y="6356350"/>
            <a:ext cx="1115144" cy="365125"/>
          </a:xfrm>
        </p:spPr>
        <p:txBody>
          <a:bodyPr/>
          <a:lstStyle>
            <a:lvl1pPr algn="l">
              <a:defRPr/>
            </a:lvl1pPr>
          </a:lstStyle>
          <a:p>
            <a:fld id="{AA9D9919-C824-4F68-BADA-8FB0573996DB}" type="slidenum">
              <a:rPr lang="fr-FR" smtClean="0"/>
              <a:pPr/>
              <a:t>‹N°›</a:t>
            </a:fld>
            <a:endParaRPr lang="fr-FR"/>
          </a:p>
        </p:txBody>
      </p:sp>
      <p:pic>
        <p:nvPicPr>
          <p:cNvPr id="7" name="Image 6" descr="qad-logo.jpg"/>
          <p:cNvPicPr>
            <a:picLocks noChangeAspect="1"/>
          </p:cNvPicPr>
          <p:nvPr userDrawn="1"/>
        </p:nvPicPr>
        <p:blipFill>
          <a:blip r:embed="rId2" cstate="print"/>
          <a:stretch>
            <a:fillRect/>
          </a:stretch>
        </p:blipFill>
        <p:spPr>
          <a:xfrm>
            <a:off x="115124" y="6396568"/>
            <a:ext cx="1269000" cy="288000"/>
          </a:xfrm>
          <a:prstGeom prst="rect">
            <a:avLst/>
          </a:prstGeom>
        </p:spPr>
      </p:pic>
      <p:pic>
        <p:nvPicPr>
          <p:cNvPr id="8" name="Picture 2" descr="C:\Users\mahdi.chaker.DISCOVERY\Documents\12- DIVERS\discoveryDatagroupLogo272-50.png"/>
          <p:cNvPicPr>
            <a:picLocks noChangeAspect="1" noChangeArrowheads="1"/>
          </p:cNvPicPr>
          <p:nvPr userDrawn="1"/>
        </p:nvPicPr>
        <p:blipFill>
          <a:blip r:embed="rId3" cstate="print"/>
          <a:stretch>
            <a:fillRect/>
          </a:stretch>
        </p:blipFill>
        <p:spPr bwMode="auto">
          <a:xfrm>
            <a:off x="7620322" y="6406728"/>
            <a:ext cx="1200150" cy="313885"/>
          </a:xfrm>
          <a:prstGeom prst="rect">
            <a:avLst/>
          </a:prstGeom>
          <a:noFill/>
        </p:spPr>
      </p:pic>
      <p:cxnSp>
        <p:nvCxnSpPr>
          <p:cNvPr id="10" name="Connecteur droit 9"/>
          <p:cNvCxnSpPr/>
          <p:nvPr userDrawn="1"/>
        </p:nvCxnSpPr>
        <p:spPr>
          <a:xfrm>
            <a:off x="0" y="6360120"/>
            <a:ext cx="9144000" cy="0"/>
          </a:xfrm>
          <a:prstGeom prst="line">
            <a:avLst/>
          </a:prstGeom>
          <a:ln w="19050"/>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7" name="Espace réservé de la date 3"/>
          <p:cNvSpPr>
            <a:spLocks noGrp="1"/>
          </p:cNvSpPr>
          <p:nvPr>
            <p:ph type="dt" sz="half" idx="10"/>
          </p:nvPr>
        </p:nvSpPr>
        <p:spPr>
          <a:xfrm>
            <a:off x="457200" y="6356350"/>
            <a:ext cx="2133600" cy="365125"/>
          </a:xfrm>
        </p:spPr>
        <p:txBody>
          <a:bodyPr/>
          <a:lstStyle>
            <a:lvl1pPr>
              <a:defRPr sz="1000"/>
            </a:lvl1pPr>
          </a:lstStyle>
          <a:p>
            <a:pPr algn="r"/>
            <a:fld id="{3C1BCAC6-FEC9-4200-BFF0-30E38A2AC497}" type="datetime1">
              <a:rPr lang="fr-FR" smtClean="0"/>
              <a:pPr algn="r"/>
              <a:t>23/11/2018</a:t>
            </a:fld>
            <a:endParaRPr lang="fr-FR"/>
          </a:p>
        </p:txBody>
      </p:sp>
      <p:sp>
        <p:nvSpPr>
          <p:cNvPr id="8" name="Espace réservé du pied de page 4"/>
          <p:cNvSpPr>
            <a:spLocks noGrp="1"/>
          </p:cNvSpPr>
          <p:nvPr>
            <p:ph type="ftr" sz="quarter" idx="11"/>
          </p:nvPr>
        </p:nvSpPr>
        <p:spPr>
          <a:xfrm>
            <a:off x="2627784" y="6356350"/>
            <a:ext cx="3888432" cy="365125"/>
          </a:xfrm>
        </p:spPr>
        <p:txBody>
          <a:bodyPr/>
          <a:lstStyle>
            <a:lvl1pPr algn="l">
              <a:defRPr sz="1000"/>
            </a:lvl1pPr>
          </a:lstStyle>
          <a:p>
            <a:r>
              <a:rPr lang="fr-FR" smtClean="0"/>
              <a:t>- FORMATION QAD REPORTING FRAMEWORK - MAHDI CHAKER - V2015</a:t>
            </a:r>
            <a:endParaRPr lang="fr-FR"/>
          </a:p>
        </p:txBody>
      </p:sp>
      <p:sp>
        <p:nvSpPr>
          <p:cNvPr id="9" name="Espace réservé du numéro de diapositive 5"/>
          <p:cNvSpPr>
            <a:spLocks noGrp="1"/>
          </p:cNvSpPr>
          <p:nvPr>
            <p:ph type="sldNum" sz="quarter" idx="12"/>
          </p:nvPr>
        </p:nvSpPr>
        <p:spPr>
          <a:xfrm>
            <a:off x="6553200" y="6356350"/>
            <a:ext cx="1115144" cy="365125"/>
          </a:xfrm>
        </p:spPr>
        <p:txBody>
          <a:bodyPr/>
          <a:lstStyle>
            <a:lvl1pPr algn="l">
              <a:defRPr sz="1200" b="1"/>
            </a:lvl1pPr>
          </a:lstStyle>
          <a:p>
            <a:fld id="{AA9D9919-C824-4F68-BADA-8FB0573996DB}" type="slidenum">
              <a:rPr lang="fr-FR" smtClean="0"/>
              <a:pPr/>
              <a:t>‹N°›</a:t>
            </a:fld>
            <a:endParaRPr lang="fr-FR"/>
          </a:p>
        </p:txBody>
      </p:sp>
      <p:pic>
        <p:nvPicPr>
          <p:cNvPr id="10" name="Image 9" descr="qad-logo.jpg"/>
          <p:cNvPicPr>
            <a:picLocks noChangeAspect="1"/>
          </p:cNvPicPr>
          <p:nvPr userDrawn="1"/>
        </p:nvPicPr>
        <p:blipFill>
          <a:blip r:embed="rId2" cstate="print"/>
          <a:stretch>
            <a:fillRect/>
          </a:stretch>
        </p:blipFill>
        <p:spPr>
          <a:xfrm>
            <a:off x="115124" y="6396568"/>
            <a:ext cx="1269000" cy="288000"/>
          </a:xfrm>
          <a:prstGeom prst="rect">
            <a:avLst/>
          </a:prstGeom>
        </p:spPr>
      </p:pic>
      <p:pic>
        <p:nvPicPr>
          <p:cNvPr id="11" name="Picture 2" descr="C:\Users\mahdi.chaker.DISCOVERY\Documents\12- DIVERS\discoveryDatagroupLogo272-50.png"/>
          <p:cNvPicPr>
            <a:picLocks noChangeAspect="1" noChangeArrowheads="1"/>
          </p:cNvPicPr>
          <p:nvPr userDrawn="1"/>
        </p:nvPicPr>
        <p:blipFill>
          <a:blip r:embed="rId3" cstate="print"/>
          <a:stretch>
            <a:fillRect/>
          </a:stretch>
        </p:blipFill>
        <p:spPr bwMode="auto">
          <a:xfrm>
            <a:off x="7620322" y="6406728"/>
            <a:ext cx="1200150" cy="313885"/>
          </a:xfrm>
          <a:prstGeom prst="rect">
            <a:avLst/>
          </a:prstGeom>
          <a:noFill/>
        </p:spPr>
      </p:pic>
      <p:cxnSp>
        <p:nvCxnSpPr>
          <p:cNvPr id="12" name="Connecteur droit 11"/>
          <p:cNvCxnSpPr/>
          <p:nvPr userDrawn="1"/>
        </p:nvCxnSpPr>
        <p:spPr>
          <a:xfrm>
            <a:off x="0" y="6360120"/>
            <a:ext cx="9144000"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3" name="Content Placeholder 2"/>
          <p:cNvSpPr>
            <a:spLocks noGrp="1"/>
          </p:cNvSpPr>
          <p:nvPr>
            <p:ph idx="1"/>
          </p:nvPr>
        </p:nvSpPr>
        <p:spPr>
          <a:xfrm>
            <a:off x="457200" y="891610"/>
            <a:ext cx="8229600" cy="5424523"/>
          </a:xfrm>
        </p:spPr>
        <p:txBody>
          <a:bodyPr>
            <a:normAutofit/>
          </a:bodyPr>
          <a:lstStyle>
            <a:lvl1pPr algn="l" defTabSz="457200" rtl="0" eaLnBrk="1" latinLnBrk="0" hangingPunct="1">
              <a:spcBef>
                <a:spcPct val="20000"/>
              </a:spcBef>
              <a:buClr>
                <a:schemeClr val="accent6"/>
              </a:buClr>
              <a:defRPr lang="en-US" sz="2800" kern="1200" smtClean="0">
                <a:solidFill>
                  <a:schemeClr val="tx1">
                    <a:lumMod val="75000"/>
                    <a:lumOff val="25000"/>
                  </a:schemeClr>
                </a:solidFill>
                <a:latin typeface="Century Gothic"/>
                <a:ea typeface="+mn-ea"/>
                <a:cs typeface="Century Gothic"/>
              </a:defRPr>
            </a:lvl1pPr>
            <a:lvl2pPr algn="l" defTabSz="457200" rtl="0" eaLnBrk="1" latinLnBrk="0" hangingPunct="1">
              <a:spcBef>
                <a:spcPct val="20000"/>
              </a:spcBef>
              <a:buClr>
                <a:schemeClr val="accent6"/>
              </a:buClr>
              <a:defRPr lang="en-US" sz="2400" kern="1200" smtClean="0">
                <a:solidFill>
                  <a:schemeClr val="tx1">
                    <a:lumMod val="75000"/>
                    <a:lumOff val="25000"/>
                  </a:schemeClr>
                </a:solidFill>
                <a:latin typeface="Century Gothic"/>
                <a:ea typeface="+mn-ea"/>
                <a:cs typeface="Century Gothic"/>
              </a:defRPr>
            </a:lvl2pPr>
            <a:lvl3pPr algn="l" defTabSz="457200" rtl="0" eaLnBrk="1" latinLnBrk="0" hangingPunct="1">
              <a:spcBef>
                <a:spcPct val="20000"/>
              </a:spcBef>
              <a:buClr>
                <a:schemeClr val="accent6"/>
              </a:buClr>
              <a:defRPr lang="en-US" sz="2000" kern="1200" smtClean="0">
                <a:solidFill>
                  <a:schemeClr val="tx1">
                    <a:lumMod val="75000"/>
                    <a:lumOff val="25000"/>
                  </a:schemeClr>
                </a:solidFill>
                <a:latin typeface="Century Gothic"/>
                <a:ea typeface="+mn-ea"/>
                <a:cs typeface="Century Gothic"/>
              </a:defRPr>
            </a:lvl3pPr>
            <a:lvl4pPr algn="l" defTabSz="457200" rtl="0" eaLnBrk="1" latinLnBrk="0" hangingPunct="1">
              <a:spcBef>
                <a:spcPct val="20000"/>
              </a:spcBef>
              <a:buClr>
                <a:schemeClr val="accent6"/>
              </a:buClr>
              <a:defRPr lang="en-US" sz="2000" kern="1200" smtClean="0">
                <a:solidFill>
                  <a:schemeClr val="tx1">
                    <a:lumMod val="75000"/>
                    <a:lumOff val="25000"/>
                  </a:schemeClr>
                </a:solidFill>
                <a:latin typeface="Century Gothic"/>
                <a:ea typeface="+mn-ea"/>
                <a:cs typeface="Century Gothic"/>
              </a:defRPr>
            </a:lvl4pPr>
            <a:lvl5pPr algn="l" defTabSz="457200" rtl="0" eaLnBrk="1" latinLnBrk="0" hangingPunct="1">
              <a:spcBef>
                <a:spcPct val="20000"/>
              </a:spcBef>
              <a:buClr>
                <a:schemeClr val="accent6"/>
              </a:buClr>
              <a:defRPr lang="en-US" sz="2000" kern="1200" dirty="0">
                <a:solidFill>
                  <a:schemeClr val="tx1">
                    <a:lumMod val="75000"/>
                    <a:lumOff val="25000"/>
                  </a:schemeClr>
                </a:solidFill>
                <a:latin typeface="Century Gothic"/>
                <a:ea typeface="+mn-ea"/>
                <a:cs typeface="Century Gothi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Title 1"/>
          <p:cNvSpPr>
            <a:spLocks noGrp="1"/>
          </p:cNvSpPr>
          <p:nvPr>
            <p:ph type="title"/>
          </p:nvPr>
        </p:nvSpPr>
        <p:spPr>
          <a:xfrm>
            <a:off x="457200" y="182880"/>
            <a:ext cx="8229600" cy="708730"/>
          </a:xfrm>
        </p:spPr>
        <p:txBody>
          <a:bodyPr>
            <a:normAutofit/>
          </a:bodyPr>
          <a:lstStyle>
            <a:lvl1pPr algn="l" defTabSz="457200" rtl="0" eaLnBrk="1" latinLnBrk="0" hangingPunct="1">
              <a:spcBef>
                <a:spcPct val="0"/>
              </a:spcBef>
              <a:buNone/>
              <a:defRPr lang="en-US" sz="3200" b="1" kern="1200" dirty="0">
                <a:solidFill>
                  <a:schemeClr val="tx1">
                    <a:lumMod val="75000"/>
                    <a:lumOff val="25000"/>
                  </a:schemeClr>
                </a:solidFill>
                <a:latin typeface="Century Gothic"/>
                <a:ea typeface="+mj-ea"/>
                <a:cs typeface="Century Gothic"/>
              </a:defRPr>
            </a:lvl1pPr>
          </a:lstStyle>
          <a:p>
            <a:r>
              <a:rPr lang="en-US"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96DA5D6-DDF9-4F5C-AD04-99742DDCFC0A}" type="datetime1">
              <a:rPr lang="fr-FR" smtClean="0"/>
              <a:pPr/>
              <a:t>23/11/2018</a:t>
            </a:fld>
            <a:endParaRPr lang="fr-FR"/>
          </a:p>
        </p:txBody>
      </p:sp>
      <p:sp>
        <p:nvSpPr>
          <p:cNvPr id="5" name="Espace réservé du pied de page 4"/>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6" name="Espace réservé du numéro de diapositive 5"/>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ABD8AD1-89B4-4950-8C6E-E7C908D6FDD0}" type="datetime1">
              <a:rPr lang="fr-FR" smtClean="0"/>
              <a:pPr/>
              <a:t>23/11/2018</a:t>
            </a:fld>
            <a:endParaRPr lang="fr-FR"/>
          </a:p>
        </p:txBody>
      </p:sp>
      <p:sp>
        <p:nvSpPr>
          <p:cNvPr id="6" name="Espace réservé du pied de page 5"/>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7" name="Espace réservé du numéro de diapositive 6"/>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3CFB3DB-2CED-4204-B7DA-CB48059F1FAA}" type="datetime1">
              <a:rPr lang="fr-FR" smtClean="0"/>
              <a:pPr/>
              <a:t>23/11/2018</a:t>
            </a:fld>
            <a:endParaRPr lang="fr-FR"/>
          </a:p>
        </p:txBody>
      </p:sp>
      <p:sp>
        <p:nvSpPr>
          <p:cNvPr id="8" name="Espace réservé du pied de page 7"/>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9" name="Espace réservé du numéro de diapositive 8"/>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FF1211C-99A3-437E-9218-FED8743165D1}" type="datetime1">
              <a:rPr lang="fr-FR" smtClean="0"/>
              <a:pPr/>
              <a:t>23/11/2018</a:t>
            </a:fld>
            <a:endParaRPr lang="fr-FR"/>
          </a:p>
        </p:txBody>
      </p:sp>
      <p:sp>
        <p:nvSpPr>
          <p:cNvPr id="4" name="Espace réservé du pied de page 3"/>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5" name="Espace réservé du numéro de diapositive 4"/>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7024184-CE8B-4695-8193-3C198D6E8086}" type="datetime1">
              <a:rPr lang="fr-FR" smtClean="0"/>
              <a:pPr/>
              <a:t>23/11/2018</a:t>
            </a:fld>
            <a:endParaRPr lang="fr-FR"/>
          </a:p>
        </p:txBody>
      </p:sp>
      <p:sp>
        <p:nvSpPr>
          <p:cNvPr id="3" name="Espace réservé du pied de page 2"/>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AE4CBD8-D3FC-48E3-8FB4-1E96B0F9C3EB}" type="datetime1">
              <a:rPr lang="fr-FR" smtClean="0"/>
              <a:pPr/>
              <a:t>23/11/2018</a:t>
            </a:fld>
            <a:endParaRPr lang="fr-FR"/>
          </a:p>
        </p:txBody>
      </p:sp>
      <p:sp>
        <p:nvSpPr>
          <p:cNvPr id="6" name="Espace réservé du pied de page 5"/>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7" name="Espace réservé du numéro de diapositive 6"/>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4E0C008-3E1E-4ED9-A52B-17A5DEC695CC}" type="datetime1">
              <a:rPr lang="fr-FR" smtClean="0"/>
              <a:pPr/>
              <a:t>23/11/2018</a:t>
            </a:fld>
            <a:endParaRPr lang="fr-FR"/>
          </a:p>
        </p:txBody>
      </p:sp>
      <p:sp>
        <p:nvSpPr>
          <p:cNvPr id="6" name="Espace réservé du pied de page 5"/>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7" name="Espace réservé du numéro de diapositive 6"/>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E86343-5C12-48B6-B88C-A9540EC8E411}" type="datetime1">
              <a:rPr lang="fr-FR" smtClean="0"/>
              <a:pPr/>
              <a:t>23/11/2018</a:t>
            </a:fld>
            <a:endParaRPr lang="fr-FR"/>
          </a:p>
        </p:txBody>
      </p:sp>
      <p:sp>
        <p:nvSpPr>
          <p:cNvPr id="5" name="Espace réservé du pied de page 4"/>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6" name="Espace réservé du numéro de diapositive 5"/>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09E3400-8CB8-4BB1-8F4C-6791D1E72D24}" type="datetime1">
              <a:rPr lang="fr-FR" smtClean="0"/>
              <a:pPr/>
              <a:t>23/11/2018</a:t>
            </a:fld>
            <a:endParaRPr lang="fr-FR"/>
          </a:p>
        </p:txBody>
      </p:sp>
      <p:sp>
        <p:nvSpPr>
          <p:cNvPr id="5" name="Espace réservé du pied de page 4"/>
          <p:cNvSpPr>
            <a:spLocks noGrp="1"/>
          </p:cNvSpPr>
          <p:nvPr>
            <p:ph type="ftr" sz="quarter" idx="11"/>
          </p:nvPr>
        </p:nvSpPr>
        <p:spPr/>
        <p:txBody>
          <a:bodyPr/>
          <a:lstStyle/>
          <a:p>
            <a:r>
              <a:rPr lang="en-US" smtClean="0"/>
              <a:t>FORMATION QAD REPORTING FRAMEWORK  MAHDI CHAKER – DISCOVERY INFORMATIQUE</a:t>
            </a:r>
            <a:endParaRPr lang="fr-FR"/>
          </a:p>
        </p:txBody>
      </p:sp>
      <p:sp>
        <p:nvSpPr>
          <p:cNvPr id="6" name="Espace réservé du numéro de diapositive 5"/>
          <p:cNvSpPr>
            <a:spLocks noGrp="1"/>
          </p:cNvSpPr>
          <p:nvPr>
            <p:ph type="sldNum" sz="quarter" idx="12"/>
          </p:nvPr>
        </p:nvSpPr>
        <p:spPr/>
        <p:txBody>
          <a:bodyPr/>
          <a:lstStyle/>
          <a:p>
            <a:fld id="{AA9D9919-C824-4F68-BADA-8FB0573996DB}"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2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a:xfrm>
            <a:off x="152400" y="785794"/>
            <a:ext cx="8991600" cy="55626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4" name="Espace réservé de la date 3"/>
          <p:cNvSpPr>
            <a:spLocks noGrp="1"/>
          </p:cNvSpPr>
          <p:nvPr>
            <p:ph type="dt" sz="half" idx="10"/>
          </p:nvPr>
        </p:nvSpPr>
        <p:spPr>
          <a:xfrm>
            <a:off x="457200" y="6356350"/>
            <a:ext cx="2133600" cy="365125"/>
          </a:xfrm>
          <a:prstGeom prst="rect">
            <a:avLst/>
          </a:prstGeom>
        </p:spPr>
        <p:txBody>
          <a:bodyPr/>
          <a:lstStyle/>
          <a:p>
            <a:pPr>
              <a:defRPr/>
            </a:pPr>
            <a:r>
              <a:rPr lang="fr-FR" dirty="0" smtClean="0"/>
              <a:t>QAD 20XX Report Framework – 06/2010</a:t>
            </a:r>
            <a:endParaRPr lang="fr-FR" dirty="0"/>
          </a:p>
        </p:txBody>
      </p:sp>
      <p:sp>
        <p:nvSpPr>
          <p:cNvPr id="5" name="Espace réservé du pied de page 4"/>
          <p:cNvSpPr>
            <a:spLocks noGrp="1"/>
          </p:cNvSpPr>
          <p:nvPr>
            <p:ph type="ftr" sz="quarter" idx="11"/>
          </p:nvPr>
        </p:nvSpPr>
        <p:spPr>
          <a:xfrm>
            <a:off x="3124200" y="6356350"/>
            <a:ext cx="2895600" cy="365125"/>
          </a:xfrm>
          <a:prstGeom prst="rect">
            <a:avLst/>
          </a:prstGeom>
        </p:spPr>
        <p:txBody>
          <a:bodyPr/>
          <a:lstStyle/>
          <a:p>
            <a:endParaRPr lang="fr-FR" dirty="0"/>
          </a:p>
        </p:txBody>
      </p:sp>
      <p:sp>
        <p:nvSpPr>
          <p:cNvPr id="6" name="Espace réservé du numéro de diapositive 5"/>
          <p:cNvSpPr>
            <a:spLocks noGrp="1"/>
          </p:cNvSpPr>
          <p:nvPr>
            <p:ph type="sldNum" sz="quarter" idx="12"/>
          </p:nvPr>
        </p:nvSpPr>
        <p:spPr>
          <a:xfrm>
            <a:off x="6553200" y="6356350"/>
            <a:ext cx="2133600" cy="365125"/>
          </a:xfrm>
          <a:prstGeom prst="rect">
            <a:avLst/>
          </a:prstGeom>
        </p:spPr>
        <p:txBody>
          <a:bodyPr/>
          <a:lstStyle/>
          <a:p>
            <a:fld id="{ABA641D1-D320-4D18-A07D-FB3BE88F614A}" type="slidenum">
              <a:rPr lang="fr-FR" smtClean="0"/>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562A29-3EF3-46C7-8BF4-802F906198B3}" type="datetime1">
              <a:rPr lang="fr-FR" smtClean="0"/>
              <a:pPr/>
              <a:t>23/11/2018</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FORMATION QAD REPORTING FRAMEWORK  MAHDI CHAKER – DISCOVERY INFORMATIQUE</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9D9919-C824-4F68-BADA-8FB0573996D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2.xml"/><Relationship Id="rId4" Type="http://schemas.openxmlformats.org/officeDocument/2006/relationships/image" Target="../media/image45.png"/></Relationships>
</file>

<file path=ppt/slides/_rels/slide6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www.w3schools.com/vbscript/" TargetMode="External"/><Relationship Id="rId1" Type="http://schemas.openxmlformats.org/officeDocument/2006/relationships/slideLayout" Target="../slideLayouts/slideLayout12.xml"/><Relationship Id="rId4" Type="http://schemas.openxmlformats.org/officeDocument/2006/relationships/image" Target="../media/image48.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png"/><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3" Type="http://schemas.openxmlformats.org/officeDocument/2006/relationships/package" Target="../embeddings/Feuille_de_calcul_Microsoft_Excel.xlsx"/><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61.emf"/></Relationships>
</file>

<file path=ppt/slides/_rels/slide103.xml.rels><?xml version="1.0" encoding="UTF-8" standalone="yes"?>
<Relationships xmlns="http://schemas.openxmlformats.org/package/2006/relationships"><Relationship Id="rId3" Type="http://schemas.openxmlformats.org/officeDocument/2006/relationships/package" Target="../embeddings/Feuille_de_calcul_Microsoft_Excel1.xlsx"/><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image" Target="../media/image62.emf"/></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2.xml"/></Relationships>
</file>

<file path=ppt/slides/_rels/slide119.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2.xml"/></Relationships>
</file>

<file path=ppt/slides/_rels/slide12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2.xml"/></Relationships>
</file>

<file path=ppt/slides/_rels/slide12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12.xml"/><Relationship Id="rId4" Type="http://schemas.openxmlformats.org/officeDocument/2006/relationships/image" Target="../media/image70.png"/></Relationships>
</file>

<file path=ppt/slides/_rels/slide12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2.xml"/></Relationships>
</file>

<file path=ppt/slides/_rels/slide12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2.xml"/></Relationships>
</file>

<file path=ppt/slides/_rels/slide127.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2.xml"/></Relationships>
</file>

<file path=ppt/slides/_rels/slide12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12.xml"/></Relationships>
</file>

<file path=ppt/slides/_rels/slide129.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2.xml"/></Relationships>
</file>

<file path=ppt/slides/_rels/slide13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2.xml"/></Relationships>
</file>

<file path=ppt/slides/_rels/slide13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3.xml.rels><?xml version="1.0" encoding="UTF-8" standalone="yes"?>
<Relationships xmlns="http://schemas.openxmlformats.org/package/2006/relationships"><Relationship Id="rId2" Type="http://schemas.openxmlformats.org/officeDocument/2006/relationships/hyperlink" Target="file:///\\cont23\copr62" TargetMode="External"/><Relationship Id="rId1" Type="http://schemas.openxmlformats.org/officeDocument/2006/relationships/slideLayout" Target="../slideLayouts/slideLayout12.xml"/></Relationships>
</file>

<file path=ppt/slides/_rels/slide134.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457200" y="607452"/>
            <a:ext cx="8229600" cy="705411"/>
          </a:xfrm>
          <a:prstGeom prst="rect">
            <a:avLst/>
          </a:prstGeom>
        </p:spPr>
        <p:txBody>
          <a:bodyPr vert="horz" lIns="91440" tIns="45720" rIns="91440" bIns="45720" rtlCol="0" anchor="ctr">
            <a:normAutofit fontScale="67500" lnSpcReduction="20000"/>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4400" b="1" i="0" u="none" strike="noStrike" kern="1200" cap="none" spc="0" normalizeH="0" baseline="0" noProof="0" smtClean="0">
                <a:ln>
                  <a:noFill/>
                </a:ln>
                <a:solidFill>
                  <a:schemeClr val="tx1">
                    <a:lumMod val="65000"/>
                    <a:lumOff val="35000"/>
                  </a:schemeClr>
                </a:solidFill>
                <a:effectLst/>
                <a:uLnTx/>
                <a:uFillTx/>
                <a:latin typeface="Century Gothic" pitchFamily="34" charset="0"/>
                <a:ea typeface="+mj-ea"/>
                <a:cs typeface="+mj-cs"/>
              </a:rPr>
              <a:t>FORMATION QAD REPORTING FRAMEWORK</a:t>
            </a:r>
            <a:endParaRPr kumimoji="0" lang="en-US" sz="4400" b="1" i="0" u="none" strike="noStrike" kern="1200" cap="none" spc="0" normalizeH="0" baseline="0" noProof="0">
              <a:ln>
                <a:noFill/>
              </a:ln>
              <a:solidFill>
                <a:schemeClr val="tx1">
                  <a:lumMod val="65000"/>
                  <a:lumOff val="35000"/>
                </a:schemeClr>
              </a:solidFill>
              <a:effectLst/>
              <a:uLnTx/>
              <a:uFillTx/>
              <a:latin typeface="Century Gothic" pitchFamily="34" charset="0"/>
              <a:ea typeface="+mj-ea"/>
              <a:cs typeface="+mj-cs"/>
            </a:endParaRPr>
          </a:p>
        </p:txBody>
      </p:sp>
      <p:sp>
        <p:nvSpPr>
          <p:cNvPr id="5" name="Rectangle 3"/>
          <p:cNvSpPr txBox="1">
            <a:spLocks noChangeArrowheads="1"/>
          </p:cNvSpPr>
          <p:nvPr/>
        </p:nvSpPr>
        <p:spPr>
          <a:xfrm>
            <a:off x="457200" y="1417638"/>
            <a:ext cx="8229600" cy="349250"/>
          </a:xfrm>
          <a:prstGeom prst="rect">
            <a:avLst/>
          </a:prstGeom>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err="1" smtClean="0">
                <a:ln>
                  <a:noFill/>
                </a:ln>
                <a:solidFill>
                  <a:schemeClr val="tx1">
                    <a:tint val="75000"/>
                  </a:schemeClr>
                </a:solidFill>
                <a:effectLst/>
                <a:uLnTx/>
                <a:uFillTx/>
                <a:latin typeface="+mn-lt"/>
                <a:ea typeface="+mn-ea"/>
                <a:cs typeface="+mn-cs"/>
              </a:rPr>
              <a:t>Novembre</a:t>
            </a:r>
            <a:r>
              <a:rPr kumimoji="0" lang="en-US" sz="1600" b="1" i="0" u="none" strike="noStrike" kern="1200" cap="none" spc="0" normalizeH="0" baseline="0" noProof="0" dirty="0" smtClean="0">
                <a:ln>
                  <a:noFill/>
                </a:ln>
                <a:solidFill>
                  <a:schemeClr val="tx1">
                    <a:tint val="75000"/>
                  </a:schemeClr>
                </a:solidFill>
                <a:effectLst/>
                <a:uLnTx/>
                <a:uFillTx/>
                <a:latin typeface="+mn-lt"/>
                <a:ea typeface="+mn-ea"/>
                <a:cs typeface="+mn-cs"/>
              </a:rPr>
              <a:t> </a:t>
            </a:r>
            <a:r>
              <a:rPr kumimoji="0" lang="en-US" sz="1600" b="1" i="0" u="none" strike="noStrike" kern="1200" cap="none" spc="0" normalizeH="0" baseline="0" noProof="0" dirty="0" smtClean="0">
                <a:ln>
                  <a:noFill/>
                </a:ln>
                <a:solidFill>
                  <a:schemeClr val="tx1">
                    <a:tint val="75000"/>
                  </a:schemeClr>
                </a:solidFill>
                <a:effectLst/>
                <a:uLnTx/>
                <a:uFillTx/>
                <a:latin typeface="+mn-lt"/>
                <a:ea typeface="+mn-ea"/>
                <a:cs typeface="+mn-cs"/>
              </a:rPr>
              <a:t>2018</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smtClean="0">
              <a:ln>
                <a:noFill/>
              </a:ln>
              <a:solidFill>
                <a:schemeClr val="tx1">
                  <a:tint val="75000"/>
                </a:schemeClr>
              </a:solidFill>
              <a:effectLst/>
              <a:uLnTx/>
              <a:uFillTx/>
              <a:latin typeface="+mn-lt"/>
              <a:ea typeface="+mn-ea"/>
              <a:cs typeface="+mn-cs"/>
            </a:endParaRPr>
          </a:p>
        </p:txBody>
      </p:sp>
      <p:sp>
        <p:nvSpPr>
          <p:cNvPr id="6" name="Text Placeholder 6"/>
          <p:cNvSpPr txBox="1">
            <a:spLocks/>
          </p:cNvSpPr>
          <p:nvPr/>
        </p:nvSpPr>
        <p:spPr>
          <a:xfrm>
            <a:off x="457200" y="179388"/>
            <a:ext cx="8229600" cy="428625"/>
          </a:xfrm>
          <a:prstGeom prst="rect">
            <a:avLst/>
          </a:prstGeom>
        </p:spPr>
        <p:txBody>
          <a:bodyPr vert="horz" lIns="91440" tIns="45720" rIns="91440" bIns="45720"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sz="2000" b="1">
                <a:solidFill>
                  <a:srgbClr val="4F81BD"/>
                </a:solidFill>
                <a:latin typeface="Century Gothic"/>
                <a:cs typeface="Century Gothic"/>
              </a:rPr>
              <a:t>Discovery Informatique – Session de formation</a:t>
            </a:r>
          </a:p>
        </p:txBody>
      </p:sp>
      <p:sp>
        <p:nvSpPr>
          <p:cNvPr id="7" name="ZoneTexte 6"/>
          <p:cNvSpPr txBox="1"/>
          <p:nvPr/>
        </p:nvSpPr>
        <p:spPr>
          <a:xfrm>
            <a:off x="5166523" y="1819414"/>
            <a:ext cx="3583777" cy="1815882"/>
          </a:xfrm>
          <a:prstGeom prst="rect">
            <a:avLst/>
          </a:prstGeom>
          <a:noFill/>
        </p:spPr>
        <p:txBody>
          <a:bodyPr wrap="square" rtlCol="0">
            <a:spAutoFit/>
          </a:bodyPr>
          <a:lstStyle/>
          <a:p>
            <a:pPr algn="l"/>
            <a:r>
              <a:rPr lang="fr-WINDIES" sz="2000" kern="0" dirty="0" err="1" smtClean="0">
                <a:solidFill>
                  <a:schemeClr val="tx1">
                    <a:lumMod val="75000"/>
                    <a:lumOff val="25000"/>
                  </a:schemeClr>
                </a:solidFill>
                <a:latin typeface="Agency FB" pitchFamily="34" charset="0"/>
              </a:rPr>
              <a:t>Faiçal</a:t>
            </a:r>
            <a:r>
              <a:rPr lang="fr-WINDIES" sz="2000" kern="0" dirty="0" smtClean="0">
                <a:solidFill>
                  <a:schemeClr val="tx1">
                    <a:lumMod val="75000"/>
                    <a:lumOff val="25000"/>
                  </a:schemeClr>
                </a:solidFill>
                <a:latin typeface="Agency FB" pitchFamily="34" charset="0"/>
              </a:rPr>
              <a:t> ABBASSI</a:t>
            </a:r>
            <a:endParaRPr lang="fr-WINDIES" sz="2000" b="0" i="1" kern="0" dirty="0" smtClean="0">
              <a:solidFill>
                <a:schemeClr val="tx1">
                  <a:lumMod val="75000"/>
                  <a:lumOff val="25000"/>
                </a:schemeClr>
              </a:solidFill>
              <a:latin typeface="Agency FB" pitchFamily="34" charset="0"/>
            </a:endParaRPr>
          </a:p>
          <a:p>
            <a:pPr algn="l"/>
            <a:r>
              <a:rPr lang="fr-WINDIES" sz="2000" kern="0" dirty="0" smtClean="0">
                <a:solidFill>
                  <a:schemeClr val="tx1">
                    <a:lumMod val="75000"/>
                    <a:lumOff val="25000"/>
                  </a:schemeClr>
                </a:solidFill>
                <a:latin typeface="Agency FB" pitchFamily="34" charset="0"/>
              </a:rPr>
              <a:t>Ingénieur Consultant technico-fonctionnel</a:t>
            </a:r>
          </a:p>
          <a:p>
            <a:pPr marL="342900" lvl="0" indent="-342900" algn="l" eaLnBrk="0" hangingPunct="0">
              <a:spcBef>
                <a:spcPct val="20000"/>
              </a:spcBef>
              <a:buClr>
                <a:srgbClr val="890C4C"/>
              </a:buClr>
              <a:defRPr/>
            </a:pPr>
            <a:r>
              <a:rPr lang="fr-FR" sz="2000" kern="0" dirty="0">
                <a:solidFill>
                  <a:schemeClr val="tx1">
                    <a:lumMod val="75000"/>
                    <a:lumOff val="25000"/>
                  </a:schemeClr>
                </a:solidFill>
                <a:latin typeface="Agency FB" pitchFamily="34" charset="0"/>
              </a:rPr>
              <a:t>f</a:t>
            </a:r>
            <a:r>
              <a:rPr lang="fr-FR" sz="2000" kern="0" dirty="0" smtClean="0">
                <a:solidFill>
                  <a:schemeClr val="tx1">
                    <a:lumMod val="75000"/>
                    <a:lumOff val="25000"/>
                  </a:schemeClr>
                </a:solidFill>
                <a:latin typeface="Agency FB" pitchFamily="34" charset="0"/>
              </a:rPr>
              <a:t>aical.abbassi@discovery.com.tn</a:t>
            </a:r>
          </a:p>
          <a:p>
            <a:pPr marL="342900" indent="-342900" algn="l" eaLnBrk="0" hangingPunct="0">
              <a:spcBef>
                <a:spcPct val="20000"/>
              </a:spcBef>
              <a:buClr>
                <a:srgbClr val="890C4C"/>
              </a:buClr>
              <a:defRPr/>
            </a:pPr>
            <a:r>
              <a:rPr lang="fr-FR" sz="2000" kern="0" dirty="0" smtClean="0">
                <a:solidFill>
                  <a:schemeClr val="tx1">
                    <a:lumMod val="75000"/>
                    <a:lumOff val="25000"/>
                  </a:schemeClr>
                </a:solidFill>
                <a:latin typeface="Agency FB" pitchFamily="34" charset="0"/>
              </a:rPr>
              <a:t>Bureau : (+216) 71 942 765 , poste 124</a:t>
            </a:r>
          </a:p>
          <a:p>
            <a:pPr marL="342900" lvl="0" indent="-342900" algn="l" eaLnBrk="0" hangingPunct="0">
              <a:spcBef>
                <a:spcPct val="20000"/>
              </a:spcBef>
              <a:buClr>
                <a:srgbClr val="890C4C"/>
              </a:buClr>
              <a:defRPr/>
            </a:pPr>
            <a:r>
              <a:rPr lang="fr-FR" sz="2000" kern="0" dirty="0" err="1" smtClean="0">
                <a:solidFill>
                  <a:schemeClr val="tx1">
                    <a:lumMod val="75000"/>
                    <a:lumOff val="25000"/>
                  </a:schemeClr>
                </a:solidFill>
                <a:latin typeface="Agency FB" pitchFamily="34" charset="0"/>
              </a:rPr>
              <a:t>Cell</a:t>
            </a:r>
            <a:r>
              <a:rPr lang="fr-FR" sz="2000" kern="0" dirty="0" smtClean="0">
                <a:solidFill>
                  <a:schemeClr val="tx1">
                    <a:lumMod val="75000"/>
                    <a:lumOff val="25000"/>
                  </a:schemeClr>
                </a:solidFill>
                <a:latin typeface="Agency FB" pitchFamily="34" charset="0"/>
              </a:rPr>
              <a:t> : (+216) 98 760 337</a:t>
            </a:r>
            <a:endParaRPr lang="fr-WINDIES" sz="2000" kern="0" dirty="0" smtClean="0">
              <a:solidFill>
                <a:schemeClr val="tx1">
                  <a:lumMod val="75000"/>
                  <a:lumOff val="25000"/>
                </a:schemeClr>
              </a:solidFill>
              <a:latin typeface="Agency FB" pitchFamily="34" charset="0"/>
            </a:endParaRPr>
          </a:p>
        </p:txBody>
      </p:sp>
      <p:sp>
        <p:nvSpPr>
          <p:cNvPr id="8" name="Rectangle 7"/>
          <p:cNvSpPr/>
          <p:nvPr/>
        </p:nvSpPr>
        <p:spPr>
          <a:xfrm>
            <a:off x="3498647" y="1808490"/>
            <a:ext cx="1486304" cy="400110"/>
          </a:xfrm>
          <a:prstGeom prst="rect">
            <a:avLst/>
          </a:prstGeom>
        </p:spPr>
        <p:txBody>
          <a:bodyPr wrap="none">
            <a:spAutoFit/>
          </a:bodyPr>
          <a:lstStyle/>
          <a:p>
            <a:r>
              <a:rPr lang="fr-WINDIES" sz="2000" b="1" kern="0" smtClean="0">
                <a:solidFill>
                  <a:schemeClr val="tx1">
                    <a:lumMod val="75000"/>
                    <a:lumOff val="25000"/>
                  </a:schemeClr>
                </a:solidFill>
                <a:latin typeface="Agency FB" pitchFamily="34" charset="0"/>
              </a:rPr>
              <a:t>Présenté par : </a:t>
            </a:r>
            <a:endParaRPr lang="fr-FR" sz="2000"/>
          </a:p>
        </p:txBody>
      </p:sp>
      <p:pic>
        <p:nvPicPr>
          <p:cNvPr id="9" name="Picture 2" descr="C:\Users\mahdi.chaker.DISCOVERY\Documents\12- DIVERS\discoveryDatagroupLogo272-50.png"/>
          <p:cNvPicPr>
            <a:picLocks noChangeAspect="1" noChangeArrowheads="1"/>
          </p:cNvPicPr>
          <p:nvPr/>
        </p:nvPicPr>
        <p:blipFill>
          <a:blip r:embed="rId2" cstate="print"/>
          <a:stretch>
            <a:fillRect/>
          </a:stretch>
        </p:blipFill>
        <p:spPr bwMode="auto">
          <a:xfrm>
            <a:off x="1955800" y="2875459"/>
            <a:ext cx="2228572" cy="582857"/>
          </a:xfrm>
          <a:prstGeom prst="rect">
            <a:avLst/>
          </a:prstGeom>
          <a:noFill/>
        </p:spPr>
      </p:pic>
      <p:pic>
        <p:nvPicPr>
          <p:cNvPr id="1026" name="Picture 2"/>
          <p:cNvPicPr>
            <a:picLocks noChangeAspect="1" noChangeArrowheads="1"/>
          </p:cNvPicPr>
          <p:nvPr/>
        </p:nvPicPr>
        <p:blipFill>
          <a:blip r:embed="rId3" cstate="print"/>
          <a:srcRect/>
          <a:stretch>
            <a:fillRect/>
          </a:stretch>
        </p:blipFill>
        <p:spPr bwMode="auto">
          <a:xfrm>
            <a:off x="0" y="3631957"/>
            <a:ext cx="9144000" cy="269309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r>
              <a:rPr lang="en-US" sz="2800" dirty="0"/>
              <a:t>QAD Reporting Framework </a:t>
            </a:r>
            <a:r>
              <a:rPr lang="en-US" sz="2800" dirty="0" err="1"/>
              <a:t>est</a:t>
            </a:r>
            <a:r>
              <a:rPr lang="en-US" sz="2800" dirty="0"/>
              <a:t> un </a:t>
            </a:r>
            <a:r>
              <a:rPr lang="en-US" sz="2800" dirty="0" err="1"/>
              <a:t>outil</a:t>
            </a:r>
            <a:r>
              <a:rPr lang="en-US" sz="2800" dirty="0"/>
              <a:t> QAD pour </a:t>
            </a:r>
            <a:r>
              <a:rPr lang="en-US" sz="2800" dirty="0" err="1"/>
              <a:t>gérer</a:t>
            </a:r>
            <a:r>
              <a:rPr lang="en-US" sz="2800" dirty="0"/>
              <a:t> et </a:t>
            </a:r>
            <a:r>
              <a:rPr lang="en-US" sz="2800" dirty="0" err="1"/>
              <a:t>générer</a:t>
            </a:r>
            <a:r>
              <a:rPr lang="en-US" sz="2800" dirty="0"/>
              <a:t> :</a:t>
            </a:r>
          </a:p>
          <a:p>
            <a:pPr lvl="1"/>
            <a:r>
              <a:rPr lang="en-US" dirty="0" smtClean="0"/>
              <a:t>Des </a:t>
            </a:r>
            <a:r>
              <a:rPr lang="en-US" dirty="0"/>
              <a:t>reporting</a:t>
            </a:r>
          </a:p>
          <a:p>
            <a:pPr lvl="1"/>
            <a:r>
              <a:rPr lang="en-US" dirty="0" smtClean="0"/>
              <a:t>Des </a:t>
            </a:r>
            <a:r>
              <a:rPr lang="en-US" dirty="0"/>
              <a:t>documents de </a:t>
            </a:r>
            <a:r>
              <a:rPr lang="en-US" dirty="0" err="1"/>
              <a:t>gestion</a:t>
            </a:r>
            <a:endParaRPr lang="en-US" dirty="0"/>
          </a:p>
          <a:p>
            <a:endParaRPr lang="fr-FR" dirty="0"/>
          </a:p>
        </p:txBody>
      </p:sp>
      <p:sp>
        <p:nvSpPr>
          <p:cNvPr id="3" name="Titre 2"/>
          <p:cNvSpPr>
            <a:spLocks noGrp="1"/>
          </p:cNvSpPr>
          <p:nvPr>
            <p:ph type="title"/>
          </p:nvPr>
        </p:nvSpPr>
        <p:spPr/>
        <p:txBody>
          <a:bodyPr/>
          <a:lstStyle/>
          <a:p>
            <a:r>
              <a:rPr lang="en-US" smtClean="0"/>
              <a:t>Présentation</a:t>
            </a:r>
            <a:endParaRPr lang="fr-FR"/>
          </a:p>
        </p:txBody>
      </p:sp>
      <p:sp>
        <p:nvSpPr>
          <p:cNvPr id="4" name="Espace réservé de la date 3"/>
          <p:cNvSpPr>
            <a:spLocks noGrp="1"/>
          </p:cNvSpPr>
          <p:nvPr>
            <p:ph type="dt" sz="half" idx="10"/>
          </p:nvPr>
        </p:nvSpPr>
        <p:spPr/>
        <p:txBody>
          <a:bodyPr/>
          <a:lstStyle/>
          <a:p>
            <a:pPr algn="r"/>
            <a:fld id="{C8AB55ED-DE1D-476D-917F-E6CC1015E896}" type="datetime1">
              <a:rPr lang="fr-FR" smtClean="0"/>
              <a:pPr algn="r"/>
              <a:t>23/11/2018</a:t>
            </a:fld>
            <a:endParaRPr lang="fr-FR"/>
          </a:p>
        </p:txBody>
      </p:sp>
      <p:sp>
        <p:nvSpPr>
          <p:cNvPr id="5" name="Espace réservé du numéro de diapositive 4"/>
          <p:cNvSpPr>
            <a:spLocks noGrp="1"/>
          </p:cNvSpPr>
          <p:nvPr>
            <p:ph type="sldNum" sz="quarter" idx="12"/>
          </p:nvPr>
        </p:nvSpPr>
        <p:spPr/>
        <p:txBody>
          <a:bodyPr/>
          <a:lstStyle/>
          <a:p>
            <a:fld id="{AA9D9919-C824-4F68-BADA-8FB0573996DB}" type="slidenum">
              <a:rPr lang="fr-FR" smtClean="0"/>
              <a:pPr/>
              <a:t>2</a:t>
            </a:fld>
            <a:endParaRPr lang="fr-FR"/>
          </a:p>
        </p:txBody>
      </p:sp>
      <p:sp>
        <p:nvSpPr>
          <p:cNvPr id="7"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3</a:t>
            </a:fld>
            <a:endParaRPr lang="fr-FR"/>
          </a:p>
        </p:txBody>
      </p:sp>
      <p:sp>
        <p:nvSpPr>
          <p:cNvPr id="5" name="Espace réservé du contenu 4"/>
          <p:cNvSpPr>
            <a:spLocks noGrp="1"/>
          </p:cNvSpPr>
          <p:nvPr>
            <p:ph idx="1"/>
          </p:nvPr>
        </p:nvSpPr>
        <p:spPr/>
        <p:txBody>
          <a:bodyPr>
            <a:normAutofit/>
          </a:bodyPr>
          <a:lstStyle/>
          <a:p>
            <a:r>
              <a:rPr lang="en-US" sz="2800"/>
              <a:t>depuis QAD 2009, sur la Standard Edition et Enterprise Edition</a:t>
            </a:r>
          </a:p>
          <a:p>
            <a:endParaRPr lang="en-US" sz="2800"/>
          </a:p>
          <a:p>
            <a:r>
              <a:rPr lang="en-US" sz="2800"/>
              <a:t>Module “Gratuit” si en Contrat de Maintenance actif</a:t>
            </a:r>
          </a:p>
          <a:p>
            <a:endParaRPr lang="en-US" sz="2800"/>
          </a:p>
          <a:p>
            <a:r>
              <a:rPr lang="en-US" sz="2800"/>
              <a:t>Echantillons inclus (</a:t>
            </a:r>
            <a:r>
              <a:rPr lang="en-US" sz="2800" i="1"/>
              <a:t>Samples</a:t>
            </a:r>
            <a:r>
              <a:rPr lang="en-US" sz="2800"/>
              <a:t>)</a:t>
            </a:r>
          </a:p>
          <a:p>
            <a:endParaRPr lang="en-US" sz="2800"/>
          </a:p>
          <a:p>
            <a:r>
              <a:rPr lang="en-US" sz="2800"/>
              <a:t>Directement connecté à la base de données de QAD. </a:t>
            </a:r>
          </a:p>
          <a:p>
            <a:endParaRPr lang="fr-FR" sz="2800"/>
          </a:p>
        </p:txBody>
      </p:sp>
      <p:sp>
        <p:nvSpPr>
          <p:cNvPr id="6" name="Titre 5"/>
          <p:cNvSpPr>
            <a:spLocks noGrp="1"/>
          </p:cNvSpPr>
          <p:nvPr>
            <p:ph type="title"/>
          </p:nvPr>
        </p:nvSpPr>
        <p:spPr/>
        <p:txBody>
          <a:bodyPr/>
          <a:lstStyle/>
          <a:p>
            <a:r>
              <a:rPr lang="en-US" smtClean="0"/>
              <a:t>Présentation</a:t>
            </a:r>
            <a:endParaRPr lang="fr-FR"/>
          </a:p>
        </p:txBody>
      </p:sp>
      <p:sp>
        <p:nvSpPr>
          <p:cNvPr id="7"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4</a:t>
            </a:fld>
            <a:endParaRPr lang="fr-FR"/>
          </a:p>
        </p:txBody>
      </p:sp>
      <p:sp>
        <p:nvSpPr>
          <p:cNvPr id="5" name="Espace réservé du contenu 4"/>
          <p:cNvSpPr>
            <a:spLocks noGrp="1"/>
          </p:cNvSpPr>
          <p:nvPr>
            <p:ph idx="1"/>
          </p:nvPr>
        </p:nvSpPr>
        <p:spPr/>
        <p:txBody>
          <a:bodyPr>
            <a:normAutofit/>
          </a:bodyPr>
          <a:lstStyle/>
          <a:p>
            <a:pPr algn="just"/>
            <a:r>
              <a:rPr lang="fr-FR" sz="2800"/>
              <a:t>Rapports plus beaux, y compris les logos, des changements de police, codes barres, mise en évidence d’éléments, totaux, etc.</a:t>
            </a:r>
          </a:p>
          <a:p>
            <a:endParaRPr lang="fr-FR" sz="2800"/>
          </a:p>
          <a:p>
            <a:r>
              <a:rPr lang="en-US" sz="2800"/>
              <a:t>Optimisation de l’espace dans un rapport</a:t>
            </a:r>
          </a:p>
          <a:p>
            <a:endParaRPr lang="en-US" sz="2800"/>
          </a:p>
          <a:p>
            <a:r>
              <a:rPr lang="en-US" sz="2800"/>
              <a:t>Simplification de la mise en page</a:t>
            </a:r>
          </a:p>
          <a:p>
            <a:endParaRPr lang="en-US" sz="2800"/>
          </a:p>
          <a:p>
            <a:pPr algn="just"/>
            <a:r>
              <a:rPr lang="en-US" sz="2800"/>
              <a:t>Utilisation d’un </a:t>
            </a:r>
            <a:r>
              <a:rPr lang="en-US" sz="2800" i="1"/>
              <a:t>Browse</a:t>
            </a:r>
            <a:r>
              <a:rPr lang="en-US" sz="2800"/>
              <a:t> ou </a:t>
            </a:r>
            <a:r>
              <a:rPr lang="en-US" sz="2800" i="1"/>
              <a:t>Query</a:t>
            </a:r>
            <a:r>
              <a:rPr lang="en-US" sz="2800"/>
              <a:t> comme base/input pour l’exécution du </a:t>
            </a:r>
            <a:r>
              <a:rPr lang="en-US" sz="2800" smtClean="0"/>
              <a:t>rapport.</a:t>
            </a:r>
            <a:endParaRPr lang="en-US" sz="2800"/>
          </a:p>
          <a:p>
            <a:endParaRPr lang="fr-FR" sz="2800"/>
          </a:p>
        </p:txBody>
      </p:sp>
      <p:sp>
        <p:nvSpPr>
          <p:cNvPr id="6" name="Titre 5"/>
          <p:cNvSpPr>
            <a:spLocks noGrp="1"/>
          </p:cNvSpPr>
          <p:nvPr>
            <p:ph type="title"/>
          </p:nvPr>
        </p:nvSpPr>
        <p:spPr/>
        <p:txBody>
          <a:bodyPr/>
          <a:lstStyle/>
          <a:p>
            <a:r>
              <a:rPr lang="en-US" smtClean="0"/>
              <a:t>Pourquoi faire?</a:t>
            </a:r>
            <a:endParaRPr lang="fr-FR"/>
          </a:p>
        </p:txBody>
      </p:sp>
      <p:sp>
        <p:nvSpPr>
          <p:cNvPr id="8"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5</a:t>
            </a:fld>
            <a:endParaRPr lang="fr-FR"/>
          </a:p>
        </p:txBody>
      </p:sp>
      <p:sp>
        <p:nvSpPr>
          <p:cNvPr id="5" name="Espace réservé du contenu 4"/>
          <p:cNvSpPr>
            <a:spLocks noGrp="1"/>
          </p:cNvSpPr>
          <p:nvPr>
            <p:ph idx="1"/>
          </p:nvPr>
        </p:nvSpPr>
        <p:spPr/>
        <p:txBody>
          <a:bodyPr>
            <a:normAutofit/>
          </a:bodyPr>
          <a:lstStyle/>
          <a:p>
            <a:r>
              <a:rPr lang="en-US" sz="2800"/>
              <a:t>Sauvegarde des critères de recherche pour simplifier l’input</a:t>
            </a:r>
          </a:p>
          <a:p>
            <a:endParaRPr lang="en-US" sz="2800"/>
          </a:p>
          <a:p>
            <a:r>
              <a:rPr lang="en-US" sz="2800"/>
              <a:t>Générer des rapports en format pdf ou Excel</a:t>
            </a:r>
          </a:p>
          <a:p>
            <a:endParaRPr lang="en-US" sz="2800"/>
          </a:p>
          <a:p>
            <a:r>
              <a:rPr lang="en-US" sz="2800"/>
              <a:t>Planification automatique de rapports</a:t>
            </a:r>
          </a:p>
          <a:p>
            <a:endParaRPr lang="fr-FR" sz="2800"/>
          </a:p>
        </p:txBody>
      </p:sp>
      <p:sp>
        <p:nvSpPr>
          <p:cNvPr id="6" name="Titre 5"/>
          <p:cNvSpPr>
            <a:spLocks noGrp="1"/>
          </p:cNvSpPr>
          <p:nvPr>
            <p:ph type="title"/>
          </p:nvPr>
        </p:nvSpPr>
        <p:spPr/>
        <p:txBody>
          <a:bodyPr/>
          <a:lstStyle/>
          <a:p>
            <a:r>
              <a:rPr lang="en-US" smtClean="0"/>
              <a:t>Pourquoi faire?</a:t>
            </a:r>
            <a:endParaRPr lang="fr-FR"/>
          </a:p>
        </p:txBody>
      </p:sp>
      <p:sp>
        <p:nvSpPr>
          <p:cNvPr id="7"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6</a:t>
            </a:fld>
            <a:endParaRPr lang="fr-FR"/>
          </a:p>
        </p:txBody>
      </p:sp>
      <p:sp>
        <p:nvSpPr>
          <p:cNvPr id="5" name="Espace réservé du contenu 4"/>
          <p:cNvSpPr>
            <a:spLocks noGrp="1"/>
          </p:cNvSpPr>
          <p:nvPr>
            <p:ph idx="1"/>
          </p:nvPr>
        </p:nvSpPr>
        <p:spPr/>
        <p:txBody>
          <a:bodyPr/>
          <a:lstStyle/>
          <a:p>
            <a:r>
              <a:rPr lang="en-US" sz="2800"/>
              <a:t>Modèles standard</a:t>
            </a:r>
          </a:p>
          <a:p>
            <a:pPr lvl="1"/>
            <a:r>
              <a:rPr lang="en-US"/>
              <a:t>Basés sur des Browses</a:t>
            </a:r>
          </a:p>
          <a:p>
            <a:pPr lvl="1"/>
            <a:r>
              <a:rPr lang="en-US"/>
              <a:t>Orientation : Portrait/Paysage</a:t>
            </a:r>
          </a:p>
          <a:p>
            <a:pPr lvl="1"/>
            <a:r>
              <a:rPr lang="en-US"/>
              <a:t>Présentation : Etiquettes, Colonnes</a:t>
            </a:r>
          </a:p>
          <a:p>
            <a:pPr lvl="1"/>
            <a:r>
              <a:rPr lang="en-US"/>
              <a:t>Formats : A4, Letter, …</a:t>
            </a:r>
          </a:p>
          <a:p>
            <a:pPr lvl="1"/>
            <a:endParaRPr lang="en-US"/>
          </a:p>
          <a:p>
            <a:r>
              <a:rPr lang="en-US" sz="2800"/>
              <a:t>Echantillons fournis : </a:t>
            </a:r>
          </a:p>
          <a:p>
            <a:pPr lvl="1"/>
            <a:r>
              <a:rPr lang="en-US"/>
              <a:t>Documents commerciaux : Offres, Commandes, BL, Factures</a:t>
            </a:r>
          </a:p>
          <a:p>
            <a:pPr lvl="1"/>
            <a:r>
              <a:rPr lang="en-US"/>
              <a:t>Ordres d’achat</a:t>
            </a:r>
          </a:p>
          <a:p>
            <a:pPr lvl="1"/>
            <a:r>
              <a:rPr lang="en-US"/>
              <a:t>Ordres de fabrication</a:t>
            </a:r>
          </a:p>
        </p:txBody>
      </p:sp>
      <p:sp>
        <p:nvSpPr>
          <p:cNvPr id="6" name="Titre 5"/>
          <p:cNvSpPr>
            <a:spLocks noGrp="1"/>
          </p:cNvSpPr>
          <p:nvPr>
            <p:ph type="title"/>
          </p:nvPr>
        </p:nvSpPr>
        <p:spPr/>
        <p:txBody>
          <a:bodyPr/>
          <a:lstStyle/>
          <a:p>
            <a:r>
              <a:rPr lang="en-US" smtClean="0"/>
              <a:t>Ce qui est inclus</a:t>
            </a:r>
            <a:endParaRPr lang="fr-FR"/>
          </a:p>
        </p:txBody>
      </p:sp>
      <p:sp>
        <p:nvSpPr>
          <p:cNvPr id="7"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7</a:t>
            </a:fld>
            <a:endParaRPr lang="fr-FR"/>
          </a:p>
        </p:txBody>
      </p:sp>
      <p:sp>
        <p:nvSpPr>
          <p:cNvPr id="5" name="Espace réservé du contenu 4"/>
          <p:cNvSpPr>
            <a:spLocks noGrp="1"/>
          </p:cNvSpPr>
          <p:nvPr>
            <p:ph idx="1"/>
          </p:nvPr>
        </p:nvSpPr>
        <p:spPr/>
        <p:txBody>
          <a:bodyPr>
            <a:normAutofit/>
          </a:bodyPr>
          <a:lstStyle/>
          <a:p>
            <a:pPr algn="just"/>
            <a:r>
              <a:rPr lang="en-US" sz="2800" dirty="0"/>
              <a:t>Rapport (</a:t>
            </a:r>
            <a:r>
              <a:rPr lang="en-US" sz="2800" i="1" dirty="0"/>
              <a:t>Report</a:t>
            </a:r>
            <a:r>
              <a:rPr lang="en-US" sz="2800" dirty="0"/>
              <a:t>) : </a:t>
            </a:r>
            <a:r>
              <a:rPr lang="en-US" sz="2800" dirty="0" err="1"/>
              <a:t>est</a:t>
            </a:r>
            <a:r>
              <a:rPr lang="en-US" sz="2800" dirty="0"/>
              <a:t> </a:t>
            </a:r>
            <a:r>
              <a:rPr lang="en-US" sz="2800" dirty="0" err="1"/>
              <a:t>une</a:t>
            </a:r>
            <a:r>
              <a:rPr lang="en-US" sz="2800" dirty="0"/>
              <a:t> collection des </a:t>
            </a:r>
            <a:r>
              <a:rPr lang="en-US" sz="2800" dirty="0" err="1"/>
              <a:t>données</a:t>
            </a:r>
            <a:r>
              <a:rPr lang="en-US" sz="2800" dirty="0"/>
              <a:t> </a:t>
            </a:r>
            <a:r>
              <a:rPr lang="en-US" sz="2800" dirty="0" err="1"/>
              <a:t>désirées</a:t>
            </a:r>
            <a:r>
              <a:rPr lang="en-US" sz="2800" dirty="0"/>
              <a:t>, </a:t>
            </a:r>
            <a:r>
              <a:rPr lang="en-US" sz="2800" dirty="0" err="1"/>
              <a:t>comme</a:t>
            </a:r>
            <a:r>
              <a:rPr lang="en-US" sz="2800" dirty="0"/>
              <a:t> </a:t>
            </a:r>
            <a:r>
              <a:rPr lang="en-US" sz="2800" dirty="0" err="1"/>
              <a:t>définies</a:t>
            </a:r>
            <a:r>
              <a:rPr lang="en-US" sz="2800" dirty="0"/>
              <a:t> à la </a:t>
            </a:r>
            <a:r>
              <a:rPr lang="en-US" sz="2800" dirty="0" err="1"/>
              <a:t>ressource</a:t>
            </a:r>
            <a:r>
              <a:rPr lang="en-US" sz="2800" dirty="0"/>
              <a:t> d’état (</a:t>
            </a:r>
            <a:r>
              <a:rPr lang="en-US" sz="2800" i="1" dirty="0"/>
              <a:t>Report Resource</a:t>
            </a:r>
            <a:r>
              <a:rPr lang="en-US" sz="2800" dirty="0"/>
              <a:t>) et </a:t>
            </a:r>
            <a:r>
              <a:rPr lang="en-US" sz="2800" dirty="0" err="1"/>
              <a:t>organisées</a:t>
            </a:r>
            <a:r>
              <a:rPr lang="en-US" sz="2800" dirty="0"/>
              <a:t> </a:t>
            </a:r>
            <a:r>
              <a:rPr lang="en-US" sz="2800" dirty="0" err="1"/>
              <a:t>selon</a:t>
            </a:r>
            <a:r>
              <a:rPr lang="en-US" sz="2800" dirty="0"/>
              <a:t> le format </a:t>
            </a:r>
            <a:r>
              <a:rPr lang="en-US" sz="2800" dirty="0" err="1"/>
              <a:t>désiré</a:t>
            </a:r>
            <a:r>
              <a:rPr lang="en-US" sz="2800" dirty="0"/>
              <a:t> </a:t>
            </a:r>
            <a:r>
              <a:rPr lang="en-US" sz="2800" dirty="0" err="1"/>
              <a:t>comme</a:t>
            </a:r>
            <a:r>
              <a:rPr lang="en-US" sz="2800" dirty="0"/>
              <a:t> </a:t>
            </a:r>
            <a:r>
              <a:rPr lang="en-US" sz="2800" dirty="0" err="1"/>
              <a:t>défini</a:t>
            </a:r>
            <a:r>
              <a:rPr lang="en-US" sz="2800" dirty="0"/>
              <a:t> à la </a:t>
            </a:r>
            <a:r>
              <a:rPr lang="en-US" sz="2800" dirty="0" err="1"/>
              <a:t>définition</a:t>
            </a:r>
            <a:r>
              <a:rPr lang="en-US" sz="2800" dirty="0"/>
              <a:t> d’état (</a:t>
            </a:r>
            <a:r>
              <a:rPr lang="en-US" sz="2800" i="1" dirty="0"/>
              <a:t>Report Definition</a:t>
            </a:r>
            <a:r>
              <a:rPr lang="en-US" sz="2800" dirty="0"/>
              <a:t>)</a:t>
            </a:r>
          </a:p>
          <a:p>
            <a:pPr algn="just"/>
            <a:r>
              <a:rPr lang="en-US" sz="2800" dirty="0" err="1"/>
              <a:t>Ressource</a:t>
            </a:r>
            <a:r>
              <a:rPr lang="en-US" sz="2800" dirty="0"/>
              <a:t> d’état (</a:t>
            </a:r>
            <a:r>
              <a:rPr lang="en-US" sz="2800" i="1" dirty="0"/>
              <a:t>Report Resource</a:t>
            </a:r>
            <a:r>
              <a:rPr lang="en-US" sz="2800" dirty="0"/>
              <a:t>) : </a:t>
            </a:r>
            <a:r>
              <a:rPr lang="en-US" sz="2800" dirty="0" err="1"/>
              <a:t>représente</a:t>
            </a:r>
            <a:r>
              <a:rPr lang="en-US" sz="2800" dirty="0"/>
              <a:t> un objet unique et multi-</a:t>
            </a:r>
            <a:r>
              <a:rPr lang="en-US" sz="2800" dirty="0" err="1"/>
              <a:t>domaines</a:t>
            </a:r>
            <a:r>
              <a:rPr lang="en-US" sz="2800" dirty="0"/>
              <a:t> qui </a:t>
            </a:r>
            <a:r>
              <a:rPr lang="en-US" sz="2800" dirty="0" err="1"/>
              <a:t>contient</a:t>
            </a:r>
            <a:r>
              <a:rPr lang="en-US" sz="2800" dirty="0"/>
              <a:t> les </a:t>
            </a:r>
            <a:r>
              <a:rPr lang="en-US" sz="2800" dirty="0" err="1"/>
              <a:t>définitions</a:t>
            </a:r>
            <a:r>
              <a:rPr lang="en-US" sz="2800" dirty="0"/>
              <a:t>, la source de </a:t>
            </a:r>
            <a:r>
              <a:rPr lang="en-US" sz="2800" dirty="0" err="1"/>
              <a:t>données</a:t>
            </a:r>
            <a:r>
              <a:rPr lang="en-US" sz="2800" dirty="0"/>
              <a:t>, la metadata, les </a:t>
            </a:r>
            <a:r>
              <a:rPr lang="en-US" sz="2800" dirty="0" err="1"/>
              <a:t>filtres</a:t>
            </a:r>
            <a:r>
              <a:rPr lang="en-US" sz="2800" dirty="0"/>
              <a:t>, et les </a:t>
            </a:r>
            <a:r>
              <a:rPr lang="en-US" sz="2800" dirty="0" err="1"/>
              <a:t>paramètres</a:t>
            </a:r>
            <a:r>
              <a:rPr lang="en-US" sz="2800" dirty="0"/>
              <a:t> du rapport.</a:t>
            </a:r>
          </a:p>
          <a:p>
            <a:endParaRPr lang="fr-FR" sz="2800" dirty="0"/>
          </a:p>
        </p:txBody>
      </p:sp>
      <p:sp>
        <p:nvSpPr>
          <p:cNvPr id="6" name="Titre 5"/>
          <p:cNvSpPr>
            <a:spLocks noGrp="1"/>
          </p:cNvSpPr>
          <p:nvPr>
            <p:ph type="title"/>
          </p:nvPr>
        </p:nvSpPr>
        <p:spPr/>
        <p:txBody>
          <a:bodyPr/>
          <a:lstStyle/>
          <a:p>
            <a:r>
              <a:rPr lang="en-US" smtClean="0"/>
              <a:t>Terminologie</a:t>
            </a:r>
            <a:endParaRPr lang="fr-FR"/>
          </a:p>
        </p:txBody>
      </p:sp>
      <p:sp>
        <p:nvSpPr>
          <p:cNvPr id="7"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8</a:t>
            </a:fld>
            <a:endParaRPr lang="fr-FR"/>
          </a:p>
        </p:txBody>
      </p:sp>
      <p:sp>
        <p:nvSpPr>
          <p:cNvPr id="5" name="Espace réservé du contenu 4"/>
          <p:cNvSpPr>
            <a:spLocks noGrp="1"/>
          </p:cNvSpPr>
          <p:nvPr>
            <p:ph idx="1"/>
          </p:nvPr>
        </p:nvSpPr>
        <p:spPr/>
        <p:txBody>
          <a:bodyPr>
            <a:noAutofit/>
          </a:bodyPr>
          <a:lstStyle/>
          <a:p>
            <a:pPr algn="just"/>
            <a:r>
              <a:rPr lang="en-US" sz="2600"/>
              <a:t>Définition d’état (</a:t>
            </a:r>
            <a:r>
              <a:rPr lang="en-US" sz="2600" i="1"/>
              <a:t>Report Definition</a:t>
            </a:r>
            <a:r>
              <a:rPr lang="en-US" sz="2600"/>
              <a:t>) : est un fichier XML qui peut être édité dans le Concepteur de ressource d’état et qui contient toute l’information définissant les ralations entre les données, le layout et le formatage personnalisé de l’état.</a:t>
            </a:r>
          </a:p>
          <a:p>
            <a:pPr algn="just"/>
            <a:r>
              <a:rPr lang="en-US" sz="2600"/>
              <a:t>Modèle d’état (</a:t>
            </a:r>
            <a:r>
              <a:rPr lang="en-US" sz="2600" i="1"/>
              <a:t>Report Template</a:t>
            </a:r>
            <a:r>
              <a:rPr lang="en-US" sz="2600"/>
              <a:t>): est une définition d’état spécifique contenant certains aspects pour le formatage d’états. Il est défini puis hérité par un ou plusieurs états. Le modèle permet d’appliquer des mises à jour à l’ensemble des états qui l’héritent.</a:t>
            </a:r>
          </a:p>
          <a:p>
            <a:endParaRPr lang="fr-FR" sz="2600"/>
          </a:p>
        </p:txBody>
      </p:sp>
      <p:sp>
        <p:nvSpPr>
          <p:cNvPr id="6" name="Titre 5"/>
          <p:cNvSpPr>
            <a:spLocks noGrp="1"/>
          </p:cNvSpPr>
          <p:nvPr>
            <p:ph type="title"/>
          </p:nvPr>
        </p:nvSpPr>
        <p:spPr/>
        <p:txBody>
          <a:bodyPr/>
          <a:lstStyle/>
          <a:p>
            <a:r>
              <a:rPr lang="en-US" smtClean="0"/>
              <a:t>Terminologie</a:t>
            </a:r>
            <a:endParaRPr lang="fr-FR"/>
          </a:p>
        </p:txBody>
      </p:sp>
      <p:sp>
        <p:nvSpPr>
          <p:cNvPr id="7"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9</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7" name="AutoShape 13"/>
          <p:cNvSpPr>
            <a:spLocks noChangeArrowheads="1"/>
          </p:cNvSpPr>
          <p:nvPr/>
        </p:nvSpPr>
        <p:spPr bwMode="auto">
          <a:xfrm>
            <a:off x="2404111" y="3352800"/>
            <a:ext cx="1295400" cy="1524000"/>
          </a:xfrm>
          <a:prstGeom prst="can">
            <a:avLst>
              <a:gd name="adj" fmla="val 29412"/>
            </a:avLst>
          </a:prstGeom>
          <a:solidFill>
            <a:schemeClr val="accent1"/>
          </a:solidFill>
          <a:ln w="9525">
            <a:noFill/>
            <a:miter lim="800000"/>
            <a:headEnd/>
            <a:tailEnd/>
          </a:ln>
          <a:effectLst/>
        </p:spPr>
        <p:txBody>
          <a:bodyPr anchor="ctr"/>
          <a:lstStyle/>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Data</a:t>
            </a:r>
          </a:p>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Source</a:t>
            </a:r>
          </a:p>
        </p:txBody>
      </p:sp>
      <p:sp>
        <p:nvSpPr>
          <p:cNvPr id="8" name="AutoShape 14"/>
          <p:cNvSpPr>
            <a:spLocks noChangeArrowheads="1"/>
          </p:cNvSpPr>
          <p:nvPr/>
        </p:nvSpPr>
        <p:spPr bwMode="auto">
          <a:xfrm>
            <a:off x="7223761" y="2266950"/>
            <a:ext cx="914400" cy="942975"/>
          </a:xfrm>
          <a:prstGeom prst="foldedCorner">
            <a:avLst>
              <a:gd name="adj" fmla="val 12500"/>
            </a:avLst>
          </a:prstGeom>
          <a:solidFill>
            <a:schemeClr val="accent1"/>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p:txBody>
      </p:sp>
      <p:sp>
        <p:nvSpPr>
          <p:cNvPr id="9" name="Text Box 16"/>
          <p:cNvSpPr txBox="1">
            <a:spLocks noChangeArrowheads="1"/>
          </p:cNvSpPr>
          <p:nvPr/>
        </p:nvSpPr>
        <p:spPr bwMode="auto">
          <a:xfrm>
            <a:off x="2404110" y="4881563"/>
            <a:ext cx="1920240" cy="954107"/>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Progress Program</a:t>
            </a:r>
          </a:p>
          <a:p>
            <a:pPr algn="l">
              <a:spcBef>
                <a:spcPct val="50000"/>
              </a:spcBef>
              <a:buFontTx/>
              <a:buChar char="-"/>
            </a:pPr>
            <a:r>
              <a:rPr lang="en-US" sz="1400" dirty="0">
                <a:latin typeface="+mj-lt"/>
                <a:cs typeface="Arial" charset="0"/>
              </a:rPr>
              <a:t> Browse</a:t>
            </a:r>
          </a:p>
          <a:p>
            <a:pPr algn="l">
              <a:spcBef>
                <a:spcPct val="50000"/>
              </a:spcBef>
              <a:buFontTx/>
              <a:buChar char="-"/>
            </a:pPr>
            <a:r>
              <a:rPr lang="en-US" sz="1400" dirty="0">
                <a:latin typeface="+mj-lt"/>
                <a:cs typeface="Arial" charset="0"/>
              </a:rPr>
              <a:t> Financial API</a:t>
            </a:r>
          </a:p>
        </p:txBody>
      </p:sp>
      <p:sp>
        <p:nvSpPr>
          <p:cNvPr id="10" name="Rectangle 17"/>
          <p:cNvSpPr>
            <a:spLocks noChangeArrowheads="1"/>
          </p:cNvSpPr>
          <p:nvPr/>
        </p:nvSpPr>
        <p:spPr bwMode="auto">
          <a:xfrm>
            <a:off x="4966337" y="2228850"/>
            <a:ext cx="13716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Report</a:t>
            </a:r>
          </a:p>
          <a:p>
            <a:pPr algn="ctr" defTabSz="457200"/>
            <a:r>
              <a:rPr lang="en-US" sz="1800" dirty="0" smtClean="0">
                <a:effectLst>
                  <a:outerShdw blurRad="38100" dist="38100" dir="2700000" algn="tl">
                    <a:srgbClr val="000000">
                      <a:alpha val="43137"/>
                    </a:srgbClr>
                  </a:outerShdw>
                </a:effectLst>
                <a:latin typeface="+mj-lt"/>
              </a:rPr>
              <a:t>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11" name="Rectangle 18"/>
          <p:cNvSpPr>
            <a:spLocks noChangeArrowheads="1"/>
          </p:cNvSpPr>
          <p:nvPr/>
        </p:nvSpPr>
        <p:spPr bwMode="auto">
          <a:xfrm>
            <a:off x="2404111" y="1352550"/>
            <a:ext cx="12954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Pre-Render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12" name="Text Box 21"/>
          <p:cNvSpPr txBox="1">
            <a:spLocks noChangeArrowheads="1"/>
          </p:cNvSpPr>
          <p:nvPr/>
        </p:nvSpPr>
        <p:spPr bwMode="auto">
          <a:xfrm>
            <a:off x="2404110" y="2371725"/>
            <a:ext cx="1920240" cy="846386"/>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Applies Template</a:t>
            </a:r>
          </a:p>
          <a:p>
            <a:pPr algn="l">
              <a:spcBef>
                <a:spcPct val="50000"/>
              </a:spcBef>
              <a:buFontTx/>
              <a:buChar char="-"/>
            </a:pPr>
            <a:r>
              <a:rPr lang="en-US" sz="1400" dirty="0">
                <a:latin typeface="+mj-lt"/>
                <a:cs typeface="Arial" charset="0"/>
              </a:rPr>
              <a:t> Translates Labels</a:t>
            </a:r>
          </a:p>
        </p:txBody>
      </p:sp>
      <p:sp>
        <p:nvSpPr>
          <p:cNvPr id="13" name="AutoShape 24"/>
          <p:cNvSpPr>
            <a:spLocks noChangeArrowheads="1"/>
          </p:cNvSpPr>
          <p:nvPr/>
        </p:nvSpPr>
        <p:spPr bwMode="auto">
          <a:xfrm>
            <a:off x="470537" y="1295399"/>
            <a:ext cx="1066800" cy="1133475"/>
          </a:xfrm>
          <a:prstGeom prst="foldedCorner">
            <a:avLst>
              <a:gd name="adj" fmla="val 12500"/>
            </a:avLst>
          </a:prstGeom>
          <a:solidFill>
            <a:schemeClr val="accent1"/>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Layout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Definition</a:t>
            </a:r>
          </a:p>
        </p:txBody>
      </p:sp>
      <p:cxnSp>
        <p:nvCxnSpPr>
          <p:cNvPr id="14" name="Elbow Connector 18"/>
          <p:cNvCxnSpPr>
            <a:stCxn id="13" idx="3"/>
            <a:endCxn id="11" idx="1"/>
          </p:cNvCxnSpPr>
          <p:nvPr/>
        </p:nvCxnSpPr>
        <p:spPr>
          <a:xfrm>
            <a:off x="1537337" y="1862137"/>
            <a:ext cx="866774" cy="1191"/>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5" name="Elbow Connector 20"/>
          <p:cNvCxnSpPr>
            <a:stCxn id="11" idx="3"/>
            <a:endCxn id="10" idx="1"/>
          </p:cNvCxnSpPr>
          <p:nvPr/>
        </p:nvCxnSpPr>
        <p:spPr>
          <a:xfrm>
            <a:off x="3699511" y="1863328"/>
            <a:ext cx="1266826" cy="87630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6" name="Elbow Connector 22"/>
          <p:cNvCxnSpPr>
            <a:stCxn id="7" idx="4"/>
            <a:endCxn id="10" idx="1"/>
          </p:cNvCxnSpPr>
          <p:nvPr/>
        </p:nvCxnSpPr>
        <p:spPr>
          <a:xfrm flipV="1">
            <a:off x="3699511" y="2739628"/>
            <a:ext cx="1266826" cy="1375172"/>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7" name="Elbow Connector 24"/>
          <p:cNvCxnSpPr>
            <a:stCxn id="10" idx="3"/>
            <a:endCxn id="8" idx="1"/>
          </p:cNvCxnSpPr>
          <p:nvPr/>
        </p:nvCxnSpPr>
        <p:spPr>
          <a:xfrm flipV="1">
            <a:off x="6337937" y="2738438"/>
            <a:ext cx="885824" cy="119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sp>
        <p:nvSpPr>
          <p:cNvPr id="18"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10</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7" name="AutoShape 13"/>
          <p:cNvSpPr>
            <a:spLocks noChangeArrowheads="1"/>
          </p:cNvSpPr>
          <p:nvPr/>
        </p:nvSpPr>
        <p:spPr bwMode="auto">
          <a:xfrm>
            <a:off x="2404111" y="3352800"/>
            <a:ext cx="1295400" cy="1524000"/>
          </a:xfrm>
          <a:prstGeom prst="can">
            <a:avLst>
              <a:gd name="adj" fmla="val 29412"/>
            </a:avLst>
          </a:prstGeom>
          <a:solidFill>
            <a:schemeClr val="accent1"/>
          </a:solidFill>
          <a:ln w="9525">
            <a:noFill/>
            <a:miter lim="800000"/>
            <a:headEnd/>
            <a:tailEnd/>
          </a:ln>
          <a:effectLst/>
        </p:spPr>
        <p:txBody>
          <a:bodyPr anchor="ctr"/>
          <a:lstStyle/>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Data</a:t>
            </a:r>
          </a:p>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Source</a:t>
            </a:r>
          </a:p>
        </p:txBody>
      </p:sp>
      <p:sp>
        <p:nvSpPr>
          <p:cNvPr id="8" name="AutoShape 14"/>
          <p:cNvSpPr>
            <a:spLocks noChangeArrowheads="1"/>
          </p:cNvSpPr>
          <p:nvPr/>
        </p:nvSpPr>
        <p:spPr bwMode="auto">
          <a:xfrm>
            <a:off x="7223761" y="2266950"/>
            <a:ext cx="914400" cy="942975"/>
          </a:xfrm>
          <a:prstGeom prst="foldedCorner">
            <a:avLst>
              <a:gd name="adj" fmla="val 12500"/>
            </a:avLst>
          </a:prstGeom>
          <a:solidFill>
            <a:schemeClr val="accent1"/>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p:txBody>
      </p:sp>
      <p:sp>
        <p:nvSpPr>
          <p:cNvPr id="9" name="Text Box 16"/>
          <p:cNvSpPr txBox="1">
            <a:spLocks noChangeArrowheads="1"/>
          </p:cNvSpPr>
          <p:nvPr/>
        </p:nvSpPr>
        <p:spPr bwMode="auto">
          <a:xfrm>
            <a:off x="2404110" y="4881563"/>
            <a:ext cx="1920240" cy="954107"/>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Progress Program</a:t>
            </a:r>
          </a:p>
          <a:p>
            <a:pPr algn="l">
              <a:spcBef>
                <a:spcPct val="50000"/>
              </a:spcBef>
              <a:buFontTx/>
              <a:buChar char="-"/>
            </a:pPr>
            <a:r>
              <a:rPr lang="en-US" sz="1400" dirty="0">
                <a:latin typeface="+mj-lt"/>
                <a:cs typeface="Arial" charset="0"/>
              </a:rPr>
              <a:t> Browse</a:t>
            </a:r>
          </a:p>
          <a:p>
            <a:pPr algn="l">
              <a:spcBef>
                <a:spcPct val="50000"/>
              </a:spcBef>
              <a:buFontTx/>
              <a:buChar char="-"/>
            </a:pPr>
            <a:r>
              <a:rPr lang="en-US" sz="1400" dirty="0">
                <a:latin typeface="+mj-lt"/>
                <a:cs typeface="Arial" charset="0"/>
              </a:rPr>
              <a:t> Financial API</a:t>
            </a:r>
          </a:p>
        </p:txBody>
      </p:sp>
      <p:sp>
        <p:nvSpPr>
          <p:cNvPr id="10" name="Rectangle 17"/>
          <p:cNvSpPr>
            <a:spLocks noChangeArrowheads="1"/>
          </p:cNvSpPr>
          <p:nvPr/>
        </p:nvSpPr>
        <p:spPr bwMode="auto">
          <a:xfrm>
            <a:off x="4966337" y="2228850"/>
            <a:ext cx="1371600" cy="1021556"/>
          </a:xfrm>
          <a:prstGeom prst="round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Report</a:t>
            </a:r>
          </a:p>
          <a:p>
            <a:pPr algn="ctr" defTabSz="457200"/>
            <a:r>
              <a:rPr lang="en-US" sz="1800" dirty="0" smtClean="0">
                <a:effectLst>
                  <a:outerShdw blurRad="38100" dist="38100" dir="2700000" algn="tl">
                    <a:srgbClr val="000000">
                      <a:alpha val="43137"/>
                    </a:srgbClr>
                  </a:outerShdw>
                </a:effectLst>
                <a:latin typeface="+mj-lt"/>
              </a:rPr>
              <a:t>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11" name="Rectangle 18"/>
          <p:cNvSpPr>
            <a:spLocks noChangeArrowheads="1"/>
          </p:cNvSpPr>
          <p:nvPr/>
        </p:nvSpPr>
        <p:spPr bwMode="auto">
          <a:xfrm>
            <a:off x="2404111" y="1352550"/>
            <a:ext cx="12954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Pre-Render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12" name="Text Box 21"/>
          <p:cNvSpPr txBox="1">
            <a:spLocks noChangeArrowheads="1"/>
          </p:cNvSpPr>
          <p:nvPr/>
        </p:nvSpPr>
        <p:spPr bwMode="auto">
          <a:xfrm>
            <a:off x="2404110" y="2371725"/>
            <a:ext cx="1920240" cy="846386"/>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Applies Template</a:t>
            </a:r>
          </a:p>
          <a:p>
            <a:pPr algn="l">
              <a:spcBef>
                <a:spcPct val="50000"/>
              </a:spcBef>
              <a:buFontTx/>
              <a:buChar char="-"/>
            </a:pPr>
            <a:r>
              <a:rPr lang="en-US" sz="1400" dirty="0">
                <a:latin typeface="+mj-lt"/>
                <a:cs typeface="Arial" charset="0"/>
              </a:rPr>
              <a:t> Translates Labels</a:t>
            </a:r>
          </a:p>
        </p:txBody>
      </p:sp>
      <p:sp>
        <p:nvSpPr>
          <p:cNvPr id="13" name="AutoShape 24"/>
          <p:cNvSpPr>
            <a:spLocks noChangeArrowheads="1"/>
          </p:cNvSpPr>
          <p:nvPr/>
        </p:nvSpPr>
        <p:spPr bwMode="auto">
          <a:xfrm>
            <a:off x="470537" y="1295399"/>
            <a:ext cx="1066800" cy="1133475"/>
          </a:xfrm>
          <a:prstGeom prst="foldedCorner">
            <a:avLst>
              <a:gd name="adj" fmla="val 12500"/>
            </a:avLst>
          </a:prstGeom>
          <a:solidFill>
            <a:schemeClr val="accent1"/>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Layout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Definition</a:t>
            </a:r>
          </a:p>
        </p:txBody>
      </p:sp>
      <p:cxnSp>
        <p:nvCxnSpPr>
          <p:cNvPr id="14" name="Elbow Connector 48"/>
          <p:cNvCxnSpPr>
            <a:stCxn id="13" idx="3"/>
            <a:endCxn id="11" idx="1"/>
          </p:cNvCxnSpPr>
          <p:nvPr/>
        </p:nvCxnSpPr>
        <p:spPr>
          <a:xfrm>
            <a:off x="1537337" y="1862137"/>
            <a:ext cx="866774" cy="1191"/>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5" name="Elbow Connector 49"/>
          <p:cNvCxnSpPr>
            <a:stCxn id="11" idx="3"/>
            <a:endCxn id="10" idx="1"/>
          </p:cNvCxnSpPr>
          <p:nvPr/>
        </p:nvCxnSpPr>
        <p:spPr>
          <a:xfrm>
            <a:off x="3699511" y="1863328"/>
            <a:ext cx="1266826" cy="87630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6" name="Elbow Connector 50"/>
          <p:cNvCxnSpPr>
            <a:stCxn id="7" idx="4"/>
            <a:endCxn id="10" idx="1"/>
          </p:cNvCxnSpPr>
          <p:nvPr/>
        </p:nvCxnSpPr>
        <p:spPr>
          <a:xfrm flipV="1">
            <a:off x="3699511" y="2739628"/>
            <a:ext cx="1266826" cy="1375172"/>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7" name="Elbow Connector 51"/>
          <p:cNvCxnSpPr>
            <a:stCxn id="10" idx="3"/>
            <a:endCxn id="8" idx="1"/>
          </p:cNvCxnSpPr>
          <p:nvPr/>
        </p:nvCxnSpPr>
        <p:spPr>
          <a:xfrm flipV="1">
            <a:off x="6337937" y="2738438"/>
            <a:ext cx="885824" cy="119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11</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10" name="Rectangle 17"/>
          <p:cNvSpPr>
            <a:spLocks noChangeArrowheads="1"/>
          </p:cNvSpPr>
          <p:nvPr/>
        </p:nvSpPr>
        <p:spPr bwMode="auto">
          <a:xfrm>
            <a:off x="539552" y="908720"/>
            <a:ext cx="1371600" cy="1021556"/>
          </a:xfrm>
          <a:prstGeom prst="round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Report</a:t>
            </a:r>
          </a:p>
          <a:p>
            <a:pPr algn="ctr" defTabSz="457200"/>
            <a:r>
              <a:rPr lang="en-US" sz="1800" dirty="0" smtClean="0">
                <a:effectLst>
                  <a:outerShdw blurRad="38100" dist="38100" dir="2700000" algn="tl">
                    <a:srgbClr val="000000">
                      <a:alpha val="43137"/>
                    </a:srgbClr>
                  </a:outerShdw>
                </a:effectLst>
                <a:latin typeface="+mj-lt"/>
              </a:rPr>
              <a:t>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21" name="Espace réservé du contenu 4"/>
          <p:cNvSpPr>
            <a:spLocks noGrp="1"/>
          </p:cNvSpPr>
          <p:nvPr>
            <p:ph idx="1"/>
          </p:nvPr>
        </p:nvSpPr>
        <p:spPr>
          <a:xfrm>
            <a:off x="2195736" y="891610"/>
            <a:ext cx="6491064" cy="5424523"/>
          </a:xfrm>
        </p:spPr>
        <p:txBody>
          <a:bodyPr>
            <a:noAutofit/>
          </a:bodyPr>
          <a:lstStyle/>
          <a:p>
            <a:pPr algn="just"/>
            <a:r>
              <a:rPr lang="en-US" sz="2600" smtClean="0"/>
              <a:t>Prend en entrée la source de données (data source) et la définition de mise en page de l’état (report layout definition).</a:t>
            </a:r>
          </a:p>
          <a:p>
            <a:endParaRPr lang="en-US" sz="2600" smtClean="0"/>
          </a:p>
          <a:p>
            <a:r>
              <a:rPr lang="en-US" sz="2600" smtClean="0"/>
              <a:t>En sortie de ce processus : visualisateur de document, fichier PDF, fichier Excel, ou envoi vers imprimante.</a:t>
            </a:r>
          </a:p>
          <a:p>
            <a:endParaRPr lang="en-US" sz="2600" smtClean="0"/>
          </a:p>
          <a:p>
            <a:endParaRPr lang="en-US" sz="2600" smtClean="0"/>
          </a:p>
          <a:p>
            <a:endParaRPr lang="fr-FR" sz="26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12</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10" name="Rectangle 17"/>
          <p:cNvSpPr>
            <a:spLocks noChangeArrowheads="1"/>
          </p:cNvSpPr>
          <p:nvPr/>
        </p:nvSpPr>
        <p:spPr bwMode="auto">
          <a:xfrm>
            <a:off x="539552" y="908720"/>
            <a:ext cx="1371600" cy="1021556"/>
          </a:xfrm>
          <a:prstGeom prst="round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Report</a:t>
            </a:r>
          </a:p>
          <a:p>
            <a:pPr algn="ctr" defTabSz="457200"/>
            <a:r>
              <a:rPr lang="en-US" sz="1800" dirty="0" smtClean="0">
                <a:effectLst>
                  <a:outerShdw blurRad="38100" dist="38100" dir="2700000" algn="tl">
                    <a:srgbClr val="000000">
                      <a:alpha val="43137"/>
                    </a:srgbClr>
                  </a:outerShdw>
                </a:effectLst>
                <a:latin typeface="+mj-lt"/>
              </a:rPr>
              <a:t>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21" name="Espace réservé du contenu 4"/>
          <p:cNvSpPr>
            <a:spLocks noGrp="1"/>
          </p:cNvSpPr>
          <p:nvPr>
            <p:ph idx="1"/>
          </p:nvPr>
        </p:nvSpPr>
        <p:spPr>
          <a:xfrm>
            <a:off x="2195736" y="891610"/>
            <a:ext cx="6491064" cy="5424523"/>
          </a:xfrm>
        </p:spPr>
        <p:txBody>
          <a:bodyPr>
            <a:noAutofit/>
          </a:bodyPr>
          <a:lstStyle/>
          <a:p>
            <a:pPr marL="342900" lvl="1" indent="-342900">
              <a:buFont typeface="Arial" pitchFamily="34" charset="0"/>
              <a:buChar char="•"/>
            </a:pPr>
            <a:r>
              <a:rPr lang="en-US" sz="2600" dirty="0" err="1" smtClean="0"/>
              <a:t>Composant</a:t>
            </a:r>
            <a:r>
              <a:rPr lang="en-US" sz="2600" dirty="0" smtClean="0"/>
              <a:t> tiers </a:t>
            </a:r>
            <a:endParaRPr lang="en-US" sz="2600" dirty="0" smtClean="0"/>
          </a:p>
          <a:p>
            <a:pPr marL="342900" lvl="1" indent="-342900">
              <a:buFont typeface="Arial" pitchFamily="34" charset="0"/>
              <a:buChar char="•"/>
            </a:pPr>
            <a:r>
              <a:rPr lang="en-US" sz="2600" dirty="0" smtClean="0"/>
              <a:t>Solution </a:t>
            </a:r>
            <a:r>
              <a:rPr lang="en-US" sz="2600" dirty="0" smtClean="0"/>
              <a:t>.NET, </a:t>
            </a:r>
            <a:r>
              <a:rPr lang="en-US" sz="2600" dirty="0" err="1" smtClean="0"/>
              <a:t>exécutée</a:t>
            </a:r>
            <a:r>
              <a:rPr lang="en-US" sz="2600" dirty="0" smtClean="0"/>
              <a:t> sous Windows </a:t>
            </a:r>
            <a:r>
              <a:rPr lang="en-US" sz="2600" dirty="0" err="1" smtClean="0"/>
              <a:t>seulement</a:t>
            </a:r>
            <a:endParaRPr lang="fr-FR" sz="2600" dirty="0" smtClean="0">
              <a:solidFill>
                <a:srgbClr val="8AB6D2"/>
              </a:solidFill>
            </a:endParaRPr>
          </a:p>
          <a:p>
            <a:pPr algn="just"/>
            <a:r>
              <a:rPr lang="en-US" sz="2600" dirty="0" smtClean="0"/>
              <a:t>Le </a:t>
            </a:r>
            <a:r>
              <a:rPr lang="en-US" sz="2600" dirty="0" err="1" smtClean="0"/>
              <a:t>processus</a:t>
            </a:r>
            <a:r>
              <a:rPr lang="en-US" sz="2600" dirty="0" smtClean="0"/>
              <a:t> de </a:t>
            </a:r>
            <a:r>
              <a:rPr lang="en-US" sz="2600" dirty="0" err="1" smtClean="0"/>
              <a:t>création</a:t>
            </a:r>
            <a:r>
              <a:rPr lang="en-US" sz="2600" dirty="0" smtClean="0"/>
              <a:t> de </a:t>
            </a:r>
            <a:r>
              <a:rPr lang="en-US" sz="2600" dirty="0" err="1" smtClean="0"/>
              <a:t>l’état</a:t>
            </a:r>
            <a:r>
              <a:rPr lang="en-US" sz="2600" dirty="0" smtClean="0"/>
              <a:t> </a:t>
            </a:r>
            <a:r>
              <a:rPr lang="en-US" sz="2600" dirty="0" err="1" smtClean="0"/>
              <a:t>prend</a:t>
            </a:r>
            <a:r>
              <a:rPr lang="en-US" sz="2600" dirty="0" smtClean="0"/>
              <a:t> place sur la machine qui </a:t>
            </a:r>
            <a:r>
              <a:rPr lang="en-US" sz="2600" dirty="0" err="1" smtClean="0"/>
              <a:t>exécute</a:t>
            </a:r>
            <a:r>
              <a:rPr lang="en-US" sz="2600" dirty="0" smtClean="0"/>
              <a:t> </a:t>
            </a:r>
            <a:r>
              <a:rPr lang="en-US" sz="2600" dirty="0" err="1" smtClean="0"/>
              <a:t>l’état</a:t>
            </a:r>
            <a:r>
              <a:rPr lang="en-US" sz="2600" dirty="0" smtClean="0"/>
              <a:t>. Si </a:t>
            </a:r>
            <a:r>
              <a:rPr lang="en-US" sz="2600" dirty="0" err="1" smtClean="0"/>
              <a:t>c’est</a:t>
            </a:r>
            <a:r>
              <a:rPr lang="en-US" sz="2600" dirty="0" smtClean="0"/>
              <a:t> le PC client </a:t>
            </a:r>
            <a:r>
              <a:rPr lang="en-US" sz="2600" dirty="0" err="1" smtClean="0"/>
              <a:t>ayant</a:t>
            </a:r>
            <a:r>
              <a:rPr lang="en-US" sz="2600" dirty="0" smtClean="0"/>
              <a:t> QAD .NET qui </a:t>
            </a:r>
            <a:r>
              <a:rPr lang="en-US" sz="2600" dirty="0" err="1" smtClean="0"/>
              <a:t>exécute</a:t>
            </a:r>
            <a:r>
              <a:rPr lang="en-US" sz="2600" dirty="0" smtClean="0"/>
              <a:t> le rapport, </a:t>
            </a:r>
            <a:r>
              <a:rPr lang="en-US" sz="2600" dirty="0" err="1" smtClean="0"/>
              <a:t>l’exécution</a:t>
            </a:r>
            <a:r>
              <a:rPr lang="en-US" sz="2600" dirty="0" smtClean="0"/>
              <a:t> se fait </a:t>
            </a:r>
            <a:r>
              <a:rPr lang="en-US" sz="2600" dirty="0" err="1" smtClean="0"/>
              <a:t>alors</a:t>
            </a:r>
            <a:r>
              <a:rPr lang="en-US" sz="2600" dirty="0" smtClean="0"/>
              <a:t> </a:t>
            </a:r>
            <a:r>
              <a:rPr lang="en-US" sz="2600" dirty="0" err="1" smtClean="0"/>
              <a:t>côté</a:t>
            </a:r>
            <a:r>
              <a:rPr lang="en-US" sz="2600" dirty="0" smtClean="0"/>
              <a:t> client (</a:t>
            </a:r>
            <a:r>
              <a:rPr lang="fr-FR" sz="2600" dirty="0"/>
              <a:t>contribue à répartir la charge de traitement sur les machines </a:t>
            </a:r>
            <a:r>
              <a:rPr lang="fr-FR" sz="2600" dirty="0" smtClean="0"/>
              <a:t>clientes)</a:t>
            </a:r>
            <a:endParaRPr lang="en-US" sz="2600" dirty="0" smtClean="0"/>
          </a:p>
          <a:p>
            <a:endParaRPr lang="fr-FR" sz="2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13</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7" name="AutoShape 13"/>
          <p:cNvSpPr>
            <a:spLocks noChangeArrowheads="1"/>
          </p:cNvSpPr>
          <p:nvPr/>
        </p:nvSpPr>
        <p:spPr bwMode="auto">
          <a:xfrm>
            <a:off x="2404111" y="3352800"/>
            <a:ext cx="1295400" cy="1524000"/>
          </a:xfrm>
          <a:prstGeom prst="can">
            <a:avLst>
              <a:gd name="adj" fmla="val 29412"/>
            </a:avLst>
          </a:prstGeom>
          <a:solidFill>
            <a:schemeClr val="accent2">
              <a:lumMod val="75000"/>
            </a:schemeClr>
          </a:solidFill>
          <a:ln w="9525">
            <a:noFill/>
            <a:miter lim="800000"/>
            <a:headEnd/>
            <a:tailEnd/>
          </a:ln>
          <a:effectLst/>
        </p:spPr>
        <p:txBody>
          <a:bodyPr anchor="ctr"/>
          <a:lstStyle/>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Data</a:t>
            </a:r>
          </a:p>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Source</a:t>
            </a:r>
          </a:p>
        </p:txBody>
      </p:sp>
      <p:sp>
        <p:nvSpPr>
          <p:cNvPr id="8" name="AutoShape 14"/>
          <p:cNvSpPr>
            <a:spLocks noChangeArrowheads="1"/>
          </p:cNvSpPr>
          <p:nvPr/>
        </p:nvSpPr>
        <p:spPr bwMode="auto">
          <a:xfrm>
            <a:off x="7223761" y="2266950"/>
            <a:ext cx="914400" cy="942975"/>
          </a:xfrm>
          <a:prstGeom prst="foldedCorner">
            <a:avLst>
              <a:gd name="adj" fmla="val 12500"/>
            </a:avLst>
          </a:prstGeom>
          <a:solidFill>
            <a:schemeClr val="accent1"/>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p:txBody>
      </p:sp>
      <p:sp>
        <p:nvSpPr>
          <p:cNvPr id="9" name="Text Box 16"/>
          <p:cNvSpPr txBox="1">
            <a:spLocks noChangeArrowheads="1"/>
          </p:cNvSpPr>
          <p:nvPr/>
        </p:nvSpPr>
        <p:spPr bwMode="auto">
          <a:xfrm>
            <a:off x="2404110" y="4881563"/>
            <a:ext cx="1920240" cy="954107"/>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Progress Program</a:t>
            </a:r>
          </a:p>
          <a:p>
            <a:pPr algn="l">
              <a:spcBef>
                <a:spcPct val="50000"/>
              </a:spcBef>
              <a:buFontTx/>
              <a:buChar char="-"/>
            </a:pPr>
            <a:r>
              <a:rPr lang="en-US" sz="1400" dirty="0">
                <a:latin typeface="+mj-lt"/>
                <a:cs typeface="Arial" charset="0"/>
              </a:rPr>
              <a:t> Browse</a:t>
            </a:r>
          </a:p>
          <a:p>
            <a:pPr algn="l">
              <a:spcBef>
                <a:spcPct val="50000"/>
              </a:spcBef>
              <a:buFontTx/>
              <a:buChar char="-"/>
            </a:pPr>
            <a:r>
              <a:rPr lang="en-US" sz="1400" dirty="0">
                <a:latin typeface="+mj-lt"/>
                <a:cs typeface="Arial" charset="0"/>
              </a:rPr>
              <a:t> Financial API</a:t>
            </a:r>
          </a:p>
        </p:txBody>
      </p:sp>
      <p:sp>
        <p:nvSpPr>
          <p:cNvPr id="10" name="Rectangle 17"/>
          <p:cNvSpPr>
            <a:spLocks noChangeArrowheads="1"/>
          </p:cNvSpPr>
          <p:nvPr/>
        </p:nvSpPr>
        <p:spPr bwMode="auto">
          <a:xfrm>
            <a:off x="4966337" y="2228850"/>
            <a:ext cx="13716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Report</a:t>
            </a:r>
          </a:p>
          <a:p>
            <a:pPr algn="ctr" defTabSz="457200"/>
            <a:r>
              <a:rPr lang="en-US" sz="1800" dirty="0" smtClean="0">
                <a:effectLst>
                  <a:outerShdw blurRad="38100" dist="38100" dir="2700000" algn="tl">
                    <a:srgbClr val="000000">
                      <a:alpha val="43137"/>
                    </a:srgbClr>
                  </a:outerShdw>
                </a:effectLst>
                <a:latin typeface="+mj-lt"/>
              </a:rPr>
              <a:t>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11" name="Rectangle 18"/>
          <p:cNvSpPr>
            <a:spLocks noChangeArrowheads="1"/>
          </p:cNvSpPr>
          <p:nvPr/>
        </p:nvSpPr>
        <p:spPr bwMode="auto">
          <a:xfrm>
            <a:off x="2404111" y="1352550"/>
            <a:ext cx="12954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Pre-Render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12" name="Text Box 21"/>
          <p:cNvSpPr txBox="1">
            <a:spLocks noChangeArrowheads="1"/>
          </p:cNvSpPr>
          <p:nvPr/>
        </p:nvSpPr>
        <p:spPr bwMode="auto">
          <a:xfrm>
            <a:off x="2404110" y="2371725"/>
            <a:ext cx="1920240" cy="846386"/>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Applies Template</a:t>
            </a:r>
          </a:p>
          <a:p>
            <a:pPr algn="l">
              <a:spcBef>
                <a:spcPct val="50000"/>
              </a:spcBef>
              <a:buFontTx/>
              <a:buChar char="-"/>
            </a:pPr>
            <a:r>
              <a:rPr lang="en-US" sz="1400" dirty="0">
                <a:latin typeface="+mj-lt"/>
                <a:cs typeface="Arial" charset="0"/>
              </a:rPr>
              <a:t> Translates Labels</a:t>
            </a:r>
          </a:p>
        </p:txBody>
      </p:sp>
      <p:sp>
        <p:nvSpPr>
          <p:cNvPr id="13" name="AutoShape 24"/>
          <p:cNvSpPr>
            <a:spLocks noChangeArrowheads="1"/>
          </p:cNvSpPr>
          <p:nvPr/>
        </p:nvSpPr>
        <p:spPr bwMode="auto">
          <a:xfrm>
            <a:off x="470537" y="1295399"/>
            <a:ext cx="1066800" cy="1133475"/>
          </a:xfrm>
          <a:prstGeom prst="foldedCorner">
            <a:avLst>
              <a:gd name="adj" fmla="val 12500"/>
            </a:avLst>
          </a:prstGeom>
          <a:solidFill>
            <a:schemeClr val="accent1"/>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Layout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Definition</a:t>
            </a:r>
          </a:p>
        </p:txBody>
      </p:sp>
      <p:cxnSp>
        <p:nvCxnSpPr>
          <p:cNvPr id="14" name="Elbow Connector 36"/>
          <p:cNvCxnSpPr>
            <a:stCxn id="13" idx="3"/>
            <a:endCxn id="11" idx="1"/>
          </p:cNvCxnSpPr>
          <p:nvPr/>
        </p:nvCxnSpPr>
        <p:spPr>
          <a:xfrm>
            <a:off x="1537337" y="1862137"/>
            <a:ext cx="866774" cy="1191"/>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5" name="Elbow Connector 37"/>
          <p:cNvCxnSpPr>
            <a:stCxn id="11" idx="3"/>
            <a:endCxn id="10" idx="1"/>
          </p:cNvCxnSpPr>
          <p:nvPr/>
        </p:nvCxnSpPr>
        <p:spPr>
          <a:xfrm>
            <a:off x="3699511" y="1863328"/>
            <a:ext cx="1266826" cy="87630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6" name="Elbow Connector 38"/>
          <p:cNvCxnSpPr>
            <a:stCxn id="7" idx="4"/>
            <a:endCxn id="10" idx="1"/>
          </p:cNvCxnSpPr>
          <p:nvPr/>
        </p:nvCxnSpPr>
        <p:spPr>
          <a:xfrm flipV="1">
            <a:off x="3699511" y="2739628"/>
            <a:ext cx="1266826" cy="1375172"/>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7" name="Elbow Connector 39"/>
          <p:cNvCxnSpPr>
            <a:stCxn id="10" idx="3"/>
            <a:endCxn id="8" idx="1"/>
          </p:cNvCxnSpPr>
          <p:nvPr/>
        </p:nvCxnSpPr>
        <p:spPr>
          <a:xfrm flipV="1">
            <a:off x="6337937" y="2738438"/>
            <a:ext cx="885824" cy="119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14</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21" name="Espace réservé du contenu 4"/>
          <p:cNvSpPr>
            <a:spLocks noGrp="1"/>
          </p:cNvSpPr>
          <p:nvPr>
            <p:ph idx="1"/>
          </p:nvPr>
        </p:nvSpPr>
        <p:spPr>
          <a:xfrm>
            <a:off x="2195736" y="891610"/>
            <a:ext cx="6491064" cy="5424523"/>
          </a:xfrm>
        </p:spPr>
        <p:txBody>
          <a:bodyPr>
            <a:noAutofit/>
          </a:bodyPr>
          <a:lstStyle/>
          <a:p>
            <a:pPr marL="342900" lvl="1" indent="-342900" algn="just">
              <a:buFont typeface="Arial" pitchFamily="34" charset="0"/>
              <a:buChar char="•"/>
            </a:pPr>
            <a:r>
              <a:rPr lang="fr-FR" sz="2600" smtClean="0"/>
              <a:t>Avant de créer un rapport, déter-miner d’où viennent les données. QAD Reporting Framework supporte 3 types de sources de données :</a:t>
            </a:r>
          </a:p>
          <a:p>
            <a:pPr marL="1200150" lvl="3" indent="-342900"/>
            <a:r>
              <a:rPr lang="fr-FR" smtClean="0"/>
              <a:t>Browse</a:t>
            </a:r>
          </a:p>
          <a:p>
            <a:pPr marL="1657350" lvl="4" indent="-342900"/>
            <a:r>
              <a:rPr lang="fr-FR" sz="2000" smtClean="0"/>
              <a:t>Créé avec « MAINT des consultations » (36.20.13)</a:t>
            </a:r>
          </a:p>
          <a:p>
            <a:pPr marL="1657350" lvl="4" indent="-342900"/>
            <a:r>
              <a:rPr lang="fr-FR" sz="2000" smtClean="0"/>
              <a:t>Codage non nécessaire</a:t>
            </a:r>
          </a:p>
          <a:p>
            <a:pPr marL="1200150" lvl="3" indent="-342900"/>
            <a:r>
              <a:rPr lang="fr-FR" smtClean="0"/>
              <a:t>Proxy générique (Programme Progress)</a:t>
            </a:r>
          </a:p>
          <a:p>
            <a:pPr marL="1657350" lvl="4" indent="-342900"/>
            <a:r>
              <a:rPr lang="fr-FR" sz="2000" smtClean="0"/>
              <a:t>Solution la plus complète et la plus flexible</a:t>
            </a:r>
          </a:p>
          <a:p>
            <a:pPr marL="1657350" lvl="4" indent="-342900"/>
            <a:r>
              <a:rPr lang="fr-FR" sz="2000" smtClean="0"/>
              <a:t>Nécessite dév. Progress</a:t>
            </a:r>
          </a:p>
          <a:p>
            <a:pPr marL="1200150" lvl="3" indent="-342900"/>
            <a:r>
              <a:rPr lang="fr-FR" i="1" smtClean="0"/>
              <a:t>QAD EE Financials API	</a:t>
            </a:r>
            <a:endParaRPr lang="en-US" i="1" smtClean="0"/>
          </a:p>
          <a:p>
            <a:endParaRPr lang="fr-FR" sz="2600"/>
          </a:p>
        </p:txBody>
      </p:sp>
      <p:sp>
        <p:nvSpPr>
          <p:cNvPr id="8" name="AutoShape 13"/>
          <p:cNvSpPr>
            <a:spLocks noChangeArrowheads="1"/>
          </p:cNvSpPr>
          <p:nvPr/>
        </p:nvSpPr>
        <p:spPr bwMode="auto">
          <a:xfrm>
            <a:off x="611561" y="1052736"/>
            <a:ext cx="1295400" cy="1524000"/>
          </a:xfrm>
          <a:prstGeom prst="can">
            <a:avLst>
              <a:gd name="adj" fmla="val 29412"/>
            </a:avLst>
          </a:prstGeom>
          <a:solidFill>
            <a:schemeClr val="accent2">
              <a:lumMod val="75000"/>
            </a:schemeClr>
          </a:solidFill>
          <a:ln w="9525">
            <a:noFill/>
            <a:miter lim="800000"/>
            <a:headEnd/>
            <a:tailEnd/>
          </a:ln>
          <a:effectLst/>
        </p:spPr>
        <p:txBody>
          <a:bodyPr anchor="ctr"/>
          <a:lstStyle/>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Data</a:t>
            </a:r>
          </a:p>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Source</a:t>
            </a:r>
          </a:p>
        </p:txBody>
      </p:sp>
      <p:sp>
        <p:nvSpPr>
          <p:cNvPr id="9" name="Text Box 16"/>
          <p:cNvSpPr txBox="1">
            <a:spLocks noChangeArrowheads="1"/>
          </p:cNvSpPr>
          <p:nvPr/>
        </p:nvSpPr>
        <p:spPr bwMode="auto">
          <a:xfrm>
            <a:off x="611560" y="2581499"/>
            <a:ext cx="1920240" cy="954107"/>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Progress Program</a:t>
            </a:r>
          </a:p>
          <a:p>
            <a:pPr algn="l">
              <a:spcBef>
                <a:spcPct val="50000"/>
              </a:spcBef>
              <a:buFontTx/>
              <a:buChar char="-"/>
            </a:pPr>
            <a:r>
              <a:rPr lang="en-US" sz="1400" dirty="0">
                <a:latin typeface="+mj-lt"/>
                <a:cs typeface="Arial" charset="0"/>
              </a:rPr>
              <a:t> Browse</a:t>
            </a:r>
          </a:p>
          <a:p>
            <a:pPr algn="l">
              <a:spcBef>
                <a:spcPct val="50000"/>
              </a:spcBef>
              <a:buFontTx/>
              <a:buChar char="-"/>
            </a:pPr>
            <a:r>
              <a:rPr lang="en-US" sz="1400" dirty="0">
                <a:latin typeface="+mj-lt"/>
                <a:cs typeface="Arial" charset="0"/>
              </a:rPr>
              <a:t> Financial API</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15</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18" name="AutoShape 13"/>
          <p:cNvSpPr>
            <a:spLocks noChangeArrowheads="1"/>
          </p:cNvSpPr>
          <p:nvPr/>
        </p:nvSpPr>
        <p:spPr bwMode="auto">
          <a:xfrm>
            <a:off x="2404111" y="3352800"/>
            <a:ext cx="1295400" cy="1524000"/>
          </a:xfrm>
          <a:prstGeom prst="can">
            <a:avLst>
              <a:gd name="adj" fmla="val 29412"/>
            </a:avLst>
          </a:prstGeom>
          <a:solidFill>
            <a:schemeClr val="accent1"/>
          </a:solidFill>
          <a:ln w="9525">
            <a:noFill/>
            <a:miter lim="800000"/>
            <a:headEnd/>
            <a:tailEnd/>
          </a:ln>
          <a:effectLst/>
        </p:spPr>
        <p:txBody>
          <a:bodyPr anchor="ctr"/>
          <a:lstStyle/>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Data</a:t>
            </a:r>
          </a:p>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Source</a:t>
            </a:r>
          </a:p>
        </p:txBody>
      </p:sp>
      <p:sp>
        <p:nvSpPr>
          <p:cNvPr id="19" name="AutoShape 14"/>
          <p:cNvSpPr>
            <a:spLocks noChangeArrowheads="1"/>
          </p:cNvSpPr>
          <p:nvPr/>
        </p:nvSpPr>
        <p:spPr bwMode="auto">
          <a:xfrm>
            <a:off x="7223761" y="2266950"/>
            <a:ext cx="914400" cy="942975"/>
          </a:xfrm>
          <a:prstGeom prst="foldedCorner">
            <a:avLst>
              <a:gd name="adj" fmla="val 12500"/>
            </a:avLst>
          </a:prstGeom>
          <a:solidFill>
            <a:schemeClr val="accent1"/>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p:txBody>
      </p:sp>
      <p:sp>
        <p:nvSpPr>
          <p:cNvPr id="20" name="Text Box 16"/>
          <p:cNvSpPr txBox="1">
            <a:spLocks noChangeArrowheads="1"/>
          </p:cNvSpPr>
          <p:nvPr/>
        </p:nvSpPr>
        <p:spPr bwMode="auto">
          <a:xfrm>
            <a:off x="2404110" y="4881563"/>
            <a:ext cx="1920240" cy="954107"/>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Progress Program</a:t>
            </a:r>
          </a:p>
          <a:p>
            <a:pPr algn="l">
              <a:spcBef>
                <a:spcPct val="50000"/>
              </a:spcBef>
              <a:buFontTx/>
              <a:buChar char="-"/>
            </a:pPr>
            <a:r>
              <a:rPr lang="en-US" sz="1400" dirty="0">
                <a:latin typeface="+mj-lt"/>
                <a:cs typeface="Arial" charset="0"/>
              </a:rPr>
              <a:t> Browse</a:t>
            </a:r>
          </a:p>
          <a:p>
            <a:pPr algn="l">
              <a:spcBef>
                <a:spcPct val="50000"/>
              </a:spcBef>
              <a:buFontTx/>
              <a:buChar char="-"/>
            </a:pPr>
            <a:r>
              <a:rPr lang="en-US" sz="1400" dirty="0">
                <a:latin typeface="+mj-lt"/>
                <a:cs typeface="Arial" charset="0"/>
              </a:rPr>
              <a:t> Financial API</a:t>
            </a:r>
          </a:p>
        </p:txBody>
      </p:sp>
      <p:sp>
        <p:nvSpPr>
          <p:cNvPr id="21" name="Rectangle 17"/>
          <p:cNvSpPr>
            <a:spLocks noChangeArrowheads="1"/>
          </p:cNvSpPr>
          <p:nvPr/>
        </p:nvSpPr>
        <p:spPr bwMode="auto">
          <a:xfrm>
            <a:off x="4966337" y="2228850"/>
            <a:ext cx="13716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Report</a:t>
            </a:r>
          </a:p>
          <a:p>
            <a:pPr algn="ctr" defTabSz="457200"/>
            <a:r>
              <a:rPr lang="en-US" sz="1800" dirty="0" smtClean="0">
                <a:effectLst>
                  <a:outerShdw blurRad="38100" dist="38100" dir="2700000" algn="tl">
                    <a:srgbClr val="000000">
                      <a:alpha val="43137"/>
                    </a:srgbClr>
                  </a:outerShdw>
                </a:effectLst>
                <a:latin typeface="+mj-lt"/>
              </a:rPr>
              <a:t>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22" name="Rectangle 18"/>
          <p:cNvSpPr>
            <a:spLocks noChangeArrowheads="1"/>
          </p:cNvSpPr>
          <p:nvPr/>
        </p:nvSpPr>
        <p:spPr bwMode="auto">
          <a:xfrm>
            <a:off x="2404111" y="1352550"/>
            <a:ext cx="12954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Pre-Render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23" name="Text Box 21"/>
          <p:cNvSpPr txBox="1">
            <a:spLocks noChangeArrowheads="1"/>
          </p:cNvSpPr>
          <p:nvPr/>
        </p:nvSpPr>
        <p:spPr bwMode="auto">
          <a:xfrm>
            <a:off x="2404110" y="2371725"/>
            <a:ext cx="1920240" cy="846386"/>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Applies Template</a:t>
            </a:r>
          </a:p>
          <a:p>
            <a:pPr algn="l">
              <a:spcBef>
                <a:spcPct val="50000"/>
              </a:spcBef>
              <a:buFontTx/>
              <a:buChar char="-"/>
            </a:pPr>
            <a:r>
              <a:rPr lang="en-US" sz="1400" dirty="0">
                <a:latin typeface="+mj-lt"/>
                <a:cs typeface="Arial" charset="0"/>
              </a:rPr>
              <a:t> Translates Labels</a:t>
            </a:r>
          </a:p>
        </p:txBody>
      </p:sp>
      <p:sp>
        <p:nvSpPr>
          <p:cNvPr id="24" name="AutoShape 24"/>
          <p:cNvSpPr>
            <a:spLocks noChangeArrowheads="1"/>
          </p:cNvSpPr>
          <p:nvPr/>
        </p:nvSpPr>
        <p:spPr bwMode="auto">
          <a:xfrm>
            <a:off x="470537" y="1295399"/>
            <a:ext cx="1066800" cy="1133475"/>
          </a:xfrm>
          <a:prstGeom prst="foldedCorner">
            <a:avLst>
              <a:gd name="adj" fmla="val 12500"/>
            </a:avLst>
          </a:prstGeom>
          <a:solidFill>
            <a:schemeClr val="accent2">
              <a:lumMod val="75000"/>
            </a:schemeClr>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Layout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Definition</a:t>
            </a:r>
          </a:p>
        </p:txBody>
      </p:sp>
      <p:cxnSp>
        <p:nvCxnSpPr>
          <p:cNvPr id="25" name="Elbow Connector 48"/>
          <p:cNvCxnSpPr>
            <a:stCxn id="24" idx="3"/>
            <a:endCxn id="22" idx="1"/>
          </p:cNvCxnSpPr>
          <p:nvPr/>
        </p:nvCxnSpPr>
        <p:spPr>
          <a:xfrm>
            <a:off x="1537337" y="1862137"/>
            <a:ext cx="866774" cy="1191"/>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6" name="Elbow Connector 49"/>
          <p:cNvCxnSpPr>
            <a:stCxn id="22" idx="3"/>
            <a:endCxn id="21" idx="1"/>
          </p:cNvCxnSpPr>
          <p:nvPr/>
        </p:nvCxnSpPr>
        <p:spPr>
          <a:xfrm>
            <a:off x="3699511" y="1863328"/>
            <a:ext cx="1266826" cy="87630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7" name="Elbow Connector 50"/>
          <p:cNvCxnSpPr>
            <a:stCxn id="18" idx="4"/>
            <a:endCxn id="21" idx="1"/>
          </p:cNvCxnSpPr>
          <p:nvPr/>
        </p:nvCxnSpPr>
        <p:spPr>
          <a:xfrm flipV="1">
            <a:off x="3699511" y="2739628"/>
            <a:ext cx="1266826" cy="1375172"/>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8" name="Elbow Connector 51"/>
          <p:cNvCxnSpPr>
            <a:stCxn id="21" idx="3"/>
            <a:endCxn id="19" idx="1"/>
          </p:cNvCxnSpPr>
          <p:nvPr/>
        </p:nvCxnSpPr>
        <p:spPr>
          <a:xfrm flipV="1">
            <a:off x="6337937" y="2738438"/>
            <a:ext cx="885824" cy="119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16</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21" name="Espace réservé du contenu 4"/>
          <p:cNvSpPr>
            <a:spLocks noGrp="1"/>
          </p:cNvSpPr>
          <p:nvPr>
            <p:ph idx="1"/>
          </p:nvPr>
        </p:nvSpPr>
        <p:spPr>
          <a:xfrm>
            <a:off x="2195736" y="891610"/>
            <a:ext cx="6491064" cy="5424523"/>
          </a:xfrm>
        </p:spPr>
        <p:txBody>
          <a:bodyPr>
            <a:noAutofit/>
          </a:bodyPr>
          <a:lstStyle/>
          <a:p>
            <a:pPr marL="342900" lvl="1" indent="-342900" algn="just">
              <a:buFont typeface="Arial" pitchFamily="34" charset="0"/>
              <a:buChar char="•"/>
            </a:pPr>
            <a:r>
              <a:rPr lang="fr-FR" sz="2600" smtClean="0"/>
              <a:t>Definit quels éléments seront affichés et où seront-t-ils affichés dans la page</a:t>
            </a:r>
          </a:p>
          <a:p>
            <a:pPr marL="342900" lvl="1" indent="-342900" algn="just">
              <a:buFont typeface="Arial" pitchFamily="34" charset="0"/>
              <a:buChar char="•"/>
            </a:pPr>
            <a:r>
              <a:rPr lang="fr-FR" sz="2600" smtClean="0"/>
              <a:t>Enregistré en tant que fichier XML</a:t>
            </a:r>
          </a:p>
          <a:p>
            <a:pPr marL="342900" lvl="1" indent="-342900" algn="just">
              <a:buFont typeface="Arial" pitchFamily="34" charset="0"/>
              <a:buChar char="•"/>
            </a:pPr>
            <a:r>
              <a:rPr lang="fr-FR" sz="2600" smtClean="0"/>
              <a:t>Créé/édité par le Concepteur d’état</a:t>
            </a:r>
          </a:p>
          <a:p>
            <a:pPr marL="342900" lvl="1" indent="-342900">
              <a:buFont typeface="Arial" pitchFamily="34" charset="0"/>
              <a:buChar char="•"/>
            </a:pPr>
            <a:r>
              <a:rPr lang="fr-FR" sz="2600" smtClean="0"/>
              <a:t> Concepteur d’état : éditeur graphique</a:t>
            </a:r>
          </a:p>
          <a:p>
            <a:pPr marL="342900" lvl="1" indent="-342900" algn="just">
              <a:buFont typeface="Arial" pitchFamily="34" charset="0"/>
              <a:buChar char="•"/>
            </a:pPr>
            <a:r>
              <a:rPr lang="fr-FR" sz="2600" smtClean="0"/>
              <a:t>Outil d’import/export : </a:t>
            </a:r>
          </a:p>
          <a:p>
            <a:pPr marL="742950" lvl="2" indent="-342900" algn="just"/>
            <a:r>
              <a:rPr lang="fr-FR" sz="2200" smtClean="0"/>
              <a:t>Utile pour le contrôle de version, le déploiement</a:t>
            </a:r>
          </a:p>
        </p:txBody>
      </p:sp>
      <p:sp>
        <p:nvSpPr>
          <p:cNvPr id="10" name="AutoShape 24"/>
          <p:cNvSpPr>
            <a:spLocks noChangeArrowheads="1"/>
          </p:cNvSpPr>
          <p:nvPr/>
        </p:nvSpPr>
        <p:spPr bwMode="auto">
          <a:xfrm>
            <a:off x="552872" y="1052736"/>
            <a:ext cx="1066800" cy="1133475"/>
          </a:xfrm>
          <a:prstGeom prst="foldedCorner">
            <a:avLst>
              <a:gd name="adj" fmla="val 12500"/>
            </a:avLst>
          </a:prstGeom>
          <a:solidFill>
            <a:schemeClr val="accent2">
              <a:lumMod val="75000"/>
            </a:schemeClr>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Layout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Definition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17</a:t>
            </a:fld>
            <a:endParaRPr lang="fr-FR"/>
          </a:p>
        </p:txBody>
      </p:sp>
      <p:sp>
        <p:nvSpPr>
          <p:cNvPr id="6" name="Titre 5"/>
          <p:cNvSpPr>
            <a:spLocks noGrp="1"/>
          </p:cNvSpPr>
          <p:nvPr>
            <p:ph type="title"/>
          </p:nvPr>
        </p:nvSpPr>
        <p:spPr/>
        <p:txBody>
          <a:bodyPr/>
          <a:lstStyle/>
          <a:p>
            <a:endParaRPr lang="fr-FR"/>
          </a:p>
        </p:txBody>
      </p:sp>
      <p:sp>
        <p:nvSpPr>
          <p:cNvPr id="7" name="AutoShape 13"/>
          <p:cNvSpPr>
            <a:spLocks noChangeArrowheads="1"/>
          </p:cNvSpPr>
          <p:nvPr/>
        </p:nvSpPr>
        <p:spPr bwMode="auto">
          <a:xfrm>
            <a:off x="2404111" y="3352800"/>
            <a:ext cx="1295400" cy="1524000"/>
          </a:xfrm>
          <a:prstGeom prst="can">
            <a:avLst>
              <a:gd name="adj" fmla="val 29412"/>
            </a:avLst>
          </a:prstGeom>
          <a:solidFill>
            <a:schemeClr val="accent1"/>
          </a:solidFill>
          <a:ln w="9525">
            <a:noFill/>
            <a:miter lim="800000"/>
            <a:headEnd/>
            <a:tailEnd/>
          </a:ln>
          <a:effectLst/>
        </p:spPr>
        <p:txBody>
          <a:bodyPr anchor="ctr"/>
          <a:lstStyle/>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Data</a:t>
            </a:r>
          </a:p>
          <a:p>
            <a:pPr algn="ctr" defTabSz="457200"/>
            <a:r>
              <a:rPr lang="en-US" altLang="zh-CN" sz="1800" dirty="0">
                <a:solidFill>
                  <a:schemeClr val="bg1"/>
                </a:solidFill>
                <a:effectLst>
                  <a:outerShdw blurRad="38100" dist="38100" dir="2700000" algn="tl">
                    <a:srgbClr val="000000">
                      <a:alpha val="43137"/>
                    </a:srgbClr>
                  </a:outerShdw>
                </a:effectLst>
                <a:latin typeface="+mj-lt"/>
                <a:ea typeface="宋体" pitchFamily="2" charset="-122"/>
              </a:rPr>
              <a:t>Source</a:t>
            </a:r>
          </a:p>
        </p:txBody>
      </p:sp>
      <p:sp>
        <p:nvSpPr>
          <p:cNvPr id="8" name="AutoShape 14"/>
          <p:cNvSpPr>
            <a:spLocks noChangeArrowheads="1"/>
          </p:cNvSpPr>
          <p:nvPr/>
        </p:nvSpPr>
        <p:spPr bwMode="auto">
          <a:xfrm>
            <a:off x="7223761" y="2266950"/>
            <a:ext cx="914400" cy="942975"/>
          </a:xfrm>
          <a:prstGeom prst="foldedCorner">
            <a:avLst>
              <a:gd name="adj" fmla="val 12500"/>
            </a:avLst>
          </a:prstGeom>
          <a:solidFill>
            <a:schemeClr val="accent2">
              <a:lumMod val="75000"/>
            </a:schemeClr>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p:txBody>
      </p:sp>
      <p:sp>
        <p:nvSpPr>
          <p:cNvPr id="9" name="Text Box 15"/>
          <p:cNvSpPr txBox="1">
            <a:spLocks noChangeArrowheads="1"/>
          </p:cNvSpPr>
          <p:nvPr/>
        </p:nvSpPr>
        <p:spPr bwMode="auto">
          <a:xfrm>
            <a:off x="7223760" y="3209925"/>
            <a:ext cx="1920240" cy="2462213"/>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a:t>
            </a:r>
            <a:r>
              <a:rPr lang="en-US" sz="1400" dirty="0" smtClean="0">
                <a:latin typeface="+mj-lt"/>
                <a:cs typeface="Arial" charset="0"/>
              </a:rPr>
              <a:t>.NET UI </a:t>
            </a:r>
            <a:r>
              <a:rPr lang="en-US" sz="1400" dirty="0">
                <a:latin typeface="+mj-lt"/>
                <a:cs typeface="Arial" charset="0"/>
              </a:rPr>
              <a:t>Viewer</a:t>
            </a:r>
          </a:p>
          <a:p>
            <a:pPr algn="l">
              <a:spcBef>
                <a:spcPct val="50000"/>
              </a:spcBef>
              <a:buFontTx/>
              <a:buChar char="-"/>
            </a:pPr>
            <a:r>
              <a:rPr lang="en-US" sz="1400" dirty="0">
                <a:latin typeface="+mj-lt"/>
                <a:cs typeface="Arial" charset="0"/>
              </a:rPr>
              <a:t> </a:t>
            </a:r>
            <a:r>
              <a:rPr lang="en-US" sz="1400" dirty="0" smtClean="0">
                <a:latin typeface="+mj-lt"/>
                <a:cs typeface="Arial" charset="0"/>
              </a:rPr>
              <a:t>PDF, PDF read-only</a:t>
            </a:r>
          </a:p>
          <a:p>
            <a:pPr algn="l">
              <a:spcBef>
                <a:spcPct val="50000"/>
              </a:spcBef>
              <a:buFontTx/>
              <a:buChar char="-"/>
            </a:pPr>
            <a:r>
              <a:rPr lang="en-US" sz="1400" dirty="0" smtClean="0">
                <a:latin typeface="+mj-lt"/>
                <a:cs typeface="Arial" charset="0"/>
              </a:rPr>
              <a:t> TIFF</a:t>
            </a:r>
          </a:p>
          <a:p>
            <a:pPr algn="l">
              <a:spcBef>
                <a:spcPct val="50000"/>
              </a:spcBef>
              <a:buFontTx/>
              <a:buChar char="-"/>
            </a:pPr>
            <a:r>
              <a:rPr lang="en-US" sz="1400" dirty="0" smtClean="0">
                <a:latin typeface="+mj-lt"/>
                <a:cs typeface="Arial" charset="0"/>
              </a:rPr>
              <a:t> RTF</a:t>
            </a:r>
            <a:endParaRPr lang="en-US" sz="1400" dirty="0">
              <a:latin typeface="+mj-lt"/>
              <a:cs typeface="Arial" charset="0"/>
            </a:endParaRPr>
          </a:p>
          <a:p>
            <a:pPr algn="l">
              <a:spcBef>
                <a:spcPct val="50000"/>
              </a:spcBef>
              <a:buFontTx/>
              <a:buChar char="-"/>
            </a:pPr>
            <a:r>
              <a:rPr lang="en-US" sz="1400" dirty="0">
                <a:latin typeface="+mj-lt"/>
                <a:cs typeface="Arial" charset="0"/>
              </a:rPr>
              <a:t> </a:t>
            </a:r>
            <a:r>
              <a:rPr lang="en-US" sz="1400" dirty="0" smtClean="0">
                <a:latin typeface="+mj-lt"/>
                <a:cs typeface="Arial" charset="0"/>
              </a:rPr>
              <a:t>Excel</a:t>
            </a:r>
          </a:p>
          <a:p>
            <a:pPr algn="l">
              <a:spcBef>
                <a:spcPct val="50000"/>
              </a:spcBef>
              <a:buFontTx/>
              <a:buChar char="-"/>
            </a:pPr>
            <a:r>
              <a:rPr lang="en-US" sz="1400" dirty="0" smtClean="0">
                <a:latin typeface="+mj-lt"/>
                <a:cs typeface="Arial" charset="0"/>
              </a:rPr>
              <a:t> Plain text</a:t>
            </a:r>
            <a:endParaRPr lang="en-US" sz="1400" dirty="0">
              <a:latin typeface="+mj-lt"/>
              <a:cs typeface="Arial" charset="0"/>
            </a:endParaRPr>
          </a:p>
          <a:p>
            <a:pPr algn="l">
              <a:spcBef>
                <a:spcPct val="50000"/>
              </a:spcBef>
              <a:buFontTx/>
              <a:buChar char="-"/>
            </a:pPr>
            <a:r>
              <a:rPr lang="en-US" sz="1400" dirty="0">
                <a:latin typeface="+mj-lt"/>
                <a:cs typeface="Arial" charset="0"/>
              </a:rPr>
              <a:t> User can send to printer</a:t>
            </a:r>
          </a:p>
        </p:txBody>
      </p:sp>
      <p:sp>
        <p:nvSpPr>
          <p:cNvPr id="10" name="Text Box 16"/>
          <p:cNvSpPr txBox="1">
            <a:spLocks noChangeArrowheads="1"/>
          </p:cNvSpPr>
          <p:nvPr/>
        </p:nvSpPr>
        <p:spPr bwMode="auto">
          <a:xfrm>
            <a:off x="2404110" y="4881563"/>
            <a:ext cx="1920240" cy="954107"/>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Progress Program</a:t>
            </a:r>
          </a:p>
          <a:p>
            <a:pPr algn="l">
              <a:spcBef>
                <a:spcPct val="50000"/>
              </a:spcBef>
              <a:buFontTx/>
              <a:buChar char="-"/>
            </a:pPr>
            <a:r>
              <a:rPr lang="en-US" sz="1400" dirty="0">
                <a:latin typeface="+mj-lt"/>
                <a:cs typeface="Arial" charset="0"/>
              </a:rPr>
              <a:t> Browse</a:t>
            </a:r>
          </a:p>
          <a:p>
            <a:pPr algn="l">
              <a:spcBef>
                <a:spcPct val="50000"/>
              </a:spcBef>
              <a:buFontTx/>
              <a:buChar char="-"/>
            </a:pPr>
            <a:r>
              <a:rPr lang="en-US" sz="1400" dirty="0">
                <a:latin typeface="+mj-lt"/>
                <a:cs typeface="Arial" charset="0"/>
              </a:rPr>
              <a:t> Financial API</a:t>
            </a:r>
          </a:p>
        </p:txBody>
      </p:sp>
      <p:sp>
        <p:nvSpPr>
          <p:cNvPr id="11" name="Rectangle 17"/>
          <p:cNvSpPr>
            <a:spLocks noChangeArrowheads="1"/>
          </p:cNvSpPr>
          <p:nvPr/>
        </p:nvSpPr>
        <p:spPr bwMode="auto">
          <a:xfrm>
            <a:off x="4966337" y="2228850"/>
            <a:ext cx="13716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Report</a:t>
            </a:r>
          </a:p>
          <a:p>
            <a:pPr algn="ctr" defTabSz="457200"/>
            <a:r>
              <a:rPr lang="en-US" sz="1800" dirty="0" smtClean="0">
                <a:effectLst>
                  <a:outerShdw blurRad="38100" dist="38100" dir="2700000" algn="tl">
                    <a:srgbClr val="000000">
                      <a:alpha val="43137"/>
                    </a:srgbClr>
                  </a:outerShdw>
                </a:effectLst>
                <a:latin typeface="+mj-lt"/>
              </a:rPr>
              <a:t>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12" name="Rectangle 18"/>
          <p:cNvSpPr>
            <a:spLocks noChangeArrowheads="1"/>
          </p:cNvSpPr>
          <p:nvPr/>
        </p:nvSpPr>
        <p:spPr bwMode="auto">
          <a:xfrm>
            <a:off x="2404111" y="1352550"/>
            <a:ext cx="1295400" cy="1021556"/>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en-US" sz="1800" dirty="0" smtClean="0">
                <a:effectLst>
                  <a:outerShdw blurRad="38100" dist="38100" dir="2700000" algn="tl">
                    <a:srgbClr val="000000">
                      <a:alpha val="43137"/>
                    </a:srgbClr>
                  </a:outerShdw>
                </a:effectLst>
                <a:latin typeface="+mj-lt"/>
              </a:rPr>
              <a:t>Pre-Render</a:t>
            </a:r>
          </a:p>
          <a:p>
            <a:pPr algn="ctr" defTabSz="457200"/>
            <a:r>
              <a:rPr lang="en-US" sz="1800" dirty="0" smtClean="0">
                <a:effectLst>
                  <a:outerShdw blurRad="38100" dist="38100" dir="2700000" algn="tl">
                    <a:srgbClr val="000000">
                      <a:alpha val="43137"/>
                    </a:srgbClr>
                  </a:outerShdw>
                </a:effectLst>
                <a:latin typeface="+mj-lt"/>
              </a:rPr>
              <a:t>Engine</a:t>
            </a:r>
          </a:p>
        </p:txBody>
      </p:sp>
      <p:sp>
        <p:nvSpPr>
          <p:cNvPr id="13" name="Text Box 21"/>
          <p:cNvSpPr txBox="1">
            <a:spLocks noChangeArrowheads="1"/>
          </p:cNvSpPr>
          <p:nvPr/>
        </p:nvSpPr>
        <p:spPr bwMode="auto">
          <a:xfrm>
            <a:off x="2404110" y="2371725"/>
            <a:ext cx="1920240" cy="846386"/>
          </a:xfrm>
          <a:prstGeom prst="rect">
            <a:avLst/>
          </a:prstGeom>
          <a:noFill/>
          <a:ln w="9525">
            <a:noFill/>
            <a:miter lim="800000"/>
            <a:headEnd/>
            <a:tailEnd/>
          </a:ln>
        </p:spPr>
        <p:txBody>
          <a:bodyPr wrap="square">
            <a:spAutoFit/>
          </a:bodyPr>
          <a:lstStyle/>
          <a:p>
            <a:pPr algn="l">
              <a:spcBef>
                <a:spcPct val="50000"/>
              </a:spcBef>
              <a:buFontTx/>
              <a:buChar char="-"/>
            </a:pPr>
            <a:r>
              <a:rPr lang="en-US" sz="1400" dirty="0">
                <a:latin typeface="+mj-lt"/>
                <a:cs typeface="Arial" charset="0"/>
              </a:rPr>
              <a:t> Applies Template</a:t>
            </a:r>
          </a:p>
          <a:p>
            <a:pPr algn="l">
              <a:spcBef>
                <a:spcPct val="50000"/>
              </a:spcBef>
              <a:buFontTx/>
              <a:buChar char="-"/>
            </a:pPr>
            <a:r>
              <a:rPr lang="en-US" sz="1400" dirty="0">
                <a:latin typeface="+mj-lt"/>
                <a:cs typeface="Arial" charset="0"/>
              </a:rPr>
              <a:t> Translates Labels</a:t>
            </a:r>
          </a:p>
        </p:txBody>
      </p:sp>
      <p:sp>
        <p:nvSpPr>
          <p:cNvPr id="14" name="AutoShape 24"/>
          <p:cNvSpPr>
            <a:spLocks noChangeArrowheads="1"/>
          </p:cNvSpPr>
          <p:nvPr/>
        </p:nvSpPr>
        <p:spPr bwMode="auto">
          <a:xfrm>
            <a:off x="470537" y="1295399"/>
            <a:ext cx="1066800" cy="1133475"/>
          </a:xfrm>
          <a:prstGeom prst="foldedCorner">
            <a:avLst>
              <a:gd name="adj" fmla="val 12500"/>
            </a:avLst>
          </a:prstGeom>
          <a:solidFill>
            <a:schemeClr val="accent1"/>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Layout</a:t>
            </a:r>
          </a:p>
          <a:p>
            <a:pPr algn="ctr"/>
            <a:r>
              <a:rPr lang="en-US" sz="1800" dirty="0">
                <a:solidFill>
                  <a:schemeClr val="bg1"/>
                </a:solidFill>
                <a:effectLst>
                  <a:outerShdw blurRad="38100" dist="38100" dir="2700000" algn="tl">
                    <a:srgbClr val="000000">
                      <a:alpha val="43137"/>
                    </a:srgbClr>
                  </a:outerShdw>
                </a:effectLst>
                <a:latin typeface="+mj-lt"/>
                <a:cs typeface="Arial" charset="0"/>
              </a:rPr>
              <a:t>Definition</a:t>
            </a:r>
          </a:p>
        </p:txBody>
      </p:sp>
      <p:cxnSp>
        <p:nvCxnSpPr>
          <p:cNvPr id="15" name="Elbow Connector 36"/>
          <p:cNvCxnSpPr>
            <a:stCxn id="14" idx="3"/>
            <a:endCxn id="12" idx="1"/>
          </p:cNvCxnSpPr>
          <p:nvPr/>
        </p:nvCxnSpPr>
        <p:spPr>
          <a:xfrm>
            <a:off x="1537337" y="1862137"/>
            <a:ext cx="866774" cy="1191"/>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6" name="Elbow Connector 37"/>
          <p:cNvCxnSpPr>
            <a:stCxn id="12" idx="3"/>
            <a:endCxn id="11" idx="1"/>
          </p:cNvCxnSpPr>
          <p:nvPr/>
        </p:nvCxnSpPr>
        <p:spPr>
          <a:xfrm>
            <a:off x="3699511" y="1863328"/>
            <a:ext cx="1266826" cy="87630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7" name="Elbow Connector 38"/>
          <p:cNvCxnSpPr>
            <a:stCxn id="7" idx="4"/>
            <a:endCxn id="11" idx="1"/>
          </p:cNvCxnSpPr>
          <p:nvPr/>
        </p:nvCxnSpPr>
        <p:spPr>
          <a:xfrm flipV="1">
            <a:off x="3699511" y="2739628"/>
            <a:ext cx="1266826" cy="1375172"/>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8" name="Elbow Connector 39"/>
          <p:cNvCxnSpPr>
            <a:stCxn id="11" idx="3"/>
            <a:endCxn id="8" idx="1"/>
          </p:cNvCxnSpPr>
          <p:nvPr/>
        </p:nvCxnSpPr>
        <p:spPr>
          <a:xfrm flipV="1">
            <a:off x="6337937" y="2738438"/>
            <a:ext cx="885824" cy="1190"/>
          </a:xfrm>
          <a:prstGeom prst="bentConnector3">
            <a:avLst>
              <a:gd name="adj1" fmla="val 50000"/>
            </a:avLst>
          </a:prstGeom>
          <a:ln w="28575">
            <a:solidFill>
              <a:schemeClr val="tx1">
                <a:lumMod val="75000"/>
                <a:lumOff val="25000"/>
              </a:schemeClr>
            </a:solidFill>
            <a:tailEnd type="arrow"/>
          </a:ln>
          <a:effectLst/>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18</a:t>
            </a:fld>
            <a:endParaRPr lang="fr-FR"/>
          </a:p>
        </p:txBody>
      </p:sp>
      <p:sp>
        <p:nvSpPr>
          <p:cNvPr id="6" name="Titre 5"/>
          <p:cNvSpPr>
            <a:spLocks noGrp="1"/>
          </p:cNvSpPr>
          <p:nvPr>
            <p:ph type="title"/>
          </p:nvPr>
        </p:nvSpPr>
        <p:spPr/>
        <p:txBody>
          <a:bodyPr/>
          <a:lstStyle/>
          <a:p>
            <a:r>
              <a:rPr lang="en-US" smtClean="0"/>
              <a:t>Architecture Reporting Framework</a:t>
            </a:r>
            <a:endParaRPr lang="fr-FR"/>
          </a:p>
        </p:txBody>
      </p:sp>
      <p:sp>
        <p:nvSpPr>
          <p:cNvPr id="21" name="Espace réservé du contenu 4"/>
          <p:cNvSpPr>
            <a:spLocks noGrp="1"/>
          </p:cNvSpPr>
          <p:nvPr>
            <p:ph idx="1"/>
          </p:nvPr>
        </p:nvSpPr>
        <p:spPr>
          <a:xfrm>
            <a:off x="2195736" y="891610"/>
            <a:ext cx="6491064" cy="5424523"/>
          </a:xfrm>
        </p:spPr>
        <p:txBody>
          <a:bodyPr>
            <a:noAutofit/>
          </a:bodyPr>
          <a:lstStyle/>
          <a:p>
            <a:pPr marL="342900" lvl="1" indent="-342900" algn="just">
              <a:buFont typeface="Arial" pitchFamily="34" charset="0"/>
              <a:buChar char="•"/>
            </a:pPr>
            <a:r>
              <a:rPr lang="fr-FR" sz="2600" smtClean="0"/>
              <a:t>Les rapports peuvent être rendus en formats différents:</a:t>
            </a:r>
          </a:p>
          <a:p>
            <a:pPr marL="742950" lvl="2" indent="-342900" algn="just"/>
            <a:r>
              <a:rPr lang="fr-FR" sz="2400" smtClean="0"/>
              <a:t>Document (visualisateur .NET UI) : affiché dans la fenêtre de visualisation</a:t>
            </a:r>
          </a:p>
          <a:p>
            <a:pPr marL="742950" lvl="2" indent="-342900" algn="just"/>
            <a:r>
              <a:rPr lang="fr-FR" sz="2400" smtClean="0"/>
              <a:t>Fichier PDF</a:t>
            </a:r>
          </a:p>
          <a:p>
            <a:pPr marL="742950" lvl="2" indent="-342900" algn="just"/>
            <a:r>
              <a:rPr lang="fr-FR" sz="2400" smtClean="0"/>
              <a:t>Fichier PDF en lecture seule</a:t>
            </a:r>
          </a:p>
          <a:p>
            <a:pPr marL="742950" lvl="2" indent="-342900" algn="just"/>
            <a:r>
              <a:rPr lang="fr-FR" sz="2400" smtClean="0"/>
              <a:t>Image TIFF </a:t>
            </a:r>
          </a:p>
          <a:p>
            <a:pPr marL="742950" lvl="2" indent="-342900" algn="just"/>
            <a:r>
              <a:rPr lang="fr-FR" sz="2400" smtClean="0"/>
              <a:t>Fichier Excel</a:t>
            </a:r>
          </a:p>
          <a:p>
            <a:pPr marL="742950" lvl="2" indent="-342900" algn="just"/>
            <a:r>
              <a:rPr lang="fr-FR" sz="2400" smtClean="0"/>
              <a:t>Fichier RTF</a:t>
            </a:r>
          </a:p>
          <a:p>
            <a:pPr marL="742950" lvl="2" indent="-342900" algn="just"/>
            <a:r>
              <a:rPr lang="fr-FR" sz="2400" smtClean="0"/>
              <a:t>Texte brut</a:t>
            </a:r>
          </a:p>
        </p:txBody>
      </p:sp>
      <p:sp>
        <p:nvSpPr>
          <p:cNvPr id="8" name="AutoShape 14"/>
          <p:cNvSpPr>
            <a:spLocks noChangeArrowheads="1"/>
          </p:cNvSpPr>
          <p:nvPr/>
        </p:nvSpPr>
        <p:spPr bwMode="auto">
          <a:xfrm>
            <a:off x="611560" y="980728"/>
            <a:ext cx="914400" cy="942975"/>
          </a:xfrm>
          <a:prstGeom prst="foldedCorner">
            <a:avLst>
              <a:gd name="adj" fmla="val 12500"/>
            </a:avLst>
          </a:prstGeom>
          <a:solidFill>
            <a:schemeClr val="accent2">
              <a:lumMod val="75000"/>
            </a:schemeClr>
          </a:solidFill>
          <a:ln w="9525">
            <a:noFill/>
            <a:round/>
            <a:headEnd/>
            <a:tailEnd/>
          </a:ln>
          <a:effectLst/>
        </p:spPr>
        <p:txBody>
          <a:bodyPr wrap="none" anchor="ctr"/>
          <a:lstStyle/>
          <a:p>
            <a:pPr algn="ctr"/>
            <a:r>
              <a:rPr lang="en-US" sz="1800" dirty="0">
                <a:solidFill>
                  <a:schemeClr val="bg1"/>
                </a:solidFill>
                <a:effectLst>
                  <a:outerShdw blurRad="38100" dist="38100" dir="2700000" algn="tl">
                    <a:srgbClr val="000000">
                      <a:alpha val="43137"/>
                    </a:srgbClr>
                  </a:outerShdw>
                </a:effectLst>
                <a:latin typeface="+mj-lt"/>
                <a:cs typeface="Arial" charset="0"/>
              </a:rPr>
              <a:t>Report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19</a:t>
            </a:fld>
            <a:endParaRPr lang="fr-FR"/>
          </a:p>
        </p:txBody>
      </p:sp>
      <p:sp>
        <p:nvSpPr>
          <p:cNvPr id="5" name="Espace réservé du contenu 4"/>
          <p:cNvSpPr>
            <a:spLocks noGrp="1"/>
          </p:cNvSpPr>
          <p:nvPr>
            <p:ph idx="1"/>
          </p:nvPr>
        </p:nvSpPr>
        <p:spPr/>
        <p:txBody>
          <a:bodyPr>
            <a:noAutofit/>
          </a:bodyPr>
          <a:lstStyle/>
          <a:p>
            <a:r>
              <a:rPr lang="fr-FR" smtClean="0"/>
              <a:t>Browse</a:t>
            </a:r>
            <a:endParaRPr lang="fr-FR" sz="2400" smtClean="0"/>
          </a:p>
          <a:p>
            <a:pPr lvl="1"/>
            <a:r>
              <a:rPr lang="fr-FR"/>
              <a:t>Crée à partir de ‘Browse Maintenance’ (36.4.8.13)</a:t>
            </a:r>
          </a:p>
          <a:p>
            <a:pPr lvl="1"/>
            <a:r>
              <a:rPr lang="fr-FR"/>
              <a:t>Pas de programmation requise</a:t>
            </a:r>
          </a:p>
          <a:p>
            <a:pPr lvl="1"/>
            <a:endParaRPr lang="fr-FR" sz="2000" smtClean="0"/>
          </a:p>
          <a:p>
            <a:r>
              <a:rPr lang="fr-FR"/>
              <a:t>Programme Progress (“Proxy</a:t>
            </a:r>
            <a:r>
              <a:rPr lang="fr-FR" smtClean="0"/>
              <a:t>”)</a:t>
            </a:r>
          </a:p>
          <a:p>
            <a:pPr lvl="1"/>
            <a:r>
              <a:rPr lang="fr-FR"/>
              <a:t>Option la plus puissante et flexible</a:t>
            </a:r>
          </a:p>
          <a:p>
            <a:pPr lvl="1"/>
            <a:r>
              <a:rPr lang="fr-FR"/>
              <a:t>Nécessite d’effectuer de la programmation </a:t>
            </a:r>
            <a:r>
              <a:rPr lang="fr-FR" smtClean="0"/>
              <a:t>avancée</a:t>
            </a:r>
          </a:p>
          <a:p>
            <a:pPr lvl="1"/>
            <a:endParaRPr lang="fr-FR"/>
          </a:p>
          <a:p>
            <a:r>
              <a:rPr lang="fr-FR"/>
              <a:t>API Query Finance (seulement pour la version EE)</a:t>
            </a:r>
          </a:p>
          <a:p>
            <a:pPr lvl="1"/>
            <a:endParaRPr lang="fr-FR"/>
          </a:p>
          <a:p>
            <a:pPr lvl="1"/>
            <a:endParaRPr lang="fr-FR"/>
          </a:p>
          <a:p>
            <a:pPr lvl="1"/>
            <a:endParaRPr lang="fr-FR" sz="2000"/>
          </a:p>
          <a:p>
            <a:endParaRPr lang="fr-FR" sz="2600"/>
          </a:p>
        </p:txBody>
      </p:sp>
      <p:sp>
        <p:nvSpPr>
          <p:cNvPr id="6" name="Titre 5"/>
          <p:cNvSpPr>
            <a:spLocks noGrp="1"/>
          </p:cNvSpPr>
          <p:nvPr>
            <p:ph type="title"/>
          </p:nvPr>
        </p:nvSpPr>
        <p:spPr/>
        <p:txBody>
          <a:bodyPr/>
          <a:lstStyle/>
          <a:p>
            <a:r>
              <a:rPr lang="en-US" smtClean="0"/>
              <a:t>Sources de données</a:t>
            </a:r>
            <a:endParaRPr lang="fr-FR"/>
          </a:p>
        </p:txBody>
      </p:sp>
      <p:sp>
        <p:nvSpPr>
          <p:cNvPr id="7"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a:t>
            </a:r>
            <a:endParaRPr lang="fr-F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20</a:t>
            </a:fld>
            <a:endParaRPr lang="fr-FR"/>
          </a:p>
        </p:txBody>
      </p:sp>
      <p:sp>
        <p:nvSpPr>
          <p:cNvPr id="6" name="Titre 5"/>
          <p:cNvSpPr>
            <a:spLocks noGrp="1"/>
          </p:cNvSpPr>
          <p:nvPr>
            <p:ph type="title"/>
          </p:nvPr>
        </p:nvSpPr>
        <p:spPr/>
        <p:txBody>
          <a:bodyPr/>
          <a:lstStyle/>
          <a:p>
            <a:r>
              <a:rPr lang="en-US" dirty="0" smtClean="0"/>
              <a:t>Exécution d’un rapport</a:t>
            </a:r>
            <a:endParaRPr lang="fr-FR"/>
          </a:p>
        </p:txBody>
      </p:sp>
      <p:pic>
        <p:nvPicPr>
          <p:cNvPr id="7" name="Picture 2"/>
          <p:cNvPicPr>
            <a:picLocks noChangeAspect="1" noChangeArrowheads="1"/>
          </p:cNvPicPr>
          <p:nvPr/>
        </p:nvPicPr>
        <p:blipFill>
          <a:blip r:embed="rId2" cstate="print"/>
          <a:srcRect/>
          <a:stretch>
            <a:fillRect/>
          </a:stretch>
        </p:blipFill>
        <p:spPr bwMode="auto">
          <a:xfrm>
            <a:off x="2555875" y="2077566"/>
            <a:ext cx="5978525" cy="3295650"/>
          </a:xfrm>
          <a:prstGeom prst="rect">
            <a:avLst/>
          </a:prstGeom>
          <a:noFill/>
          <a:ln w="9525">
            <a:noFill/>
            <a:miter lim="800000"/>
            <a:headEnd/>
            <a:tailEnd/>
          </a:ln>
        </p:spPr>
      </p:pic>
      <p:sp>
        <p:nvSpPr>
          <p:cNvPr id="8" name="Oval 11"/>
          <p:cNvSpPr>
            <a:spLocks noChangeArrowheads="1"/>
          </p:cNvSpPr>
          <p:nvPr/>
        </p:nvSpPr>
        <p:spPr bwMode="auto">
          <a:xfrm>
            <a:off x="2411413" y="2366491"/>
            <a:ext cx="1914525" cy="536575"/>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9" name="AutoShape 11"/>
          <p:cNvSpPr>
            <a:spLocks noChangeArrowheads="1"/>
          </p:cNvSpPr>
          <p:nvPr/>
        </p:nvSpPr>
        <p:spPr bwMode="auto">
          <a:xfrm>
            <a:off x="333375" y="1677516"/>
            <a:ext cx="1814513" cy="965200"/>
          </a:xfrm>
          <a:prstGeom prst="wedgeRoundRectCallout">
            <a:avLst>
              <a:gd name="adj1" fmla="val 70120"/>
              <a:gd name="adj2" fmla="val 54111"/>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Gestion des filtres  : création, sauvegarde, chargement</a:t>
            </a:r>
          </a:p>
        </p:txBody>
      </p:sp>
      <p:sp>
        <p:nvSpPr>
          <p:cNvPr id="10" name="AutoShape 11"/>
          <p:cNvSpPr>
            <a:spLocks noChangeArrowheads="1"/>
          </p:cNvSpPr>
          <p:nvPr/>
        </p:nvSpPr>
        <p:spPr bwMode="auto">
          <a:xfrm>
            <a:off x="341313" y="2904653"/>
            <a:ext cx="1814512" cy="1219200"/>
          </a:xfrm>
          <a:prstGeom prst="wedgeRoundRectCallout">
            <a:avLst>
              <a:gd name="adj1" fmla="val 240287"/>
              <a:gd name="adj2" fmla="val -57292"/>
              <a:gd name="adj3" fmla="val 16667"/>
            </a:avLst>
          </a:prstGeom>
          <a:solidFill>
            <a:schemeClr val="bg1"/>
          </a:solidFill>
          <a:ln w="19050">
            <a:solidFill>
              <a:srgbClr val="969696"/>
            </a:solidFill>
            <a:miter lim="800000"/>
            <a:headEnd/>
            <a:tailEnd/>
          </a:ln>
        </p:spPr>
        <p:txBody>
          <a:bodyPr/>
          <a:lstStyle/>
          <a:p>
            <a:r>
              <a:rPr lang="fr-FR" sz="1200" dirty="0">
                <a:latin typeface="Century" pitchFamily="18" charset="0"/>
              </a:rPr>
              <a:t>Paramétrage des formats de dates, décimaux  et emplacement des critères de recherche</a:t>
            </a:r>
          </a:p>
        </p:txBody>
      </p:sp>
      <p:sp>
        <p:nvSpPr>
          <p:cNvPr id="11" name="AutoShape 11"/>
          <p:cNvSpPr>
            <a:spLocks noChangeArrowheads="1"/>
          </p:cNvSpPr>
          <p:nvPr/>
        </p:nvSpPr>
        <p:spPr bwMode="auto">
          <a:xfrm>
            <a:off x="4644008" y="1574229"/>
            <a:ext cx="1814513" cy="581025"/>
          </a:xfrm>
          <a:prstGeom prst="wedgeRoundRectCallout">
            <a:avLst>
              <a:gd name="adj1" fmla="val 49504"/>
              <a:gd name="adj2" fmla="val 106011"/>
              <a:gd name="adj3" fmla="val 16667"/>
            </a:avLst>
          </a:prstGeom>
          <a:solidFill>
            <a:schemeClr val="bg1"/>
          </a:solidFill>
          <a:ln w="19050">
            <a:solidFill>
              <a:srgbClr val="969696"/>
            </a:solidFill>
            <a:miter lim="800000"/>
            <a:headEnd/>
            <a:tailEnd/>
          </a:ln>
        </p:spPr>
        <p:txBody>
          <a:bodyPr/>
          <a:lstStyle/>
          <a:p>
            <a:r>
              <a:rPr lang="fr-FR" sz="1200" dirty="0">
                <a:latin typeface="Century" pitchFamily="18" charset="0"/>
              </a:rPr>
              <a:t>Type de sortie : PDF, Excel</a:t>
            </a:r>
            <a:r>
              <a:rPr lang="fr-FR" sz="1200">
                <a:latin typeface="Century" pitchFamily="18" charset="0"/>
              </a:rPr>
              <a:t>, </a:t>
            </a:r>
            <a:r>
              <a:rPr lang="fr-FR" sz="1200" smtClean="0">
                <a:latin typeface="Century" pitchFamily="18" charset="0"/>
              </a:rPr>
              <a:t>…</a:t>
            </a:r>
            <a:endParaRPr lang="fr-FR" sz="1200" dirty="0">
              <a:latin typeface="Century" pitchFamily="18" charset="0"/>
            </a:endParaRPr>
          </a:p>
        </p:txBody>
      </p:sp>
      <p:pic>
        <p:nvPicPr>
          <p:cNvPr id="12" name="Picture 12"/>
          <p:cNvPicPr>
            <a:picLocks noChangeAspect="1" noChangeArrowheads="1"/>
          </p:cNvPicPr>
          <p:nvPr/>
        </p:nvPicPr>
        <p:blipFill>
          <a:blip r:embed="rId3" cstate="print"/>
          <a:srcRect/>
          <a:stretch>
            <a:fillRect/>
          </a:stretch>
        </p:blipFill>
        <p:spPr bwMode="auto">
          <a:xfrm>
            <a:off x="6228184" y="2514922"/>
            <a:ext cx="1095375" cy="1228725"/>
          </a:xfrm>
          <a:prstGeom prst="rect">
            <a:avLst/>
          </a:prstGeom>
          <a:noFill/>
          <a:ln w="9525" cap="flat" cmpd="sng" algn="ctr">
            <a:noFill/>
            <a:prstDash val="solid"/>
            <a:miter lim="800000"/>
            <a:headEnd type="none" w="med" len="med"/>
            <a:tailEnd type="none" w="med" len="med"/>
          </a:ln>
        </p:spPr>
      </p:pic>
      <p:sp>
        <p:nvSpPr>
          <p:cNvPr id="14" name="AutoShape 11"/>
          <p:cNvSpPr>
            <a:spLocks noChangeArrowheads="1"/>
          </p:cNvSpPr>
          <p:nvPr/>
        </p:nvSpPr>
        <p:spPr bwMode="auto">
          <a:xfrm>
            <a:off x="6660232" y="1430213"/>
            <a:ext cx="1812925" cy="579438"/>
          </a:xfrm>
          <a:prstGeom prst="wedgeRoundRectCallout">
            <a:avLst>
              <a:gd name="adj1" fmla="val 26394"/>
              <a:gd name="adj2" fmla="val 144243"/>
              <a:gd name="adj3" fmla="val 16667"/>
            </a:avLst>
          </a:prstGeom>
          <a:solidFill>
            <a:schemeClr val="bg1"/>
          </a:solidFill>
          <a:ln w="19050">
            <a:solidFill>
              <a:srgbClr val="969696"/>
            </a:solidFill>
            <a:miter lim="800000"/>
            <a:headEnd/>
            <a:tailEnd/>
          </a:ln>
        </p:spPr>
        <p:txBody>
          <a:bodyPr/>
          <a:lstStyle/>
          <a:p>
            <a:r>
              <a:rPr lang="fr-FR" sz="1200" dirty="0">
                <a:latin typeface="Century" pitchFamily="18" charset="0"/>
              </a:rPr>
              <a:t>Mise en batch du rapport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21</a:t>
            </a:fld>
            <a:endParaRPr lang="fr-FR"/>
          </a:p>
        </p:txBody>
      </p:sp>
      <p:sp>
        <p:nvSpPr>
          <p:cNvPr id="6" name="Titre 5"/>
          <p:cNvSpPr>
            <a:spLocks noGrp="1"/>
          </p:cNvSpPr>
          <p:nvPr>
            <p:ph type="title"/>
          </p:nvPr>
        </p:nvSpPr>
        <p:spPr/>
        <p:txBody>
          <a:bodyPr/>
          <a:lstStyle/>
          <a:p>
            <a:r>
              <a:rPr lang="en-US" dirty="0" smtClean="0"/>
              <a:t>Exécution d’un rapport</a:t>
            </a:r>
            <a:endParaRPr lang="fr-FR"/>
          </a:p>
        </p:txBody>
      </p:sp>
      <p:pic>
        <p:nvPicPr>
          <p:cNvPr id="15" name="Picture 2"/>
          <p:cNvPicPr>
            <a:picLocks noChangeAspect="1" noChangeArrowheads="1"/>
          </p:cNvPicPr>
          <p:nvPr/>
        </p:nvPicPr>
        <p:blipFill>
          <a:blip r:embed="rId2" cstate="print"/>
          <a:srcRect/>
          <a:stretch>
            <a:fillRect/>
          </a:stretch>
        </p:blipFill>
        <p:spPr bwMode="auto">
          <a:xfrm>
            <a:off x="971600" y="908720"/>
            <a:ext cx="7151687" cy="2076450"/>
          </a:xfrm>
          <a:prstGeom prst="rect">
            <a:avLst/>
          </a:prstGeom>
          <a:noFill/>
          <a:ln w="9525">
            <a:noFill/>
            <a:miter lim="800000"/>
            <a:headEnd/>
            <a:tailEnd/>
          </a:ln>
          <a:effectLst/>
        </p:spPr>
      </p:pic>
      <p:sp>
        <p:nvSpPr>
          <p:cNvPr id="16" name="Espace réservé du contenu 4"/>
          <p:cNvSpPr>
            <a:spLocks noGrp="1"/>
          </p:cNvSpPr>
          <p:nvPr>
            <p:ph idx="1"/>
          </p:nvPr>
        </p:nvSpPr>
        <p:spPr>
          <a:xfrm>
            <a:off x="457200" y="891610"/>
            <a:ext cx="8229600" cy="5424523"/>
          </a:xfrm>
        </p:spPr>
        <p:txBody>
          <a:bodyPr>
            <a:noAutofit/>
          </a:bodyPr>
          <a:lstStyle/>
          <a:p>
            <a:endParaRPr lang="fr-FR" smtClean="0"/>
          </a:p>
          <a:p>
            <a:pPr lvl="1"/>
            <a:endParaRPr lang="fr-FR" sz="2000"/>
          </a:p>
          <a:p>
            <a:pPr lvl="1"/>
            <a:endParaRPr lang="fr-FR" sz="2000" smtClean="0"/>
          </a:p>
          <a:p>
            <a:pPr lvl="1"/>
            <a:endParaRPr lang="fr-FR" sz="2000"/>
          </a:p>
          <a:p>
            <a:pPr lvl="1">
              <a:buNone/>
            </a:pPr>
            <a:endParaRPr lang="fr-FR" sz="2000" smtClean="0"/>
          </a:p>
          <a:p>
            <a:pPr lvl="1">
              <a:buNone/>
            </a:pPr>
            <a:endParaRPr lang="fr-FR"/>
          </a:p>
          <a:p>
            <a:r>
              <a:rPr lang="fr-FR" smtClean="0"/>
              <a:t>La zone de filtre permet de spécifier les critères de recherche afin de filtrer les données de l’état.</a:t>
            </a:r>
          </a:p>
          <a:p>
            <a:r>
              <a:rPr lang="fr-FR" smtClean="0"/>
              <a:t>Enregitrer les critères de recherche afin de les réutiliser </a:t>
            </a:r>
            <a:endParaRPr lang="fr-FR"/>
          </a:p>
          <a:p>
            <a:pPr lvl="1"/>
            <a:endParaRPr lang="fr-FR"/>
          </a:p>
          <a:p>
            <a:pPr lvl="1"/>
            <a:endParaRPr lang="fr-FR"/>
          </a:p>
          <a:p>
            <a:pPr lvl="1"/>
            <a:endParaRPr lang="fr-FR" sz="2000"/>
          </a:p>
          <a:p>
            <a:endParaRPr lang="fr-FR" sz="26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22</a:t>
            </a:fld>
            <a:endParaRPr lang="fr-FR"/>
          </a:p>
        </p:txBody>
      </p:sp>
      <p:sp>
        <p:nvSpPr>
          <p:cNvPr id="6" name="Titre 5"/>
          <p:cNvSpPr>
            <a:spLocks noGrp="1"/>
          </p:cNvSpPr>
          <p:nvPr>
            <p:ph type="title"/>
          </p:nvPr>
        </p:nvSpPr>
        <p:spPr/>
        <p:txBody>
          <a:bodyPr/>
          <a:lstStyle/>
          <a:p>
            <a:r>
              <a:rPr lang="en-US" dirty="0" smtClean="0"/>
              <a:t>Exécution d’un rapport</a:t>
            </a:r>
            <a:endParaRPr lang="fr-FR"/>
          </a:p>
        </p:txBody>
      </p:sp>
      <p:sp>
        <p:nvSpPr>
          <p:cNvPr id="8" name="Espace réservé du contenu 7"/>
          <p:cNvSpPr>
            <a:spLocks noGrp="1"/>
          </p:cNvSpPr>
          <p:nvPr>
            <p:ph idx="1"/>
          </p:nvPr>
        </p:nvSpPr>
        <p:spPr>
          <a:xfrm>
            <a:off x="457200" y="908720"/>
            <a:ext cx="8229600" cy="5407413"/>
          </a:xfrm>
        </p:spPr>
        <p:txBody>
          <a:bodyPr/>
          <a:lstStyle/>
          <a:p>
            <a:r>
              <a:rPr lang="fr-FR" smtClean="0"/>
              <a:t>Conditions de recherche</a:t>
            </a:r>
          </a:p>
          <a:p>
            <a:r>
              <a:rPr lang="fr-FR" smtClean="0"/>
              <a:t>Ouvrir &gt; Plus… (filtres sauvegardés)</a:t>
            </a:r>
          </a:p>
          <a:p>
            <a:r>
              <a:rPr lang="fr-FR" smtClean="0"/>
              <a:t>Enregistrer, Enregistrer sous…</a:t>
            </a:r>
          </a:p>
          <a:p>
            <a:r>
              <a:rPr lang="fr-FR" smtClean="0"/>
              <a:t>Supprimer</a:t>
            </a:r>
          </a:p>
          <a:p>
            <a:r>
              <a:rPr lang="fr-FR" smtClean="0"/>
              <a:t>Paramètres (Général, Date, Décimal)</a:t>
            </a:r>
          </a:p>
          <a:p>
            <a:r>
              <a:rPr lang="fr-FR" smtClean="0"/>
              <a:t>Présentation (disponible si la ressource d’état a plusieurs définitions d’état)</a:t>
            </a:r>
          </a:p>
          <a:p>
            <a:r>
              <a:rPr lang="fr-FR" smtClean="0"/>
              <a:t>Types de sorties</a:t>
            </a:r>
          </a:p>
          <a:p>
            <a:r>
              <a:rPr lang="fr-FR" smtClean="0"/>
              <a:t>Exécuter</a:t>
            </a:r>
            <a:endParaRPr lang="fr-F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23</a:t>
            </a:fld>
            <a:endParaRPr lang="fr-FR"/>
          </a:p>
        </p:txBody>
      </p:sp>
      <p:sp>
        <p:nvSpPr>
          <p:cNvPr id="6" name="Titre 5"/>
          <p:cNvSpPr>
            <a:spLocks noGrp="1"/>
          </p:cNvSpPr>
          <p:nvPr>
            <p:ph type="title"/>
          </p:nvPr>
        </p:nvSpPr>
        <p:spPr/>
        <p:txBody>
          <a:bodyPr/>
          <a:lstStyle/>
          <a:p>
            <a:r>
              <a:rPr lang="en-US" dirty="0" smtClean="0"/>
              <a:t>Exécution d’un rapport</a:t>
            </a:r>
            <a:endParaRPr lang="fr-FR"/>
          </a:p>
        </p:txBody>
      </p:sp>
      <p:sp>
        <p:nvSpPr>
          <p:cNvPr id="8" name="Espace réservé du contenu 7"/>
          <p:cNvSpPr>
            <a:spLocks noGrp="1"/>
          </p:cNvSpPr>
          <p:nvPr>
            <p:ph idx="1"/>
          </p:nvPr>
        </p:nvSpPr>
        <p:spPr>
          <a:xfrm>
            <a:off x="457200" y="908720"/>
            <a:ext cx="8229600" cy="5407413"/>
          </a:xfrm>
        </p:spPr>
        <p:txBody>
          <a:bodyPr/>
          <a:lstStyle/>
          <a:p>
            <a:r>
              <a:rPr lang="fr-FR" smtClean="0"/>
              <a:t>Conditions de recherche :</a:t>
            </a:r>
          </a:p>
          <a:p>
            <a:pPr lvl="1"/>
            <a:r>
              <a:rPr lang="fr-FR" sz="2200" smtClean="0"/>
              <a:t>Égal</a:t>
            </a:r>
          </a:p>
          <a:p>
            <a:pPr lvl="1"/>
            <a:r>
              <a:rPr lang="fr-FR" sz="2200" smtClean="0"/>
              <a:t>N’est pas égal à</a:t>
            </a:r>
          </a:p>
          <a:p>
            <a:pPr lvl="1"/>
            <a:r>
              <a:rPr lang="fr-FR" sz="2200" smtClean="0"/>
              <a:t>Contient </a:t>
            </a:r>
          </a:p>
          <a:p>
            <a:pPr lvl="1"/>
            <a:r>
              <a:rPr lang="fr-FR" sz="2200" smtClean="0"/>
              <a:t>Gamme</a:t>
            </a:r>
          </a:p>
          <a:p>
            <a:pPr lvl="1"/>
            <a:r>
              <a:rPr lang="fr-FR" sz="2200" smtClean="0"/>
              <a:t>Démarre à</a:t>
            </a:r>
          </a:p>
          <a:p>
            <a:pPr lvl="1"/>
            <a:r>
              <a:rPr lang="fr-FR" sz="2200" smtClean="0"/>
              <a:t>Plus grand que</a:t>
            </a:r>
          </a:p>
          <a:p>
            <a:pPr lvl="1"/>
            <a:r>
              <a:rPr lang="fr-FR" sz="2200" smtClean="0"/>
              <a:t>Inférieur à</a:t>
            </a:r>
          </a:p>
          <a:p>
            <a:pPr lvl="1"/>
            <a:r>
              <a:rPr lang="fr-FR" sz="2200" smtClean="0"/>
              <a:t>Est nul(le)</a:t>
            </a:r>
          </a:p>
          <a:p>
            <a:pPr lvl="1"/>
            <a:r>
              <a:rPr lang="fr-FR" sz="2200" smtClean="0"/>
              <a:t>N’est pas nul(le)</a:t>
            </a:r>
          </a:p>
          <a:p>
            <a:r>
              <a:rPr lang="fr-FR" smtClean="0"/>
              <a:t>Ajout/sauvegarde de conditions</a:t>
            </a:r>
          </a:p>
          <a:p>
            <a:pPr lvl="1"/>
            <a:endParaRPr lang="fr-FR" smtClean="0"/>
          </a:p>
          <a:p>
            <a:pPr lvl="1"/>
            <a:endParaRPr lang="fr-FR"/>
          </a:p>
        </p:txBody>
      </p:sp>
      <p:pic>
        <p:nvPicPr>
          <p:cNvPr id="7" name="Picture 4"/>
          <p:cNvPicPr>
            <a:picLocks noChangeAspect="1" noChangeArrowheads="1"/>
          </p:cNvPicPr>
          <p:nvPr/>
        </p:nvPicPr>
        <p:blipFill>
          <a:blip r:embed="rId2" cstate="print"/>
          <a:stretch>
            <a:fillRect/>
          </a:stretch>
        </p:blipFill>
        <p:spPr bwMode="auto">
          <a:xfrm>
            <a:off x="3335548" y="2923547"/>
            <a:ext cx="5772956" cy="165758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24</a:t>
            </a:fld>
            <a:endParaRPr lang="fr-FR"/>
          </a:p>
        </p:txBody>
      </p:sp>
      <p:sp>
        <p:nvSpPr>
          <p:cNvPr id="6" name="Titre 5"/>
          <p:cNvSpPr>
            <a:spLocks noGrp="1"/>
          </p:cNvSpPr>
          <p:nvPr>
            <p:ph type="title"/>
          </p:nvPr>
        </p:nvSpPr>
        <p:spPr/>
        <p:txBody>
          <a:bodyPr/>
          <a:lstStyle/>
          <a:p>
            <a:r>
              <a:rPr lang="en-US" dirty="0" smtClean="0"/>
              <a:t>Exécution d’un rapport</a:t>
            </a:r>
            <a:endParaRPr lang="fr-FR"/>
          </a:p>
        </p:txBody>
      </p:sp>
      <p:sp>
        <p:nvSpPr>
          <p:cNvPr id="8" name="Espace réservé du contenu 7"/>
          <p:cNvSpPr>
            <a:spLocks noGrp="1"/>
          </p:cNvSpPr>
          <p:nvPr>
            <p:ph idx="1"/>
          </p:nvPr>
        </p:nvSpPr>
        <p:spPr>
          <a:xfrm>
            <a:off x="457200" y="908720"/>
            <a:ext cx="8229600" cy="5407413"/>
          </a:xfrm>
        </p:spPr>
        <p:txBody>
          <a:bodyPr/>
          <a:lstStyle/>
          <a:p>
            <a:r>
              <a:rPr lang="fr-FR" smtClean="0"/>
              <a:t>Paramètres d’état :</a:t>
            </a:r>
          </a:p>
          <a:p>
            <a:pPr lvl="1"/>
            <a:r>
              <a:rPr lang="fr-FR" smtClean="0"/>
              <a:t>Général</a:t>
            </a:r>
            <a:endParaRPr lang="fr-FR" sz="2200" smtClean="0"/>
          </a:p>
          <a:p>
            <a:pPr lvl="2"/>
            <a:r>
              <a:rPr lang="fr-FR" sz="1800"/>
              <a:t>Critères de </a:t>
            </a:r>
            <a:r>
              <a:rPr lang="fr-FR"/>
              <a:t>sélection</a:t>
            </a:r>
            <a:r>
              <a:rPr lang="fr-FR" sz="1800"/>
              <a:t> : </a:t>
            </a:r>
            <a:r>
              <a:rPr lang="fr-FR" sz="1800" smtClean="0"/>
              <a:t>les </a:t>
            </a:r>
            <a:r>
              <a:rPr lang="fr-FR" sz="1800"/>
              <a:t>faire apparaître sur le document </a:t>
            </a:r>
            <a:r>
              <a:rPr lang="fr-FR" sz="1800" smtClean="0"/>
              <a:t>final? Si oui, </a:t>
            </a:r>
            <a:r>
              <a:rPr lang="fr-FR" sz="1800"/>
              <a:t>en début ou en fin </a:t>
            </a:r>
            <a:r>
              <a:rPr lang="fr-FR" sz="1800" smtClean="0"/>
              <a:t>d’édition</a:t>
            </a:r>
          </a:p>
          <a:p>
            <a:pPr lvl="1"/>
            <a:r>
              <a:rPr lang="fr-FR" smtClean="0"/>
              <a:t>Date</a:t>
            </a:r>
          </a:p>
          <a:p>
            <a:pPr lvl="2"/>
            <a:r>
              <a:rPr lang="fr-FR" smtClean="0"/>
              <a:t>Format d’affichage de la date</a:t>
            </a:r>
          </a:p>
          <a:p>
            <a:pPr lvl="1"/>
            <a:r>
              <a:rPr lang="fr-FR" smtClean="0"/>
              <a:t>Décimal</a:t>
            </a:r>
          </a:p>
          <a:p>
            <a:pPr lvl="2"/>
            <a:r>
              <a:rPr lang="fr-FR"/>
              <a:t>Format, </a:t>
            </a:r>
            <a:r>
              <a:rPr lang="fr-FR" smtClean="0"/>
              <a:t>séparateur,…</a:t>
            </a:r>
            <a:endParaRPr lang="fr-FR"/>
          </a:p>
          <a:p>
            <a:r>
              <a:rPr lang="fr-FR" smtClean="0"/>
              <a:t>Paramétrage hors filtres</a:t>
            </a:r>
          </a:p>
          <a:p>
            <a:pPr lvl="1"/>
            <a:endParaRPr lang="fr-FR" smtClean="0"/>
          </a:p>
          <a:p>
            <a:pPr lvl="1"/>
            <a:endParaRPr lang="fr-FR"/>
          </a:p>
        </p:txBody>
      </p:sp>
      <p:pic>
        <p:nvPicPr>
          <p:cNvPr id="1026" name="Picture 2"/>
          <p:cNvPicPr>
            <a:picLocks noChangeAspect="1" noChangeArrowheads="1"/>
          </p:cNvPicPr>
          <p:nvPr/>
        </p:nvPicPr>
        <p:blipFill>
          <a:blip r:embed="rId2" cstate="print"/>
          <a:srcRect/>
          <a:stretch>
            <a:fillRect/>
          </a:stretch>
        </p:blipFill>
        <p:spPr bwMode="auto">
          <a:xfrm>
            <a:off x="4984179" y="3284984"/>
            <a:ext cx="4124325" cy="295275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25</a:t>
            </a:fld>
            <a:endParaRPr lang="fr-FR"/>
          </a:p>
        </p:txBody>
      </p:sp>
      <p:sp>
        <p:nvSpPr>
          <p:cNvPr id="6" name="Titre 5"/>
          <p:cNvSpPr>
            <a:spLocks noGrp="1"/>
          </p:cNvSpPr>
          <p:nvPr>
            <p:ph type="title"/>
          </p:nvPr>
        </p:nvSpPr>
        <p:spPr/>
        <p:txBody>
          <a:bodyPr/>
          <a:lstStyle/>
          <a:p>
            <a:r>
              <a:rPr lang="en-US" dirty="0" smtClean="0"/>
              <a:t>Exécution d’un rapport</a:t>
            </a:r>
            <a:endParaRPr lang="fr-FR"/>
          </a:p>
        </p:txBody>
      </p:sp>
      <p:sp>
        <p:nvSpPr>
          <p:cNvPr id="8" name="Espace réservé du contenu 7"/>
          <p:cNvSpPr>
            <a:spLocks noGrp="1"/>
          </p:cNvSpPr>
          <p:nvPr>
            <p:ph idx="1"/>
          </p:nvPr>
        </p:nvSpPr>
        <p:spPr>
          <a:xfrm>
            <a:off x="457200" y="908720"/>
            <a:ext cx="8229600" cy="5407413"/>
          </a:xfrm>
        </p:spPr>
        <p:txBody>
          <a:bodyPr>
            <a:normAutofit/>
          </a:bodyPr>
          <a:lstStyle/>
          <a:p>
            <a:r>
              <a:rPr lang="fr-FR" dirty="0" smtClean="0"/>
              <a:t>Notez-Bien :</a:t>
            </a:r>
          </a:p>
          <a:p>
            <a:pPr lvl="1"/>
            <a:r>
              <a:rPr lang="fr-FR" kern="0" dirty="0" smtClean="0">
                <a:solidFill>
                  <a:srgbClr val="5A5A5A"/>
                </a:solidFill>
              </a:rPr>
              <a:t>Report </a:t>
            </a:r>
            <a:r>
              <a:rPr lang="fr-FR" kern="0" dirty="0">
                <a:solidFill>
                  <a:srgbClr val="5A5A5A"/>
                </a:solidFill>
              </a:rPr>
              <a:t>Framework est capable non seulement de lire les données dans la base, mais également de la </a:t>
            </a:r>
            <a:r>
              <a:rPr lang="fr-FR" kern="0" dirty="0" smtClean="0">
                <a:solidFill>
                  <a:srgbClr val="5A5A5A"/>
                </a:solidFill>
              </a:rPr>
              <a:t>modifier. Exemple : marquer </a:t>
            </a:r>
            <a:r>
              <a:rPr lang="fr-FR" kern="0" dirty="0">
                <a:solidFill>
                  <a:srgbClr val="5A5A5A"/>
                </a:solidFill>
              </a:rPr>
              <a:t>un document comme ayant déjà été imprimé.</a:t>
            </a:r>
          </a:p>
          <a:p>
            <a:pPr lvl="1"/>
            <a:r>
              <a:rPr lang="fr-FR" kern="0" dirty="0">
                <a:solidFill>
                  <a:srgbClr val="5A5A5A"/>
                </a:solidFill>
              </a:rPr>
              <a:t>De manière générale, n’importe quelle donnée est modifiable.</a:t>
            </a:r>
          </a:p>
          <a:p>
            <a:pPr lvl="1"/>
            <a:r>
              <a:rPr lang="fr-FR" kern="0" dirty="0">
                <a:solidFill>
                  <a:srgbClr val="5A5A5A"/>
                </a:solidFill>
              </a:rPr>
              <a:t>Il n’est pas possible de modifier des données lorsque le Report est bâti sur un </a:t>
            </a:r>
            <a:r>
              <a:rPr lang="fr-FR" kern="0" dirty="0" err="1">
                <a:solidFill>
                  <a:srgbClr val="5A5A5A"/>
                </a:solidFill>
              </a:rPr>
              <a:t>browse</a:t>
            </a:r>
            <a:r>
              <a:rPr lang="fr-FR" kern="0" dirty="0">
                <a:solidFill>
                  <a:srgbClr val="5A5A5A"/>
                </a:solidFill>
              </a:rPr>
              <a:t>.</a:t>
            </a:r>
          </a:p>
          <a:p>
            <a:pPr lvl="1"/>
            <a:endParaRPr lang="fr-FR" dirty="0" smtClean="0"/>
          </a:p>
          <a:p>
            <a:pPr lvl="1"/>
            <a:endParaRPr lang="fr-F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26</a:t>
            </a:fld>
            <a:endParaRPr lang="fr-FR"/>
          </a:p>
        </p:txBody>
      </p:sp>
      <p:sp>
        <p:nvSpPr>
          <p:cNvPr id="6" name="Titre 5"/>
          <p:cNvSpPr>
            <a:spLocks noGrp="1"/>
          </p:cNvSpPr>
          <p:nvPr>
            <p:ph type="title"/>
          </p:nvPr>
        </p:nvSpPr>
        <p:spPr/>
        <p:txBody>
          <a:bodyPr/>
          <a:lstStyle/>
          <a:p>
            <a:r>
              <a:rPr lang="en-US" dirty="0" smtClean="0"/>
              <a:t>Exécution d’un rapport</a:t>
            </a:r>
            <a:endParaRPr lang="fr-FR"/>
          </a:p>
        </p:txBody>
      </p:sp>
      <p:sp>
        <p:nvSpPr>
          <p:cNvPr id="8" name="Espace réservé du contenu 7"/>
          <p:cNvSpPr>
            <a:spLocks noGrp="1"/>
          </p:cNvSpPr>
          <p:nvPr>
            <p:ph idx="1"/>
          </p:nvPr>
        </p:nvSpPr>
        <p:spPr>
          <a:xfrm>
            <a:off x="457200" y="908720"/>
            <a:ext cx="8229600" cy="5407413"/>
          </a:xfrm>
        </p:spPr>
        <p:txBody>
          <a:bodyPr>
            <a:normAutofit/>
          </a:bodyPr>
          <a:lstStyle/>
          <a:p>
            <a:r>
              <a:rPr lang="fr-FR" smtClean="0"/>
              <a:t>Exemple de sortie (Sales Ordrer) :</a:t>
            </a:r>
          </a:p>
          <a:p>
            <a:pPr lvl="1"/>
            <a:endParaRPr lang="fr-FR" smtClean="0"/>
          </a:p>
          <a:p>
            <a:pPr lvl="1"/>
            <a:endParaRPr lang="fr-FR"/>
          </a:p>
        </p:txBody>
      </p:sp>
      <p:pic>
        <p:nvPicPr>
          <p:cNvPr id="7" name="Picture 3"/>
          <p:cNvPicPr>
            <a:picLocks noChangeAspect="1" noChangeArrowheads="1"/>
          </p:cNvPicPr>
          <p:nvPr/>
        </p:nvPicPr>
        <p:blipFill>
          <a:blip r:embed="rId2" cstate="print"/>
          <a:srcRect/>
          <a:stretch>
            <a:fillRect/>
          </a:stretch>
        </p:blipFill>
        <p:spPr bwMode="auto">
          <a:xfrm>
            <a:off x="899592" y="1468455"/>
            <a:ext cx="7281862" cy="4679964"/>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27</a:t>
            </a:fld>
            <a:endParaRPr lang="fr-FR"/>
          </a:p>
        </p:txBody>
      </p:sp>
      <p:sp>
        <p:nvSpPr>
          <p:cNvPr id="6" name="Titre 5"/>
          <p:cNvSpPr>
            <a:spLocks noGrp="1"/>
          </p:cNvSpPr>
          <p:nvPr>
            <p:ph type="title"/>
          </p:nvPr>
        </p:nvSpPr>
        <p:spPr/>
        <p:txBody>
          <a:bodyPr/>
          <a:lstStyle/>
          <a:p>
            <a:r>
              <a:rPr lang="en-US" smtClean="0"/>
              <a:t>Maintenance ressource état</a:t>
            </a:r>
            <a:endParaRPr lang="fr-FR"/>
          </a:p>
        </p:txBody>
      </p:sp>
      <p:sp>
        <p:nvSpPr>
          <p:cNvPr id="8" name="Espace réservé du contenu 7"/>
          <p:cNvSpPr>
            <a:spLocks noGrp="1"/>
          </p:cNvSpPr>
          <p:nvPr>
            <p:ph idx="1"/>
          </p:nvPr>
        </p:nvSpPr>
        <p:spPr>
          <a:xfrm>
            <a:off x="457200" y="908720"/>
            <a:ext cx="8229600" cy="5407413"/>
          </a:xfrm>
        </p:spPr>
        <p:txBody>
          <a:bodyPr>
            <a:normAutofit/>
          </a:bodyPr>
          <a:lstStyle/>
          <a:p>
            <a:r>
              <a:rPr lang="fr-FR" smtClean="0"/>
              <a:t>(36.4.21.1)</a:t>
            </a:r>
          </a:p>
          <a:p>
            <a:r>
              <a:rPr lang="fr-FR"/>
              <a:t>N.B. : Si ce menu semble ne pas marcher, vérifier ces paramètres dans </a:t>
            </a:r>
            <a:r>
              <a:rPr lang="fr-FR" smtClean="0"/>
              <a:t>« MAINT des </a:t>
            </a:r>
            <a:r>
              <a:rPr lang="fr-FR"/>
              <a:t>paramètres </a:t>
            </a:r>
            <a:r>
              <a:rPr lang="fr-FR" smtClean="0"/>
              <a:t>généraux » </a:t>
            </a:r>
            <a:r>
              <a:rPr lang="fr-FR"/>
              <a:t>(</a:t>
            </a:r>
            <a:r>
              <a:rPr lang="fr-FR" smtClean="0"/>
              <a:t>36.2.13)</a:t>
            </a:r>
            <a:endParaRPr lang="fr-FR"/>
          </a:p>
          <a:p>
            <a:pPr lvl="1"/>
            <a:endParaRPr lang="fr-FR" smtClean="0"/>
          </a:p>
          <a:p>
            <a:pPr lvl="1"/>
            <a:endParaRPr lang="fr-FR"/>
          </a:p>
        </p:txBody>
      </p:sp>
      <p:sp>
        <p:nvSpPr>
          <p:cNvPr id="10" name="Rectangle 3"/>
          <p:cNvSpPr txBox="1">
            <a:spLocks noChangeArrowheads="1"/>
          </p:cNvSpPr>
          <p:nvPr/>
        </p:nvSpPr>
        <p:spPr bwMode="auto">
          <a:xfrm>
            <a:off x="-396552" y="3284984"/>
            <a:ext cx="7204967" cy="4867275"/>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marL="628650" lvl="1" indent="-182563" algn="l">
              <a:lnSpc>
                <a:spcPct val="90000"/>
              </a:lnSpc>
              <a:spcAft>
                <a:spcPct val="10000"/>
              </a:spcAft>
              <a:buClr>
                <a:schemeClr val="bg2"/>
              </a:buClr>
              <a:buSzPct val="75000"/>
            </a:pPr>
            <a:r>
              <a:rPr lang="fr-FR" sz="900" b="1" kern="0" smtClean="0">
                <a:solidFill>
                  <a:srgbClr val="5A5A5A"/>
                </a:solidFill>
                <a:latin typeface="Courier" pitchFamily="49" charset="0"/>
              </a:rPr>
              <a:t>+----------------------------- </a:t>
            </a:r>
            <a:r>
              <a:rPr lang="fr-FR" sz="900" b="1" kern="0" dirty="0" err="1">
                <a:solidFill>
                  <a:srgbClr val="5A5A5A"/>
                </a:solidFill>
                <a:latin typeface="Courier" pitchFamily="49" charset="0"/>
              </a:rPr>
              <a:t>Generalized</a:t>
            </a:r>
            <a:r>
              <a:rPr lang="fr-FR" sz="900" b="1" kern="0" dirty="0">
                <a:solidFill>
                  <a:srgbClr val="5A5A5A"/>
                </a:solidFill>
                <a:latin typeface="Courier" pitchFamily="49" charset="0"/>
              </a:rPr>
              <a:t> </a:t>
            </a:r>
            <a:r>
              <a:rPr lang="fr-FR" sz="900" b="1" kern="0">
                <a:solidFill>
                  <a:srgbClr val="5A5A5A"/>
                </a:solidFill>
                <a:latin typeface="Courier" pitchFamily="49" charset="0"/>
              </a:rPr>
              <a:t>Codes </a:t>
            </a:r>
            <a:r>
              <a:rPr lang="fr-FR" sz="900" b="1" kern="0" smtClean="0">
                <a:solidFill>
                  <a:srgbClr val="5A5A5A"/>
                </a:solidFill>
                <a:latin typeface="Courier" pitchFamily="49" charset="0"/>
              </a:rPr>
              <a:t>------------------------------+</a:t>
            </a:r>
            <a:endParaRPr lang="fr-FR" sz="900" b="1" kern="0" dirty="0">
              <a:solidFill>
                <a:srgbClr val="5A5A5A"/>
              </a:solidFill>
              <a:latin typeface="Courier" pitchFamily="49" charset="0"/>
            </a:endParaRP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Field Name: </a:t>
            </a:r>
            <a:r>
              <a:rPr lang="fr-FR" sz="900" b="1" kern="0" dirty="0" err="1">
                <a:solidFill>
                  <a:srgbClr val="5A5A5A"/>
                </a:solidFill>
                <a:latin typeface="Courier" pitchFamily="49" charset="0"/>
              </a:rPr>
              <a:t>rptres_category</a:t>
            </a:r>
            <a:r>
              <a:rPr lang="fr-FR" sz="900" b="1" kern="0" dirty="0">
                <a:solidFill>
                  <a:srgbClr val="5A5A5A"/>
                </a:solidFill>
                <a:latin typeface="Courier" pitchFamily="49" charset="0"/>
              </a:rPr>
              <a:t>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Value: C1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a:t>
            </a:r>
            <a:r>
              <a:rPr lang="fr-FR" sz="900" b="1" kern="0" dirty="0" err="1">
                <a:solidFill>
                  <a:srgbClr val="5A5A5A"/>
                </a:solidFill>
                <a:latin typeface="Courier" pitchFamily="49" charset="0"/>
              </a:rPr>
              <a:t>Comments</a:t>
            </a:r>
            <a:r>
              <a:rPr lang="fr-FR" sz="900" b="1" kern="0" dirty="0">
                <a:solidFill>
                  <a:srgbClr val="5A5A5A"/>
                </a:solidFill>
                <a:latin typeface="Courier" pitchFamily="49" charset="0"/>
              </a:rPr>
              <a:t>: Report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a:t>
            </a:r>
            <a:r>
              <a:rPr lang="fr-FR" sz="900" b="1" kern="0" dirty="0" err="1">
                <a:solidFill>
                  <a:srgbClr val="5A5A5A"/>
                </a:solidFill>
                <a:latin typeface="Courier" pitchFamily="49" charset="0"/>
              </a:rPr>
              <a:t>Generalized</a:t>
            </a:r>
            <a:r>
              <a:rPr lang="fr-FR" sz="900" b="1" kern="0" dirty="0">
                <a:solidFill>
                  <a:srgbClr val="5A5A5A"/>
                </a:solidFill>
                <a:latin typeface="Courier" pitchFamily="49" charset="0"/>
              </a:rPr>
              <a:t> Codes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Field Name: </a:t>
            </a:r>
            <a:r>
              <a:rPr lang="fr-FR" sz="900" b="1" kern="0" dirty="0" err="1">
                <a:solidFill>
                  <a:srgbClr val="5A5A5A"/>
                </a:solidFill>
                <a:latin typeface="Courier" pitchFamily="49" charset="0"/>
              </a:rPr>
              <a:t>rptres_datasource_type</a:t>
            </a:r>
            <a:r>
              <a:rPr lang="fr-FR" sz="900" b="1" kern="0" dirty="0">
                <a:solidFill>
                  <a:srgbClr val="5A5A5A"/>
                </a:solidFill>
                <a:latin typeface="Courier" pitchFamily="49" charset="0"/>
              </a:rPr>
              <a:t>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Value: 1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a:t>
            </a:r>
            <a:r>
              <a:rPr lang="fr-FR" sz="900" b="1" kern="0" dirty="0" err="1">
                <a:solidFill>
                  <a:srgbClr val="5A5A5A"/>
                </a:solidFill>
                <a:latin typeface="Courier" pitchFamily="49" charset="0"/>
              </a:rPr>
              <a:t>Comments</a:t>
            </a:r>
            <a:r>
              <a:rPr lang="fr-FR" sz="900" b="1" kern="0" dirty="0">
                <a:solidFill>
                  <a:srgbClr val="5A5A5A"/>
                </a:solidFill>
                <a:latin typeface="Courier" pitchFamily="49" charset="0"/>
              </a:rPr>
              <a:t>: </a:t>
            </a:r>
            <a:r>
              <a:rPr lang="fr-FR" sz="900" b="1" kern="0" dirty="0" err="1">
                <a:solidFill>
                  <a:srgbClr val="5A5A5A"/>
                </a:solidFill>
                <a:latin typeface="Courier" pitchFamily="49" charset="0"/>
              </a:rPr>
              <a:t>Browse</a:t>
            </a:r>
            <a:r>
              <a:rPr lang="fr-FR" sz="900" b="1" kern="0" dirty="0">
                <a:solidFill>
                  <a:srgbClr val="5A5A5A"/>
                </a:solidFill>
                <a:latin typeface="Courier" pitchFamily="49" charset="0"/>
              </a:rPr>
              <a:t>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a:t>
            </a:r>
            <a:r>
              <a:rPr lang="fr-FR" sz="900" b="1" kern="0" dirty="0" err="1">
                <a:solidFill>
                  <a:srgbClr val="5A5A5A"/>
                </a:solidFill>
                <a:latin typeface="Courier" pitchFamily="49" charset="0"/>
              </a:rPr>
              <a:t>Generalized</a:t>
            </a:r>
            <a:r>
              <a:rPr lang="fr-FR" sz="900" b="1" kern="0" dirty="0">
                <a:solidFill>
                  <a:srgbClr val="5A5A5A"/>
                </a:solidFill>
                <a:latin typeface="Courier" pitchFamily="49" charset="0"/>
              </a:rPr>
              <a:t> Codes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Field Name: </a:t>
            </a:r>
            <a:r>
              <a:rPr lang="fr-FR" sz="900" b="1" kern="0" dirty="0" err="1">
                <a:solidFill>
                  <a:srgbClr val="5A5A5A"/>
                </a:solidFill>
                <a:latin typeface="Courier" pitchFamily="49" charset="0"/>
              </a:rPr>
              <a:t>rptres_datasource_type</a:t>
            </a:r>
            <a:r>
              <a:rPr lang="fr-FR" sz="900" b="1" kern="0" dirty="0">
                <a:solidFill>
                  <a:srgbClr val="5A5A5A"/>
                </a:solidFill>
                <a:latin typeface="Courier" pitchFamily="49" charset="0"/>
              </a:rPr>
              <a:t>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Value: 2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                </a:t>
            </a:r>
            <a:r>
              <a:rPr lang="fr-FR" sz="900" b="1" kern="0" dirty="0" err="1">
                <a:solidFill>
                  <a:srgbClr val="5A5A5A"/>
                </a:solidFill>
                <a:latin typeface="Courier" pitchFamily="49" charset="0"/>
              </a:rPr>
              <a:t>Comments</a:t>
            </a:r>
            <a:r>
              <a:rPr lang="fr-FR" sz="900" b="1" kern="0" dirty="0">
                <a:solidFill>
                  <a:srgbClr val="5A5A5A"/>
                </a:solidFill>
                <a:latin typeface="Courier" pitchFamily="49" charset="0"/>
              </a:rPr>
              <a:t>: Proxy                                               |</a:t>
            </a:r>
          </a:p>
          <a:p>
            <a:pPr marL="628650" lvl="1" indent="-182563" algn="l">
              <a:lnSpc>
                <a:spcPct val="90000"/>
              </a:lnSpc>
              <a:spcAft>
                <a:spcPct val="10000"/>
              </a:spcAft>
              <a:buClr>
                <a:schemeClr val="bg2"/>
              </a:buClr>
              <a:buSzPct val="75000"/>
            </a:pPr>
            <a:r>
              <a:rPr lang="fr-FR" sz="900" b="1" kern="0" dirty="0">
                <a:solidFill>
                  <a:srgbClr val="5A5A5A"/>
                </a:solidFill>
                <a:latin typeface="Courier" pitchFamily="49" charset="0"/>
              </a:rPr>
              <a:t>+------------------------------------------------------------------------------+</a:t>
            </a:r>
          </a:p>
          <a:p>
            <a:pPr marL="628650" lvl="1" indent="-182563" algn="l">
              <a:lnSpc>
                <a:spcPct val="90000"/>
              </a:lnSpc>
              <a:spcAft>
                <a:spcPct val="10000"/>
              </a:spcAft>
              <a:buClr>
                <a:schemeClr val="bg2"/>
              </a:buClr>
              <a:buSzPct val="75000"/>
            </a:pPr>
            <a:endParaRPr kumimoji="0" lang="fr-FR" sz="900" b="1" i="0" u="none" strike="noStrike" kern="0" cap="none" spc="0" normalizeH="0" baseline="0" noProof="0" dirty="0" smtClean="0">
              <a:ln>
                <a:noFill/>
              </a:ln>
              <a:solidFill>
                <a:srgbClr val="5A5A5A"/>
              </a:solidFill>
              <a:effectLst/>
              <a:uLnTx/>
              <a:uFillTx/>
              <a:latin typeface="Courier" pitchFamily="49" charset="0"/>
            </a:endParaRPr>
          </a:p>
        </p:txBody>
      </p:sp>
      <p:sp>
        <p:nvSpPr>
          <p:cNvPr id="11" name="Rectangle 10"/>
          <p:cNvSpPr/>
          <p:nvPr/>
        </p:nvSpPr>
        <p:spPr>
          <a:xfrm>
            <a:off x="4198706" y="4136796"/>
            <a:ext cx="6462464" cy="1740476"/>
          </a:xfrm>
          <a:prstGeom prst="rect">
            <a:avLst/>
          </a:prstGeom>
        </p:spPr>
        <p:txBody>
          <a:bodyPr wrap="square">
            <a:spAutoFit/>
          </a:bodyPr>
          <a:lstStyle/>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Generalized Codes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Field Name: rptres_datasource_type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Value: 3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Comments: FinancialAPI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Generalized Codes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Field Name: rptres_datasource_type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Value: 4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                Comments: Cognos                                          |</a:t>
            </a:r>
          </a:p>
          <a:p>
            <a:pPr marL="628650" lvl="1" indent="-182563">
              <a:lnSpc>
                <a:spcPct val="90000"/>
              </a:lnSpc>
              <a:spcAft>
                <a:spcPct val="10000"/>
              </a:spcAft>
              <a:buClr>
                <a:schemeClr val="bg2"/>
              </a:buClr>
              <a:buSzPct val="75000"/>
            </a:pPr>
            <a:r>
              <a:rPr lang="fr-FR" sz="900" b="1" kern="0" smtClean="0">
                <a:solidFill>
                  <a:srgbClr val="5A5A5A"/>
                </a:solidFill>
                <a:latin typeface="Courier" pitchFamily="49" charset="0"/>
              </a:rPr>
              <a:t>+--------------------------------------------------------------------------+</a:t>
            </a:r>
            <a:endParaRPr lang="fr-F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28</a:t>
            </a:fld>
            <a:endParaRPr lang="fr-FR"/>
          </a:p>
        </p:txBody>
      </p:sp>
      <p:sp>
        <p:nvSpPr>
          <p:cNvPr id="6" name="Titre 5"/>
          <p:cNvSpPr>
            <a:spLocks noGrp="1"/>
          </p:cNvSpPr>
          <p:nvPr>
            <p:ph type="title"/>
          </p:nvPr>
        </p:nvSpPr>
        <p:spPr/>
        <p:txBody>
          <a:bodyPr/>
          <a:lstStyle/>
          <a:p>
            <a:r>
              <a:rPr lang="en-US" smtClean="0"/>
              <a:t>Maintenance ressource état</a:t>
            </a:r>
            <a:endParaRPr lang="fr-FR"/>
          </a:p>
        </p:txBody>
      </p:sp>
      <p:sp>
        <p:nvSpPr>
          <p:cNvPr id="8" name="Espace réservé du contenu 7"/>
          <p:cNvSpPr>
            <a:spLocks noGrp="1"/>
          </p:cNvSpPr>
          <p:nvPr>
            <p:ph idx="1"/>
          </p:nvPr>
        </p:nvSpPr>
        <p:spPr>
          <a:xfrm>
            <a:off x="457200" y="908720"/>
            <a:ext cx="8229600" cy="5407413"/>
          </a:xfrm>
        </p:spPr>
        <p:txBody>
          <a:bodyPr>
            <a:normAutofit/>
          </a:bodyPr>
          <a:lstStyle/>
          <a:p>
            <a:r>
              <a:rPr lang="fr-FR" smtClean="0"/>
              <a:t>(36.4.21.1)</a:t>
            </a:r>
          </a:p>
          <a:p>
            <a:pPr lvl="1"/>
            <a:endParaRPr lang="fr-FR" smtClean="0"/>
          </a:p>
          <a:p>
            <a:pPr lvl="1"/>
            <a:endParaRPr lang="fr-FR"/>
          </a:p>
        </p:txBody>
      </p:sp>
      <p:pic>
        <p:nvPicPr>
          <p:cNvPr id="2050" name="Picture 2"/>
          <p:cNvPicPr>
            <a:picLocks noChangeAspect="1" noChangeArrowheads="1"/>
          </p:cNvPicPr>
          <p:nvPr/>
        </p:nvPicPr>
        <p:blipFill>
          <a:blip r:embed="rId3" cstate="print"/>
          <a:srcRect/>
          <a:stretch>
            <a:fillRect/>
          </a:stretch>
        </p:blipFill>
        <p:spPr bwMode="auto">
          <a:xfrm>
            <a:off x="611560" y="1700808"/>
            <a:ext cx="8261638" cy="4077072"/>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29</a:t>
            </a:fld>
            <a:endParaRPr lang="fr-FR"/>
          </a:p>
        </p:txBody>
      </p:sp>
      <p:sp>
        <p:nvSpPr>
          <p:cNvPr id="6" name="Titre 5"/>
          <p:cNvSpPr>
            <a:spLocks noGrp="1"/>
          </p:cNvSpPr>
          <p:nvPr>
            <p:ph type="title"/>
          </p:nvPr>
        </p:nvSpPr>
        <p:spPr/>
        <p:txBody>
          <a:bodyPr/>
          <a:lstStyle/>
          <a:p>
            <a:r>
              <a:rPr lang="en-US" smtClean="0"/>
              <a:t>Maintenance ressource état</a:t>
            </a:r>
            <a:endParaRPr lang="fr-FR"/>
          </a:p>
        </p:txBody>
      </p:sp>
      <p:sp>
        <p:nvSpPr>
          <p:cNvPr id="8" name="Espace réservé du contenu 7"/>
          <p:cNvSpPr>
            <a:spLocks noGrp="1"/>
          </p:cNvSpPr>
          <p:nvPr>
            <p:ph idx="1"/>
          </p:nvPr>
        </p:nvSpPr>
        <p:spPr>
          <a:xfrm>
            <a:off x="457200" y="908720"/>
            <a:ext cx="8229600" cy="5407413"/>
          </a:xfrm>
        </p:spPr>
        <p:txBody>
          <a:bodyPr>
            <a:normAutofit fontScale="92500" lnSpcReduction="20000"/>
          </a:bodyPr>
          <a:lstStyle/>
          <a:p>
            <a:pPr>
              <a:lnSpc>
                <a:spcPct val="90000"/>
              </a:lnSpc>
            </a:pPr>
            <a:r>
              <a:rPr lang="fr-FR"/>
              <a:t>Report Code</a:t>
            </a:r>
          </a:p>
          <a:p>
            <a:pPr lvl="1">
              <a:lnSpc>
                <a:spcPct val="90000"/>
              </a:lnSpc>
            </a:pPr>
            <a:r>
              <a:rPr lang="fr-FR"/>
              <a:t>Unique. Le préfixe « QAD_ » correspond aux rapports standards</a:t>
            </a:r>
            <a:endParaRPr lang="fr-FR" i="1"/>
          </a:p>
          <a:p>
            <a:r>
              <a:rPr lang="fr-FR"/>
              <a:t>Report Category =&gt; Toujours ‘Report’</a:t>
            </a:r>
          </a:p>
          <a:p>
            <a:r>
              <a:rPr lang="fr-FR"/>
              <a:t>Data source type =&gt; Browse, Proxy, ou API Finance (EE)</a:t>
            </a:r>
          </a:p>
          <a:p>
            <a:r>
              <a:rPr lang="fr-FR"/>
              <a:t>Data source ref</a:t>
            </a:r>
          </a:p>
          <a:p>
            <a:pPr lvl="1"/>
            <a:r>
              <a:rPr lang="fr-FR"/>
              <a:t>ID du browse (Browse opérationnel). Exemple : so001 (idem QAD.Browse.MfgProBrowseServer:so001)</a:t>
            </a:r>
          </a:p>
          <a:p>
            <a:pPr lvl="1"/>
            <a:r>
              <a:rPr lang="fr-FR"/>
              <a:t>Ref du browse (Browse Finance). Exemple : BaseAdapters.CBAdapters.QadBrowseAdapter:BJournalEntry.SelectPosting</a:t>
            </a:r>
          </a:p>
          <a:p>
            <a:pPr lvl="1"/>
            <a:r>
              <a:rPr lang="fr-FR"/>
              <a:t>Nom de programme (Proxy). Exemple : QAD_PrintPO.p</a:t>
            </a:r>
          </a:p>
          <a:p>
            <a:pPr lvl="1"/>
            <a:r>
              <a:rPr lang="fr-FR"/>
              <a:t>Nom de l’objet Query (API Finance). Exemple : BGLReport.GLList</a:t>
            </a:r>
          </a:p>
          <a:p>
            <a:endParaRPr lang="fr-FR"/>
          </a:p>
          <a:p>
            <a:pPr lvl="1"/>
            <a:endParaRPr lang="fr-FR" smtClean="0"/>
          </a:p>
          <a:p>
            <a:pPr lvl="1"/>
            <a:endParaRPr lang="fr-F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lgn="r"/>
            <a:fld id="{3C1BCAC6-FEC9-4200-BFF0-30E38A2AC497}" type="datetime1">
              <a:rPr lang="fr-FR" smtClean="0"/>
              <a:pPr algn="r"/>
              <a:t>23/11/2018</a:t>
            </a:fld>
            <a:endParaRPr lang="fr-FR"/>
          </a:p>
        </p:txBody>
      </p:sp>
      <p:sp>
        <p:nvSpPr>
          <p:cNvPr id="3" name="Espace réservé du pied de page 2"/>
          <p:cNvSpPr>
            <a:spLocks noGrp="1"/>
          </p:cNvSpPr>
          <p:nvPr>
            <p:ph type="ftr" sz="quarter" idx="11"/>
          </p:nvPr>
        </p:nvSpPr>
        <p:spPr/>
        <p:txBody>
          <a:bodyPr/>
          <a:lstStyle/>
          <a:p>
            <a:r>
              <a:rPr lang="fr-FR" smtClean="0"/>
              <a:t>- FORMATION QAD REPORTING FRAMEWORK - MAHDI CHAKER - V2015</a:t>
            </a:r>
            <a:endParaRPr lang="fr-FR"/>
          </a:p>
        </p:txBody>
      </p:sp>
      <p:sp>
        <p:nvSpPr>
          <p:cNvPr id="4" name="Espace réservé du numéro de diapositive 3"/>
          <p:cNvSpPr>
            <a:spLocks noGrp="1"/>
          </p:cNvSpPr>
          <p:nvPr>
            <p:ph type="sldNum" sz="quarter" idx="12"/>
          </p:nvPr>
        </p:nvSpPr>
        <p:spPr/>
        <p:txBody>
          <a:bodyPr/>
          <a:lstStyle/>
          <a:p>
            <a:fld id="{AA9D9919-C824-4F68-BADA-8FB0573996DB}" type="slidenum">
              <a:rPr lang="fr-FR" smtClean="0"/>
              <a:pPr/>
              <a:t>30</a:t>
            </a:fld>
            <a:endParaRPr lang="fr-FR"/>
          </a:p>
        </p:txBody>
      </p:sp>
      <p:sp>
        <p:nvSpPr>
          <p:cNvPr id="6" name="Titre 5"/>
          <p:cNvSpPr>
            <a:spLocks noGrp="1"/>
          </p:cNvSpPr>
          <p:nvPr>
            <p:ph type="title"/>
          </p:nvPr>
        </p:nvSpPr>
        <p:spPr/>
        <p:txBody>
          <a:bodyPr/>
          <a:lstStyle/>
          <a:p>
            <a:r>
              <a:rPr lang="en-US" smtClean="0"/>
              <a:t>Maintenance ressource état</a:t>
            </a:r>
            <a:endParaRPr lang="fr-FR"/>
          </a:p>
        </p:txBody>
      </p:sp>
      <p:sp>
        <p:nvSpPr>
          <p:cNvPr id="8" name="Espace réservé du contenu 7"/>
          <p:cNvSpPr>
            <a:spLocks noGrp="1"/>
          </p:cNvSpPr>
          <p:nvPr>
            <p:ph idx="1"/>
          </p:nvPr>
        </p:nvSpPr>
        <p:spPr>
          <a:xfrm>
            <a:off x="457200" y="908720"/>
            <a:ext cx="8229600" cy="5407413"/>
          </a:xfrm>
        </p:spPr>
        <p:txBody>
          <a:bodyPr>
            <a:normAutofit/>
          </a:bodyPr>
          <a:lstStyle/>
          <a:p>
            <a:r>
              <a:rPr lang="fr-FR" smtClean="0"/>
              <a:t>Remarque </a:t>
            </a:r>
            <a:r>
              <a:rPr lang="fr-FR"/>
              <a:t>:  Une source de donné peut être utilisée dans autant de </a:t>
            </a:r>
            <a:r>
              <a:rPr lang="fr-FR" i="1"/>
              <a:t>Report codes</a:t>
            </a:r>
            <a:r>
              <a:rPr lang="fr-FR"/>
              <a:t> que l’on veut</a:t>
            </a:r>
            <a:r>
              <a:rPr lang="fr-FR" smtClean="0"/>
              <a:t>.</a:t>
            </a:r>
          </a:p>
          <a:p>
            <a:endParaRPr lang="fr-FR" smtClean="0"/>
          </a:p>
          <a:p>
            <a:r>
              <a:rPr lang="fr-FR" smtClean="0"/>
              <a:t>Ne jamais modifier directement sur les ressources « QAD_ », faire d’abord une copie et changer de préfixe. Risque d’écrasement lors d’une mise à jour de QAD.</a:t>
            </a:r>
            <a:endParaRPr lang="fr-F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e la date 1"/>
          <p:cNvSpPr>
            <a:spLocks noGrp="1"/>
          </p:cNvSpPr>
          <p:nvPr>
            <p:ph type="dt" sz="half" idx="4294967295"/>
          </p:nvPr>
        </p:nvSpPr>
        <p:spPr>
          <a:xfrm>
            <a:off x="0" y="6356350"/>
            <a:ext cx="2133600" cy="365125"/>
          </a:xfrm>
          <a:prstGeom prst="rect">
            <a:avLst/>
          </a:prstGeom>
        </p:spPr>
        <p:txBody>
          <a:bodyPr/>
          <a:lstStyle/>
          <a:p>
            <a:pPr>
              <a:defRPr/>
            </a:pPr>
            <a:r>
              <a:rPr lang="fr-FR"/>
              <a:t>QAD 20XX Report Framework – 06/2010</a:t>
            </a:r>
          </a:p>
        </p:txBody>
      </p:sp>
      <p:sp>
        <p:nvSpPr>
          <p:cNvPr id="22531" name="Rectangle 9"/>
          <p:cNvSpPr>
            <a:spLocks noChangeArrowheads="1"/>
          </p:cNvSpPr>
          <p:nvPr/>
        </p:nvSpPr>
        <p:spPr bwMode="auto">
          <a:xfrm>
            <a:off x="857224" y="49194"/>
            <a:ext cx="7620000" cy="736600"/>
          </a:xfrm>
          <a:prstGeom prst="rect">
            <a:avLst/>
          </a:prstGeom>
          <a:noFill/>
          <a:ln w="9525">
            <a:noFill/>
            <a:miter lim="800000"/>
            <a:headEnd/>
            <a:tailEnd/>
          </a:ln>
        </p:spPr>
        <p:txBody>
          <a:bodyPr lIns="92075" tIns="46038" rIns="92075" bIns="46038" anchor="ctr"/>
          <a:lstStyle/>
          <a:p>
            <a:pPr algn="l">
              <a:lnSpc>
                <a:spcPct val="80000"/>
              </a:lnSpc>
            </a:pPr>
            <a:r>
              <a:rPr lang="fr-FR" sz="2600" b="1" dirty="0" smtClean="0">
                <a:solidFill>
                  <a:srgbClr val="0070C0"/>
                </a:solidFill>
              </a:rPr>
              <a:t>Report Resource Maintenance</a:t>
            </a:r>
            <a:endParaRPr lang="fr-FR" sz="2600" dirty="0">
              <a:solidFill>
                <a:srgbClr val="0070C0"/>
              </a:solidFill>
            </a:endParaRPr>
          </a:p>
        </p:txBody>
      </p:sp>
      <p:sp>
        <p:nvSpPr>
          <p:cNvPr id="22532" name="Rectangle 2"/>
          <p:cNvSpPr txBox="1">
            <a:spLocks noChangeArrowheads="1"/>
          </p:cNvSpPr>
          <p:nvPr/>
        </p:nvSpPr>
        <p:spPr bwMode="auto">
          <a:xfrm>
            <a:off x="900113" y="1571612"/>
            <a:ext cx="7481887" cy="4792676"/>
          </a:xfrm>
          <a:prstGeom prst="rect">
            <a:avLst/>
          </a:prstGeom>
          <a:noFill/>
          <a:ln w="9525">
            <a:noFill/>
            <a:miter lim="800000"/>
            <a:headEnd/>
            <a:tailEnd/>
          </a:ln>
        </p:spPr>
        <p:txBody>
          <a:bodyPr/>
          <a:lstStyle/>
          <a:p>
            <a:pPr marL="266700" indent="-266700" algn="l">
              <a:lnSpc>
                <a:spcPct val="90000"/>
              </a:lnSpc>
              <a:spcBef>
                <a:spcPct val="75000"/>
              </a:spcBef>
              <a:spcAft>
                <a:spcPct val="20000"/>
              </a:spcAft>
              <a:buClr>
                <a:srgbClr val="DA162E"/>
              </a:buClr>
              <a:buSzPct val="75000"/>
              <a:buFont typeface="Wingdings" pitchFamily="2" charset="2"/>
              <a:buChar char="n"/>
            </a:pPr>
            <a:r>
              <a:rPr lang="fr-FR" b="1" dirty="0">
                <a:solidFill>
                  <a:srgbClr val="5A5A5A"/>
                </a:solidFill>
                <a:latin typeface="Tahoma (Corps)"/>
              </a:rPr>
              <a:t>Processus de création d’un rapport depuis un </a:t>
            </a:r>
            <a:r>
              <a:rPr lang="fr-FR" b="1" dirty="0" err="1">
                <a:solidFill>
                  <a:srgbClr val="5A5A5A"/>
                </a:solidFill>
                <a:latin typeface="Tahoma (Corps)"/>
              </a:rPr>
              <a:t>browse</a:t>
            </a:r>
            <a:r>
              <a:rPr lang="fr-FR" b="1" dirty="0">
                <a:solidFill>
                  <a:srgbClr val="5A5A5A"/>
                </a:solidFill>
                <a:latin typeface="Tahoma (Corps)"/>
              </a:rPr>
              <a:t> Finance</a:t>
            </a:r>
          </a:p>
          <a:p>
            <a:pPr marL="628650" lvl="1" indent="-182563" algn="l">
              <a:lnSpc>
                <a:spcPct val="90000"/>
              </a:lnSpc>
              <a:spcAft>
                <a:spcPct val="10000"/>
              </a:spcAft>
              <a:buClr>
                <a:schemeClr val="bg2"/>
              </a:buClr>
              <a:buSzPct val="75000"/>
              <a:buFont typeface="Wingdings" pitchFamily="2" charset="2"/>
              <a:buChar char="n"/>
            </a:pPr>
            <a:endParaRPr lang="fr-FR" sz="1600" dirty="0">
              <a:solidFill>
                <a:srgbClr val="5A5A5A"/>
              </a:solidFill>
              <a:latin typeface="Arial" pitchFamily="34" charset="0"/>
            </a:endParaRPr>
          </a:p>
        </p:txBody>
      </p:sp>
      <p:sp>
        <p:nvSpPr>
          <p:cNvPr id="22533" name="Rectangle 8"/>
          <p:cNvSpPr>
            <a:spLocks noChangeArrowheads="1"/>
          </p:cNvSpPr>
          <p:nvPr/>
        </p:nvSpPr>
        <p:spPr bwMode="auto">
          <a:xfrm>
            <a:off x="857224" y="838184"/>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err="1">
                <a:solidFill>
                  <a:srgbClr val="5A5A5A"/>
                </a:solidFill>
                <a:latin typeface="Arial" pitchFamily="34" charset="0"/>
              </a:rPr>
              <a:t>Browse</a:t>
            </a:r>
            <a:r>
              <a:rPr lang="fr-FR" dirty="0">
                <a:solidFill>
                  <a:srgbClr val="5A5A5A"/>
                </a:solidFill>
                <a:latin typeface="Arial" pitchFamily="34" charset="0"/>
              </a:rPr>
              <a:t> Finance</a:t>
            </a:r>
          </a:p>
        </p:txBody>
      </p:sp>
      <p:pic>
        <p:nvPicPr>
          <p:cNvPr id="22534" name="Picture 2"/>
          <p:cNvPicPr>
            <a:picLocks noChangeAspect="1" noChangeArrowheads="1"/>
          </p:cNvPicPr>
          <p:nvPr/>
        </p:nvPicPr>
        <p:blipFill>
          <a:blip r:embed="rId2" cstate="print"/>
          <a:srcRect/>
          <a:stretch>
            <a:fillRect/>
          </a:stretch>
        </p:blipFill>
        <p:spPr bwMode="auto">
          <a:xfrm>
            <a:off x="2062163" y="2168525"/>
            <a:ext cx="4933950" cy="3333750"/>
          </a:xfrm>
          <a:prstGeom prst="rect">
            <a:avLst/>
          </a:prstGeom>
          <a:noFill/>
          <a:ln w="9525">
            <a:noFill/>
            <a:miter lim="800000"/>
            <a:headEnd/>
            <a:tailEnd/>
          </a:ln>
        </p:spPr>
      </p:pic>
      <p:sp>
        <p:nvSpPr>
          <p:cNvPr id="22535" name="Oval 11"/>
          <p:cNvSpPr>
            <a:spLocks noChangeArrowheads="1"/>
          </p:cNvSpPr>
          <p:nvPr/>
        </p:nvSpPr>
        <p:spPr bwMode="auto">
          <a:xfrm>
            <a:off x="2744788" y="3860800"/>
            <a:ext cx="4090987" cy="55245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8" name="Rectangle à coins arrondis 7"/>
          <p:cNvSpPr/>
          <p:nvPr/>
        </p:nvSpPr>
        <p:spPr bwMode="auto">
          <a:xfrm>
            <a:off x="2169102" y="4967802"/>
            <a:ext cx="1080120" cy="216024"/>
          </a:xfrm>
          <a:prstGeom prst="roundRect">
            <a:avLst/>
          </a:prstGeom>
          <a:solidFill>
            <a:srgbClr val="E51519">
              <a:alpha val="5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2"/>
              </a:solidFill>
              <a:effectLst/>
              <a:latin typeface="Century Gothic" pitchFamily="34" charset="0"/>
              <a:ea typeface="ヒラギノ角ゴ Pro W3"/>
              <a:cs typeface="ヒラギノ角ゴ Pro W3"/>
            </a:endParaRPr>
          </a:p>
        </p:txBody>
      </p:sp>
      <p:sp>
        <p:nvSpPr>
          <p:cNvPr id="9" name="AutoShape 11"/>
          <p:cNvSpPr>
            <a:spLocks noChangeArrowheads="1"/>
          </p:cNvSpPr>
          <p:nvPr/>
        </p:nvSpPr>
        <p:spPr bwMode="auto">
          <a:xfrm>
            <a:off x="179512" y="3501008"/>
            <a:ext cx="1115616" cy="965200"/>
          </a:xfrm>
          <a:prstGeom prst="wedgeRoundRectCallout">
            <a:avLst>
              <a:gd name="adj1" fmla="val 125363"/>
              <a:gd name="adj2" fmla="val 104699"/>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Disparu dans les versions récentes</a:t>
            </a:r>
            <a:endParaRPr lang="fr-FR" sz="1200" dirty="0">
              <a:latin typeface="Century" pitchFamily="18" charset="0"/>
            </a:endParaRPr>
          </a:p>
        </p:txBody>
      </p:sp>
    </p:spTree>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8"/>
          <p:cNvSpPr>
            <a:spLocks noChangeArrowheads="1"/>
          </p:cNvSpPr>
          <p:nvPr/>
        </p:nvSpPr>
        <p:spPr bwMode="auto">
          <a:xfrm>
            <a:off x="881090" y="-24"/>
            <a:ext cx="7620000" cy="736600"/>
          </a:xfrm>
          <a:prstGeom prst="rect">
            <a:avLst/>
          </a:prstGeom>
          <a:noFill/>
          <a:ln w="9525">
            <a:noFill/>
            <a:miter lim="800000"/>
            <a:headEnd/>
            <a:tailEnd/>
          </a:ln>
        </p:spPr>
        <p:txBody>
          <a:bodyPr lIns="92075" tIns="46038" rIns="92075" bIns="46038" anchor="ctr"/>
          <a:lstStyle/>
          <a:p>
            <a:pPr algn="l">
              <a:lnSpc>
                <a:spcPct val="80000"/>
              </a:lnSpc>
            </a:pPr>
            <a:r>
              <a:rPr lang="fr-FR" sz="2600" b="1" dirty="0" smtClean="0">
                <a:solidFill>
                  <a:srgbClr val="0070C0"/>
                </a:solidFill>
              </a:rPr>
              <a:t>Report Resource Maintenance</a:t>
            </a:r>
          </a:p>
        </p:txBody>
      </p:sp>
      <p:pic>
        <p:nvPicPr>
          <p:cNvPr id="23556" name="Picture 2"/>
          <p:cNvPicPr>
            <a:picLocks noChangeAspect="1" noChangeArrowheads="1"/>
          </p:cNvPicPr>
          <p:nvPr/>
        </p:nvPicPr>
        <p:blipFill>
          <a:blip r:embed="rId2" cstate="print"/>
          <a:srcRect/>
          <a:stretch>
            <a:fillRect/>
          </a:stretch>
        </p:blipFill>
        <p:spPr bwMode="auto">
          <a:xfrm>
            <a:off x="1547664" y="2132856"/>
            <a:ext cx="5401022" cy="3792207"/>
          </a:xfrm>
          <a:prstGeom prst="rect">
            <a:avLst/>
          </a:prstGeom>
          <a:noFill/>
          <a:ln w="9525">
            <a:noFill/>
            <a:miter lim="800000"/>
            <a:headEnd/>
            <a:tailEnd/>
          </a:ln>
        </p:spPr>
      </p:pic>
      <p:sp>
        <p:nvSpPr>
          <p:cNvPr id="23557" name="Rectangle 2"/>
          <p:cNvSpPr txBox="1">
            <a:spLocks noChangeArrowheads="1"/>
          </p:cNvSpPr>
          <p:nvPr/>
        </p:nvSpPr>
        <p:spPr bwMode="auto">
          <a:xfrm>
            <a:off x="900113" y="1428736"/>
            <a:ext cx="7481887" cy="4714908"/>
          </a:xfrm>
          <a:prstGeom prst="rect">
            <a:avLst/>
          </a:prstGeom>
          <a:noFill/>
          <a:ln w="9525">
            <a:noFill/>
            <a:miter lim="800000"/>
            <a:headEnd/>
            <a:tailEnd/>
          </a:ln>
        </p:spPr>
        <p:txBody>
          <a:bodyPr/>
          <a:lstStyle/>
          <a:p>
            <a:pPr marL="266700" indent="-266700" algn="l">
              <a:lnSpc>
                <a:spcPct val="90000"/>
              </a:lnSpc>
              <a:spcBef>
                <a:spcPct val="75000"/>
              </a:spcBef>
              <a:spcAft>
                <a:spcPct val="20000"/>
              </a:spcAft>
              <a:buClr>
                <a:srgbClr val="DA162E"/>
              </a:buClr>
              <a:buSzPct val="75000"/>
              <a:buFont typeface="Wingdings" pitchFamily="2" charset="2"/>
              <a:buChar char="n"/>
            </a:pPr>
            <a:r>
              <a:rPr lang="fr-FR" b="1" dirty="0">
                <a:solidFill>
                  <a:srgbClr val="5A5A5A"/>
                </a:solidFill>
                <a:latin typeface="Tahoma (Corps)"/>
              </a:rPr>
              <a:t>Processus de création d’un rapport depuis une API Report  Finance</a:t>
            </a:r>
            <a:endParaRPr lang="fr-FR" sz="1600" dirty="0">
              <a:solidFill>
                <a:srgbClr val="5A5A5A"/>
              </a:solidFill>
              <a:latin typeface="Tahoma (Corps)"/>
            </a:endParaRPr>
          </a:p>
        </p:txBody>
      </p:sp>
      <p:sp>
        <p:nvSpPr>
          <p:cNvPr id="23558" name="Rectangle 8"/>
          <p:cNvSpPr>
            <a:spLocks noChangeArrowheads="1"/>
          </p:cNvSpPr>
          <p:nvPr/>
        </p:nvSpPr>
        <p:spPr bwMode="auto">
          <a:xfrm>
            <a:off x="920750" y="766746"/>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solidFill>
                  <a:srgbClr val="5A5A5A"/>
                </a:solidFill>
                <a:latin typeface="Arial" pitchFamily="34" charset="0"/>
              </a:rPr>
              <a:t>API Report Finance</a:t>
            </a:r>
          </a:p>
        </p:txBody>
      </p:sp>
      <p:sp>
        <p:nvSpPr>
          <p:cNvPr id="23559" name="Oval 11"/>
          <p:cNvSpPr>
            <a:spLocks noChangeArrowheads="1"/>
          </p:cNvSpPr>
          <p:nvPr/>
        </p:nvSpPr>
        <p:spPr bwMode="auto">
          <a:xfrm>
            <a:off x="2700338" y="4076700"/>
            <a:ext cx="1320800" cy="319088"/>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8" name="Rectangle à coins arrondis 7"/>
          <p:cNvSpPr/>
          <p:nvPr/>
        </p:nvSpPr>
        <p:spPr bwMode="auto">
          <a:xfrm>
            <a:off x="1691680" y="5229200"/>
            <a:ext cx="1080120" cy="216024"/>
          </a:xfrm>
          <a:prstGeom prst="roundRect">
            <a:avLst/>
          </a:prstGeom>
          <a:solidFill>
            <a:srgbClr val="E51519">
              <a:alpha val="5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2"/>
              </a:solidFill>
              <a:effectLst/>
              <a:latin typeface="Century Gothic" pitchFamily="34" charset="0"/>
              <a:ea typeface="ヒラギノ角ゴ Pro W3"/>
              <a:cs typeface="ヒラギノ角ゴ Pro W3"/>
            </a:endParaRPr>
          </a:p>
        </p:txBody>
      </p:sp>
      <p:sp>
        <p:nvSpPr>
          <p:cNvPr id="9" name="AutoShape 11"/>
          <p:cNvSpPr>
            <a:spLocks noChangeArrowheads="1"/>
          </p:cNvSpPr>
          <p:nvPr/>
        </p:nvSpPr>
        <p:spPr bwMode="auto">
          <a:xfrm>
            <a:off x="395536" y="3789040"/>
            <a:ext cx="1115616" cy="965200"/>
          </a:xfrm>
          <a:prstGeom prst="wedgeRoundRectCallout">
            <a:avLst>
              <a:gd name="adj1" fmla="val 64885"/>
              <a:gd name="adj2" fmla="val 104699"/>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Disparu dans les versions récentes</a:t>
            </a:r>
            <a:endParaRPr lang="fr-FR" sz="1200" dirty="0">
              <a:latin typeface="Century" pitchFamily="18" charset="0"/>
            </a:endParaRPr>
          </a:p>
        </p:txBody>
      </p:sp>
      <p:sp>
        <p:nvSpPr>
          <p:cNvPr id="10" name="Espace réservé de la date 1"/>
          <p:cNvSpPr>
            <a:spLocks noGrp="1"/>
          </p:cNvSpPr>
          <p:nvPr>
            <p:ph type="dt" sz="half" idx="10"/>
          </p:nvPr>
        </p:nvSpPr>
        <p:spPr>
          <a:xfrm>
            <a:off x="457200" y="6356350"/>
            <a:ext cx="2133600" cy="365125"/>
          </a:xfrm>
        </p:spPr>
        <p:txBody>
          <a:bodyPr/>
          <a:lstStyle/>
          <a:p>
            <a:pPr algn="r"/>
            <a:fld id="{3C1BCAC6-FEC9-4200-BFF0-30E38A2AC497}" type="datetime1">
              <a:rPr lang="fr-FR" smtClean="0"/>
              <a:pPr algn="r"/>
              <a:t>23/11/2018</a:t>
            </a:fld>
            <a:endParaRPr lang="fr-FR"/>
          </a:p>
        </p:txBody>
      </p:sp>
      <p:sp>
        <p:nvSpPr>
          <p:cNvPr id="11"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 V2015</a:t>
            </a:r>
            <a:endParaRPr lang="fr-FR"/>
          </a:p>
        </p:txBody>
      </p:sp>
    </p:spTree>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txBox="1">
            <a:spLocks noChangeArrowheads="1"/>
          </p:cNvSpPr>
          <p:nvPr/>
        </p:nvSpPr>
        <p:spPr bwMode="auto">
          <a:xfrm>
            <a:off x="900113" y="1285860"/>
            <a:ext cx="7693025" cy="5078428"/>
          </a:xfrm>
          <a:prstGeom prst="rect">
            <a:avLst/>
          </a:prstGeom>
          <a:noFill/>
          <a:ln w="9525">
            <a:noFill/>
            <a:miter lim="800000"/>
            <a:headEnd/>
            <a:tailEnd/>
          </a:ln>
        </p:spPr>
        <p:txBody>
          <a:bodyPr/>
          <a:lstStyle/>
          <a:p>
            <a:pPr marL="266700" indent="-266700" algn="l">
              <a:lnSpc>
                <a:spcPct val="90000"/>
              </a:lnSpc>
              <a:spcBef>
                <a:spcPct val="75000"/>
              </a:spcBef>
              <a:spcAft>
                <a:spcPct val="20000"/>
              </a:spcAft>
              <a:buClr>
                <a:srgbClr val="DA162E"/>
              </a:buClr>
              <a:buSzPct val="75000"/>
              <a:buFont typeface="Wingdings" pitchFamily="2" charset="2"/>
              <a:buChar char="n"/>
            </a:pPr>
            <a:r>
              <a:rPr lang="fr-FR" b="1" dirty="0">
                <a:solidFill>
                  <a:srgbClr val="5A5A5A"/>
                </a:solidFill>
                <a:latin typeface="Tahoma (Corps)"/>
              </a:rPr>
              <a:t>Processus de création d’un rapport depuis programme Proxy</a:t>
            </a: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b="1" dirty="0">
              <a:solidFill>
                <a:srgbClr val="5A5A5A"/>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endParaRPr lang="fr-FR" sz="1600" dirty="0">
              <a:solidFill>
                <a:srgbClr val="5A5A5A"/>
              </a:solidFill>
              <a:latin typeface="Arial" pitchFamily="34" charset="0"/>
            </a:endParaRPr>
          </a:p>
        </p:txBody>
      </p:sp>
      <p:sp>
        <p:nvSpPr>
          <p:cNvPr id="24580" name="Rectangle 9"/>
          <p:cNvSpPr>
            <a:spLocks noChangeArrowheads="1"/>
          </p:cNvSpPr>
          <p:nvPr/>
        </p:nvSpPr>
        <p:spPr bwMode="auto">
          <a:xfrm>
            <a:off x="881090" y="-24"/>
            <a:ext cx="7620000" cy="736600"/>
          </a:xfrm>
          <a:prstGeom prst="rect">
            <a:avLst/>
          </a:prstGeom>
          <a:noFill/>
          <a:ln w="9525">
            <a:noFill/>
            <a:miter lim="800000"/>
            <a:headEnd/>
            <a:tailEnd/>
          </a:ln>
        </p:spPr>
        <p:txBody>
          <a:bodyPr lIns="92075" tIns="46038" rIns="92075" bIns="46038" anchor="ctr"/>
          <a:lstStyle/>
          <a:p>
            <a:pPr algn="l">
              <a:lnSpc>
                <a:spcPct val="80000"/>
              </a:lnSpc>
            </a:pPr>
            <a:r>
              <a:rPr lang="fr-FR" sz="2600" b="1" dirty="0" smtClean="0">
                <a:solidFill>
                  <a:srgbClr val="0070C0"/>
                </a:solidFill>
              </a:rPr>
              <a:t>Report Resource Maintenance</a:t>
            </a:r>
          </a:p>
        </p:txBody>
      </p:sp>
      <p:pic>
        <p:nvPicPr>
          <p:cNvPr id="24581" name="Picture 3"/>
          <p:cNvPicPr>
            <a:picLocks noChangeAspect="1" noChangeArrowheads="1"/>
          </p:cNvPicPr>
          <p:nvPr/>
        </p:nvPicPr>
        <p:blipFill>
          <a:blip r:embed="rId2" cstate="print"/>
          <a:srcRect/>
          <a:stretch>
            <a:fillRect/>
          </a:stretch>
        </p:blipFill>
        <p:spPr bwMode="auto">
          <a:xfrm>
            <a:off x="1571604" y="1857364"/>
            <a:ext cx="5943600" cy="4019550"/>
          </a:xfrm>
          <a:prstGeom prst="rect">
            <a:avLst/>
          </a:prstGeom>
          <a:noFill/>
          <a:ln w="9525">
            <a:noFill/>
            <a:miter lim="800000"/>
            <a:headEnd/>
            <a:tailEnd/>
          </a:ln>
        </p:spPr>
      </p:pic>
      <p:sp>
        <p:nvSpPr>
          <p:cNvPr id="24582" name="Rectangle 8"/>
          <p:cNvSpPr>
            <a:spLocks noChangeArrowheads="1"/>
          </p:cNvSpPr>
          <p:nvPr/>
        </p:nvSpPr>
        <p:spPr bwMode="auto">
          <a:xfrm>
            <a:off x="857224" y="838184"/>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solidFill>
                  <a:srgbClr val="5A5A5A"/>
                </a:solidFill>
                <a:latin typeface="Arial" pitchFamily="34" charset="0"/>
              </a:rPr>
              <a:t>Proxy</a:t>
            </a:r>
          </a:p>
        </p:txBody>
      </p:sp>
      <p:sp>
        <p:nvSpPr>
          <p:cNvPr id="24583" name="Oval 11"/>
          <p:cNvSpPr>
            <a:spLocks noChangeArrowheads="1"/>
          </p:cNvSpPr>
          <p:nvPr/>
        </p:nvSpPr>
        <p:spPr bwMode="auto">
          <a:xfrm>
            <a:off x="2843213" y="3860800"/>
            <a:ext cx="1320800" cy="319088"/>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8" name="Rectangle à coins arrondis 7"/>
          <p:cNvSpPr/>
          <p:nvPr/>
        </p:nvSpPr>
        <p:spPr bwMode="auto">
          <a:xfrm>
            <a:off x="1907704" y="5058550"/>
            <a:ext cx="1080120" cy="216024"/>
          </a:xfrm>
          <a:prstGeom prst="roundRect">
            <a:avLst/>
          </a:prstGeom>
          <a:solidFill>
            <a:srgbClr val="E51519">
              <a:alpha val="5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2"/>
              </a:solidFill>
              <a:effectLst/>
              <a:latin typeface="Century Gothic" pitchFamily="34" charset="0"/>
              <a:ea typeface="ヒラギノ角ゴ Pro W3"/>
              <a:cs typeface="ヒラギノ角ゴ Pro W3"/>
            </a:endParaRPr>
          </a:p>
        </p:txBody>
      </p:sp>
      <p:sp>
        <p:nvSpPr>
          <p:cNvPr id="9" name="AutoShape 11"/>
          <p:cNvSpPr>
            <a:spLocks noChangeArrowheads="1"/>
          </p:cNvSpPr>
          <p:nvPr/>
        </p:nvSpPr>
        <p:spPr bwMode="auto">
          <a:xfrm>
            <a:off x="251520" y="4149080"/>
            <a:ext cx="1115616" cy="965200"/>
          </a:xfrm>
          <a:prstGeom prst="wedgeRoundRectCallout">
            <a:avLst>
              <a:gd name="adj1" fmla="val 100694"/>
              <a:gd name="adj2" fmla="val 57791"/>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Disparu dans les versions récentes</a:t>
            </a:r>
            <a:endParaRPr lang="fr-FR" sz="1200" dirty="0">
              <a:latin typeface="Century" pitchFamily="18" charset="0"/>
            </a:endParaRPr>
          </a:p>
        </p:txBody>
      </p:sp>
      <p:sp>
        <p:nvSpPr>
          <p:cNvPr id="10" name="Espace réservé de la date 1"/>
          <p:cNvSpPr>
            <a:spLocks noGrp="1"/>
          </p:cNvSpPr>
          <p:nvPr>
            <p:ph type="dt" sz="half" idx="10"/>
          </p:nvPr>
        </p:nvSpPr>
        <p:spPr>
          <a:xfrm>
            <a:off x="457200" y="6356350"/>
            <a:ext cx="2133600" cy="365125"/>
          </a:xfrm>
        </p:spPr>
        <p:txBody>
          <a:bodyPr/>
          <a:lstStyle/>
          <a:p>
            <a:pPr algn="r"/>
            <a:fld id="{3C1BCAC6-FEC9-4200-BFF0-30E38A2AC497}" type="datetime1">
              <a:rPr lang="fr-FR" smtClean="0"/>
              <a:pPr algn="r"/>
              <a:t>23/11/2018</a:t>
            </a:fld>
            <a:endParaRPr lang="fr-FR"/>
          </a:p>
        </p:txBody>
      </p:sp>
      <p:sp>
        <p:nvSpPr>
          <p:cNvPr id="11"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 V2015</a:t>
            </a:r>
            <a:endParaRPr lang="fr-FR"/>
          </a:p>
        </p:txBody>
      </p:sp>
    </p:spTree>
  </p:cSld>
  <p:clrMapOvr>
    <a:masterClrMapping/>
  </p:clrMapOvr>
  <p:transition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4"/>
          <p:cNvSpPr>
            <a:spLocks noGrp="1" noChangeArrowheads="1"/>
          </p:cNvSpPr>
          <p:nvPr>
            <p:ph type="title"/>
          </p:nvPr>
        </p:nvSpPr>
        <p:spPr>
          <a:xfrm>
            <a:off x="928662" y="28556"/>
            <a:ext cx="7924800" cy="685800"/>
          </a:xfrm>
          <a:noFill/>
        </p:spPr>
        <p:txBody>
          <a:bodyPr/>
          <a:lstStyle/>
          <a:p>
            <a:r>
              <a:rPr lang="fr-FR" sz="2800" dirty="0" smtClean="0">
                <a:solidFill>
                  <a:srgbClr val="0070C0"/>
                </a:solidFill>
                <a:latin typeface="Century Gothic" pitchFamily="34" charset="0"/>
              </a:rPr>
              <a:t>Ajout au menu d’un rapport QAD RF</a:t>
            </a:r>
            <a:endParaRPr lang="fr-FR" dirty="0" smtClean="0"/>
          </a:p>
        </p:txBody>
      </p:sp>
      <p:sp>
        <p:nvSpPr>
          <p:cNvPr id="25603" name="Rectangle 3"/>
          <p:cNvSpPr>
            <a:spLocks noGrp="1" noChangeArrowheads="1"/>
          </p:cNvSpPr>
          <p:nvPr>
            <p:ph idx="1"/>
          </p:nvPr>
        </p:nvSpPr>
        <p:spPr>
          <a:xfrm>
            <a:off x="899592" y="764704"/>
            <a:ext cx="7456487" cy="4867275"/>
          </a:xfrm>
        </p:spPr>
        <p:txBody>
          <a:bodyPr/>
          <a:lstStyle/>
          <a:p>
            <a:r>
              <a:rPr lang="fr-FR" sz="1800" dirty="0" smtClean="0"/>
              <a:t>Le ‘Report code’ doit avoir au moins une définition de ‘Mise en Page’ dans le « Report </a:t>
            </a:r>
            <a:r>
              <a:rPr lang="fr-FR" sz="1800" dirty="0" err="1" smtClean="0"/>
              <a:t>resource</a:t>
            </a:r>
            <a:r>
              <a:rPr lang="fr-FR" sz="1800" dirty="0" smtClean="0"/>
              <a:t> designer »</a:t>
            </a:r>
          </a:p>
          <a:p>
            <a:pPr lvl="1"/>
            <a:r>
              <a:rPr lang="fr-FR" sz="1800" dirty="0" smtClean="0"/>
              <a:t>Si plusieurs définitions, c’est celle par défaut qui sera exécutée quand le point de menu sera lancé</a:t>
            </a:r>
          </a:p>
          <a:p>
            <a:r>
              <a:rPr lang="fr-FR" sz="1800" dirty="0" smtClean="0"/>
              <a:t>Utilisation du ‘Menu System Maintenance’ pourra servir d’alias lors de l’appel au report p(36.4.4) </a:t>
            </a:r>
          </a:p>
          <a:p>
            <a:pPr lvl="1"/>
            <a:r>
              <a:rPr lang="fr-FR" sz="1800" dirty="0" smtClean="0"/>
              <a:t>‘</a:t>
            </a:r>
            <a:r>
              <a:rPr lang="fr-FR" sz="1800" dirty="0" err="1" smtClean="0"/>
              <a:t>Exec</a:t>
            </a:r>
            <a:r>
              <a:rPr lang="fr-FR" sz="1800" dirty="0" smtClean="0"/>
              <a:t> </a:t>
            </a:r>
            <a:r>
              <a:rPr lang="fr-FR" sz="1800" dirty="0" err="1" smtClean="0"/>
              <a:t>procedure</a:t>
            </a:r>
            <a:r>
              <a:rPr lang="fr-FR" sz="1800" dirty="0" smtClean="0"/>
              <a:t>’ correspond à ce type d’URN</a:t>
            </a:r>
          </a:p>
          <a:p>
            <a:pPr lvl="2"/>
            <a:r>
              <a:rPr lang="fr-FR" sz="1800" dirty="0" smtClean="0"/>
              <a:t>Urn:qad-report:c1:</a:t>
            </a:r>
            <a:r>
              <a:rPr lang="fr-FR" sz="1800" i="1" dirty="0" err="1" smtClean="0"/>
              <a:t>ReportCode</a:t>
            </a:r>
            <a:r>
              <a:rPr lang="fr-FR" sz="1800" dirty="0" smtClean="0"/>
              <a:t> </a:t>
            </a:r>
          </a:p>
          <a:p>
            <a:pPr lvl="1"/>
            <a:r>
              <a:rPr lang="fr-FR" sz="1800" dirty="0" smtClean="0"/>
              <a:t>On peut renseigner le champ « Name », qui a un lien </a:t>
            </a:r>
            <a:r>
              <a:rPr lang="fr-FR" sz="1800" dirty="0" err="1" smtClean="0"/>
              <a:t>qadsh</a:t>
            </a:r>
            <a:r>
              <a:rPr lang="fr-FR" sz="1800" dirty="0" smtClean="0"/>
              <a:t>.</a:t>
            </a:r>
          </a:p>
          <a:p>
            <a:endParaRPr lang="fr-FR" dirty="0" smtClean="0"/>
          </a:p>
        </p:txBody>
      </p:sp>
      <p:pic>
        <p:nvPicPr>
          <p:cNvPr id="25605" name="Picture 5"/>
          <p:cNvPicPr>
            <a:picLocks noChangeAspect="1" noChangeArrowheads="1"/>
          </p:cNvPicPr>
          <p:nvPr/>
        </p:nvPicPr>
        <p:blipFill>
          <a:blip r:embed="rId2" cstate="print"/>
          <a:srcRect/>
          <a:stretch>
            <a:fillRect/>
          </a:stretch>
        </p:blipFill>
        <p:spPr bwMode="auto">
          <a:xfrm>
            <a:off x="1331913" y="3716338"/>
            <a:ext cx="6551612" cy="2625725"/>
          </a:xfrm>
          <a:prstGeom prst="rect">
            <a:avLst/>
          </a:prstGeom>
          <a:noFill/>
          <a:ln w="9525" algn="ctr">
            <a:noFill/>
            <a:miter lim="800000"/>
            <a:headEnd/>
            <a:tailEnd/>
          </a:ln>
        </p:spPr>
      </p:pic>
      <p:sp>
        <p:nvSpPr>
          <p:cNvPr id="6" name="Espace réservé de la date 1"/>
          <p:cNvSpPr>
            <a:spLocks noGrp="1"/>
          </p:cNvSpPr>
          <p:nvPr>
            <p:ph type="dt" sz="half" idx="10"/>
          </p:nvPr>
        </p:nvSpPr>
        <p:spPr>
          <a:xfrm>
            <a:off x="457200" y="6356350"/>
            <a:ext cx="2133600" cy="365125"/>
          </a:xfrm>
        </p:spPr>
        <p:txBody>
          <a:bodyPr/>
          <a:lstStyle/>
          <a:p>
            <a:pPr algn="r"/>
            <a:fld id="{3C1BCAC6-FEC9-4200-BFF0-30E38A2AC497}" type="datetime1">
              <a:rPr lang="fr-FR" smtClean="0"/>
              <a:pPr algn="r"/>
              <a:t>23/11/2018</a:t>
            </a:fld>
            <a:endParaRPr lang="fr-FR"/>
          </a:p>
        </p:txBody>
      </p:sp>
      <p:sp>
        <p:nvSpPr>
          <p:cNvPr id="7" name="Espace réservé du pied de page 2"/>
          <p:cNvSpPr>
            <a:spLocks noGrp="1"/>
          </p:cNvSpPr>
          <p:nvPr>
            <p:ph type="ftr" sz="quarter" idx="11"/>
          </p:nvPr>
        </p:nvSpPr>
        <p:spPr>
          <a:xfrm>
            <a:off x="2627784" y="6356350"/>
            <a:ext cx="3888432" cy="365125"/>
          </a:xfrm>
        </p:spPr>
        <p:txBody>
          <a:bodyPr/>
          <a:lstStyle/>
          <a:p>
            <a:r>
              <a:rPr lang="fr-FR" smtClean="0"/>
              <a:t>- FORMATION QAD REPORTING FRAMEWORK - MAHDI CHAKER - V2015</a:t>
            </a:r>
            <a:endParaRPr lang="fr-F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Grp="1" noChangeArrowheads="1"/>
          </p:cNvSpPr>
          <p:nvPr>
            <p:ph type="title"/>
          </p:nvPr>
        </p:nvSpPr>
        <p:spPr>
          <a:xfrm>
            <a:off x="862042" y="28556"/>
            <a:ext cx="7924800" cy="685800"/>
          </a:xfrm>
          <a:noFill/>
        </p:spPr>
        <p:txBody>
          <a:bodyPr/>
          <a:lstStyle/>
          <a:p>
            <a:r>
              <a:rPr lang="fr-FR" sz="2800" dirty="0" smtClean="0">
                <a:solidFill>
                  <a:srgbClr val="0070C0"/>
                </a:solidFill>
                <a:latin typeface="Century Gothic" pitchFamily="34" charset="0"/>
              </a:rPr>
              <a:t>Ajout au menu d’un rapport QAD RF</a:t>
            </a:r>
            <a:endParaRPr lang="fr-FR" dirty="0" smtClean="0"/>
          </a:p>
        </p:txBody>
      </p:sp>
      <p:sp>
        <p:nvSpPr>
          <p:cNvPr id="26627" name="Rectangle 3"/>
          <p:cNvSpPr>
            <a:spLocks noGrp="1" noChangeArrowheads="1"/>
          </p:cNvSpPr>
          <p:nvPr>
            <p:ph idx="1"/>
          </p:nvPr>
        </p:nvSpPr>
        <p:spPr/>
        <p:txBody>
          <a:bodyPr/>
          <a:lstStyle/>
          <a:p>
            <a:r>
              <a:rPr lang="fr-FR" sz="1800" dirty="0" smtClean="0"/>
              <a:t>Gestion de la sécurité</a:t>
            </a:r>
          </a:p>
          <a:p>
            <a:pPr lvl="1"/>
            <a:r>
              <a:rPr lang="fr-FR" sz="1800" dirty="0" smtClean="0"/>
              <a:t>SE : Menu Security Maintenance (36.3.10)</a:t>
            </a:r>
          </a:p>
          <a:p>
            <a:pPr lvl="1"/>
            <a:endParaRPr lang="fr-FR" dirty="0" smtClean="0"/>
          </a:p>
          <a:p>
            <a:pPr lvl="1"/>
            <a:endParaRPr lang="fr-FR" dirty="0" smtClean="0"/>
          </a:p>
          <a:p>
            <a:pPr lvl="1">
              <a:buNone/>
            </a:pPr>
            <a:endParaRPr lang="fr-FR" dirty="0" smtClean="0"/>
          </a:p>
          <a:p>
            <a:pPr marL="457200" lvl="1" indent="0">
              <a:buNone/>
            </a:pPr>
            <a:endParaRPr lang="fr-FR" sz="1800" dirty="0" smtClean="0"/>
          </a:p>
        </p:txBody>
      </p:sp>
      <p:pic>
        <p:nvPicPr>
          <p:cNvPr id="26630" name="Picture 6"/>
          <p:cNvPicPr>
            <a:picLocks noChangeAspect="1" noChangeArrowheads="1"/>
          </p:cNvPicPr>
          <p:nvPr/>
        </p:nvPicPr>
        <p:blipFill>
          <a:blip r:embed="rId2" cstate="print"/>
          <a:srcRect/>
          <a:stretch>
            <a:fillRect/>
          </a:stretch>
        </p:blipFill>
        <p:spPr bwMode="auto">
          <a:xfrm>
            <a:off x="2428860" y="1500174"/>
            <a:ext cx="3744913" cy="1317625"/>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857224" y="71414"/>
            <a:ext cx="7924800" cy="685800"/>
          </a:xfrm>
        </p:spPr>
        <p:txBody>
          <a:bodyPr/>
          <a:lstStyle/>
          <a:p>
            <a:r>
              <a:rPr lang="fr-FR" sz="2600" dirty="0" smtClean="0">
                <a:solidFill>
                  <a:srgbClr val="0070C0"/>
                </a:solidFill>
                <a:latin typeface="Century Gothic" pitchFamily="34" charset="0"/>
              </a:rPr>
              <a:t>Import / Export</a:t>
            </a:r>
            <a:endParaRPr lang="fr-FR" dirty="0" smtClean="0"/>
          </a:p>
        </p:txBody>
      </p:sp>
      <p:sp>
        <p:nvSpPr>
          <p:cNvPr id="27652" name="Rectangle 3"/>
          <p:cNvSpPr>
            <a:spLocks noGrp="1" noChangeArrowheads="1"/>
          </p:cNvSpPr>
          <p:nvPr>
            <p:ph idx="1"/>
          </p:nvPr>
        </p:nvSpPr>
        <p:spPr>
          <a:xfrm>
            <a:off x="899592" y="649957"/>
            <a:ext cx="7456487" cy="4867275"/>
          </a:xfrm>
        </p:spPr>
        <p:txBody>
          <a:bodyPr/>
          <a:lstStyle/>
          <a:p>
            <a:r>
              <a:rPr lang="fr-FR" sz="1800" dirty="0" smtClean="0"/>
              <a:t>Report Resource Import (36.4.21.21)</a:t>
            </a:r>
          </a:p>
          <a:p>
            <a:pPr lvl="1"/>
            <a:r>
              <a:rPr lang="fr-FR" sz="1800" dirty="0" smtClean="0"/>
              <a:t>Import de la définition du rapport du fichier XML vers la base de donnée </a:t>
            </a:r>
          </a:p>
          <a:p>
            <a:pPr lvl="1">
              <a:buNone/>
            </a:pPr>
            <a:endParaRPr lang="fr-FR" dirty="0" smtClean="0"/>
          </a:p>
        </p:txBody>
      </p:sp>
      <p:pic>
        <p:nvPicPr>
          <p:cNvPr id="27653" name="Picture 4"/>
          <p:cNvPicPr>
            <a:picLocks noChangeAspect="1" noChangeArrowheads="1"/>
          </p:cNvPicPr>
          <p:nvPr/>
        </p:nvPicPr>
        <p:blipFill>
          <a:blip r:embed="rId2" cstate="print"/>
          <a:srcRect/>
          <a:stretch>
            <a:fillRect/>
          </a:stretch>
        </p:blipFill>
        <p:spPr bwMode="auto">
          <a:xfrm>
            <a:off x="714348" y="1643050"/>
            <a:ext cx="7715304" cy="4429156"/>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4"/>
          <p:cNvSpPr>
            <a:spLocks noGrp="1" noChangeArrowheads="1"/>
          </p:cNvSpPr>
          <p:nvPr>
            <p:ph type="title"/>
          </p:nvPr>
        </p:nvSpPr>
        <p:spPr>
          <a:xfrm>
            <a:off x="857224" y="-24"/>
            <a:ext cx="7924800" cy="685800"/>
          </a:xfrm>
          <a:noFill/>
        </p:spPr>
        <p:txBody>
          <a:bodyPr/>
          <a:lstStyle/>
          <a:p>
            <a:r>
              <a:rPr lang="fr-FR" sz="2600" dirty="0" smtClean="0">
                <a:solidFill>
                  <a:srgbClr val="0070C0"/>
                </a:solidFill>
                <a:latin typeface="Century Gothic" pitchFamily="34" charset="0"/>
              </a:rPr>
              <a:t>Import / Export</a:t>
            </a:r>
            <a:endParaRPr lang="fr-FR" sz="2600" dirty="0" smtClean="0"/>
          </a:p>
        </p:txBody>
      </p:sp>
      <p:sp>
        <p:nvSpPr>
          <p:cNvPr id="28675" name="Rectangle 3"/>
          <p:cNvSpPr>
            <a:spLocks noGrp="1" noChangeArrowheads="1"/>
          </p:cNvSpPr>
          <p:nvPr>
            <p:ph idx="1"/>
          </p:nvPr>
        </p:nvSpPr>
        <p:spPr/>
        <p:txBody>
          <a:bodyPr/>
          <a:lstStyle/>
          <a:p>
            <a:r>
              <a:rPr lang="fr-FR" sz="1800" dirty="0" smtClean="0"/>
              <a:t>Report Resource Export (36.4.21.22)</a:t>
            </a:r>
          </a:p>
          <a:p>
            <a:pPr lvl="1"/>
            <a:r>
              <a:rPr lang="fr-FR" sz="1800" dirty="0" smtClean="0"/>
              <a:t>Export de la définition du rapport depuis la base de donnée vers un fichier XML (1 fichier XML par ressource, même si plusieurs définitions)</a:t>
            </a:r>
          </a:p>
          <a:p>
            <a:endParaRPr lang="fr-FR" dirty="0" smtClean="0"/>
          </a:p>
        </p:txBody>
      </p:sp>
      <p:pic>
        <p:nvPicPr>
          <p:cNvPr id="28677" name="Picture 5"/>
          <p:cNvPicPr>
            <a:picLocks noChangeAspect="1" noChangeArrowheads="1"/>
          </p:cNvPicPr>
          <p:nvPr/>
        </p:nvPicPr>
        <p:blipFill>
          <a:blip r:embed="rId2" cstate="print"/>
          <a:srcRect/>
          <a:stretch>
            <a:fillRect/>
          </a:stretch>
        </p:blipFill>
        <p:spPr bwMode="auto">
          <a:xfrm>
            <a:off x="1142976" y="1785926"/>
            <a:ext cx="6929518" cy="4481524"/>
          </a:xfrm>
          <a:prstGeom prst="rect">
            <a:avLst/>
          </a:prstGeom>
          <a:noFill/>
          <a:ln w="9525" algn="ctr">
            <a:noFill/>
            <a:miter lim="800000"/>
            <a:headEnd/>
            <a:tailEnd/>
          </a:ln>
        </p:spPr>
      </p:pic>
      <p:sp>
        <p:nvSpPr>
          <p:cNvPr id="28678" name="AutoShape 11"/>
          <p:cNvSpPr>
            <a:spLocks noChangeArrowheads="1"/>
          </p:cNvSpPr>
          <p:nvPr/>
        </p:nvSpPr>
        <p:spPr bwMode="auto">
          <a:xfrm>
            <a:off x="0" y="3714752"/>
            <a:ext cx="1008063" cy="936625"/>
          </a:xfrm>
          <a:prstGeom prst="wedgeRoundRectCallout">
            <a:avLst>
              <a:gd name="adj1" fmla="val 108426"/>
              <a:gd name="adj2" fmla="val -156611"/>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Sélection des rapports à exporter</a:t>
            </a:r>
          </a:p>
        </p:txBody>
      </p:sp>
      <p:sp>
        <p:nvSpPr>
          <p:cNvPr id="28679" name="Oval 11"/>
          <p:cNvSpPr>
            <a:spLocks noChangeArrowheads="1"/>
          </p:cNvSpPr>
          <p:nvPr/>
        </p:nvSpPr>
        <p:spPr bwMode="auto">
          <a:xfrm flipH="1">
            <a:off x="928662" y="2214554"/>
            <a:ext cx="646112" cy="3378206"/>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4"/>
          <p:cNvSpPr>
            <a:spLocks noGrp="1" noChangeArrowheads="1"/>
          </p:cNvSpPr>
          <p:nvPr>
            <p:ph type="title"/>
          </p:nvPr>
        </p:nvSpPr>
        <p:spPr>
          <a:xfrm>
            <a:off x="862042" y="-24"/>
            <a:ext cx="7924800" cy="685800"/>
          </a:xfrm>
          <a:noFill/>
        </p:spPr>
        <p:txBody>
          <a:bodyPr/>
          <a:lstStyle/>
          <a:p>
            <a:r>
              <a:rPr lang="fr-FR" sz="2600" dirty="0" smtClean="0">
                <a:solidFill>
                  <a:srgbClr val="0070C0"/>
                </a:solidFill>
                <a:latin typeface="Century Gothic" pitchFamily="34" charset="0"/>
              </a:rPr>
              <a:t>Import / Export</a:t>
            </a:r>
            <a:endParaRPr lang="fr-FR" sz="2600" dirty="0" smtClean="0"/>
          </a:p>
        </p:txBody>
      </p:sp>
      <p:sp>
        <p:nvSpPr>
          <p:cNvPr id="29699" name="Rectangle 3"/>
          <p:cNvSpPr>
            <a:spLocks noGrp="1" noChangeArrowheads="1"/>
          </p:cNvSpPr>
          <p:nvPr>
            <p:ph idx="1"/>
          </p:nvPr>
        </p:nvSpPr>
        <p:spPr>
          <a:xfrm>
            <a:off x="755576" y="785794"/>
            <a:ext cx="7456487" cy="4630161"/>
          </a:xfrm>
        </p:spPr>
        <p:txBody>
          <a:bodyPr>
            <a:normAutofit lnSpcReduction="10000"/>
          </a:bodyPr>
          <a:lstStyle/>
          <a:p>
            <a:r>
              <a:rPr lang="fr-FR" sz="1800" dirty="0" smtClean="0"/>
              <a:t>Fichier XML</a:t>
            </a:r>
          </a:p>
          <a:p>
            <a:pPr lvl="1"/>
            <a:r>
              <a:rPr lang="fr-FR" sz="1800" dirty="0" smtClean="0"/>
              <a:t>Contient toutes les informations de la ressource</a:t>
            </a:r>
          </a:p>
          <a:p>
            <a:pPr lvl="1"/>
            <a:r>
              <a:rPr lang="fr-FR" sz="1800" dirty="0" smtClean="0"/>
              <a:t>Contient toutes les définitions de la mise en page</a:t>
            </a:r>
          </a:p>
          <a:p>
            <a:pPr lvl="2"/>
            <a:r>
              <a:rPr lang="fr-FR" sz="1800" dirty="0" smtClean="0"/>
              <a:t>Champs utilisés</a:t>
            </a:r>
          </a:p>
          <a:p>
            <a:pPr lvl="2"/>
            <a:r>
              <a:rPr lang="fr-FR" sz="1800" dirty="0" smtClean="0"/>
              <a:t>Cadres</a:t>
            </a:r>
          </a:p>
          <a:p>
            <a:pPr lvl="2"/>
            <a:r>
              <a:rPr lang="fr-FR" sz="1800" dirty="0" smtClean="0"/>
              <a:t>Scripts VB</a:t>
            </a:r>
          </a:p>
          <a:p>
            <a:pPr lvl="2"/>
            <a:r>
              <a:rPr lang="fr-FR" sz="1800" dirty="0" smtClean="0"/>
              <a:t>Logos</a:t>
            </a:r>
          </a:p>
          <a:p>
            <a:pPr lvl="2"/>
            <a:r>
              <a:rPr lang="fr-FR" sz="1800" dirty="0" smtClean="0"/>
              <a:t>…</a:t>
            </a:r>
          </a:p>
          <a:p>
            <a:pPr lvl="1"/>
            <a:r>
              <a:rPr lang="fr-FR" sz="1800" dirty="0" smtClean="0"/>
              <a:t>Ne contient pas</a:t>
            </a:r>
          </a:p>
          <a:p>
            <a:pPr lvl="2"/>
            <a:r>
              <a:rPr lang="fr-FR" sz="1800" dirty="0" smtClean="0"/>
              <a:t>Le programme Proxy (.p) est séparé et devra être copié séparément</a:t>
            </a:r>
          </a:p>
          <a:p>
            <a:pPr lvl="2"/>
            <a:r>
              <a:rPr lang="fr-FR" sz="1800" dirty="0" smtClean="0"/>
              <a:t>Les </a:t>
            </a:r>
            <a:r>
              <a:rPr lang="fr-FR" sz="1800" dirty="0" err="1" smtClean="0"/>
              <a:t>xml</a:t>
            </a:r>
            <a:r>
              <a:rPr lang="fr-FR" sz="1800" dirty="0" smtClean="0"/>
              <a:t> de sélection (*.</a:t>
            </a:r>
            <a:r>
              <a:rPr lang="fr-FR" sz="1800" dirty="0" err="1" smtClean="0"/>
              <a:t>meta.xml</a:t>
            </a:r>
            <a:r>
              <a:rPr lang="fr-FR" sz="1800" dirty="0" smtClean="0"/>
              <a:t>)</a:t>
            </a:r>
          </a:p>
          <a:p>
            <a:pPr lvl="2"/>
            <a:r>
              <a:rPr lang="fr-FR" sz="1800" dirty="0" smtClean="0"/>
              <a:t>Le paramétrage de la disposition par défaut (manager dans 36.4.21.30)</a:t>
            </a:r>
          </a:p>
          <a:p>
            <a:pPr lvl="2"/>
            <a:r>
              <a:rPr lang="fr-FR" sz="1800" dirty="0" smtClean="0"/>
              <a:t>Les mises au menu / permissions</a:t>
            </a:r>
          </a:p>
          <a:p>
            <a:pPr lvl="2"/>
            <a:endParaRPr lang="fr-FR" dirty="0" smtClean="0"/>
          </a:p>
        </p:txBody>
      </p:sp>
      <p:pic>
        <p:nvPicPr>
          <p:cNvPr id="29701" name="Picture 5"/>
          <p:cNvPicPr>
            <a:picLocks noChangeAspect="1" noChangeArrowheads="1"/>
          </p:cNvPicPr>
          <p:nvPr/>
        </p:nvPicPr>
        <p:blipFill>
          <a:blip r:embed="rId2" cstate="print"/>
          <a:srcRect/>
          <a:stretch>
            <a:fillRect/>
          </a:stretch>
        </p:blipFill>
        <p:spPr bwMode="auto">
          <a:xfrm>
            <a:off x="928662" y="4000504"/>
            <a:ext cx="5329237" cy="205105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ctrTitle"/>
          </p:nvPr>
        </p:nvSpPr>
        <p:spPr>
          <a:xfrm>
            <a:off x="1906588" y="2578100"/>
            <a:ext cx="5689600" cy="1371600"/>
          </a:xfrm>
          <a:noFill/>
        </p:spPr>
        <p:txBody>
          <a:bodyPr>
            <a:normAutofit fontScale="90000"/>
          </a:bodyPr>
          <a:lstStyle/>
          <a:p>
            <a:r>
              <a:rPr lang="fr-FR" smtClean="0"/>
              <a:t>Report Resource Designer</a:t>
            </a:r>
          </a:p>
        </p:txBody>
      </p:sp>
    </p:spTree>
  </p:cSld>
  <p:clrMapOvr>
    <a:masterClrMapping/>
  </p:clrMapOvr>
  <p:transition advClick="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a:xfrm>
            <a:off x="862042" y="99994"/>
            <a:ext cx="7924800" cy="685800"/>
          </a:xfrm>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32772" name="Rectangle 3"/>
          <p:cNvSpPr>
            <a:spLocks noGrp="1" noChangeArrowheads="1"/>
          </p:cNvSpPr>
          <p:nvPr>
            <p:ph idx="1"/>
          </p:nvPr>
        </p:nvSpPr>
        <p:spPr>
          <a:xfrm>
            <a:off x="152400" y="1357298"/>
            <a:ext cx="8991600" cy="4991096"/>
          </a:xfrm>
        </p:spPr>
        <p:txBody>
          <a:bodyPr/>
          <a:lstStyle/>
          <a:p>
            <a:r>
              <a:rPr lang="fr-FR" sz="1800" dirty="0" smtClean="0"/>
              <a:t>Editeur de type </a:t>
            </a:r>
            <a:r>
              <a:rPr lang="fr-FR" sz="1800" dirty="0"/>
              <a:t>WYSIWYG (Ce que vous voyez est ce que vous obtenez)</a:t>
            </a:r>
            <a:endParaRPr lang="fr-FR" sz="1800" dirty="0" smtClean="0"/>
          </a:p>
          <a:p>
            <a:r>
              <a:rPr lang="fr-FR" sz="1800" dirty="0" smtClean="0"/>
              <a:t>Utilisable seulement pour les utilisateurs qui sont dans les groupes ‘</a:t>
            </a:r>
            <a:r>
              <a:rPr lang="fr-FR" sz="1800" dirty="0" err="1" smtClean="0"/>
              <a:t>rptDsgn</a:t>
            </a:r>
            <a:r>
              <a:rPr lang="fr-FR" sz="1800" dirty="0" smtClean="0"/>
              <a:t>’ et ‘</a:t>
            </a:r>
            <a:r>
              <a:rPr lang="fr-FR" sz="1800" dirty="0" err="1" smtClean="0"/>
              <a:t>rptAdmin</a:t>
            </a:r>
            <a:r>
              <a:rPr lang="fr-FR" sz="1800" dirty="0" smtClean="0"/>
              <a:t>’ </a:t>
            </a:r>
          </a:p>
          <a:p>
            <a:pPr lvl="1"/>
            <a:r>
              <a:rPr lang="fr-FR" sz="1800" dirty="0" smtClean="0"/>
              <a:t>User Groups Maintenance (36.3.4) (SE)</a:t>
            </a:r>
          </a:p>
          <a:p>
            <a:pPr lvl="1"/>
            <a:r>
              <a:rPr lang="fr-FR" sz="1800" dirty="0" err="1" smtClean="0"/>
              <a:t>Role</a:t>
            </a:r>
            <a:r>
              <a:rPr lang="fr-FR" sz="1800" dirty="0" smtClean="0"/>
              <a:t> Permissions </a:t>
            </a:r>
            <a:r>
              <a:rPr lang="fr-FR" sz="1800" dirty="0" err="1" smtClean="0"/>
              <a:t>Maintain</a:t>
            </a:r>
            <a:r>
              <a:rPr lang="fr-FR" sz="1800" dirty="0" smtClean="0"/>
              <a:t> (36.3.6.5) (EE)</a:t>
            </a:r>
          </a:p>
          <a:p>
            <a:r>
              <a:rPr lang="fr-FR" sz="1800" dirty="0" smtClean="0"/>
              <a:t>2 possibilités</a:t>
            </a:r>
          </a:p>
          <a:p>
            <a:pPr lvl="1"/>
            <a:r>
              <a:rPr lang="fr-FR" sz="1800" dirty="0" smtClean="0"/>
              <a:t>Menu ‘Report Resource Designer’ (36.4.21.30)</a:t>
            </a:r>
          </a:p>
          <a:p>
            <a:pPr lvl="1"/>
            <a:r>
              <a:rPr lang="fr-FR" sz="1800" dirty="0" smtClean="0"/>
              <a:t>Clic-droit sur un rapport « branché » au menu (Design)</a:t>
            </a:r>
          </a:p>
          <a:p>
            <a:endParaRPr lang="fr-FR" dirty="0" smtClean="0"/>
          </a:p>
        </p:txBody>
      </p:sp>
      <p:sp>
        <p:nvSpPr>
          <p:cNvPr id="32773" name="Rectangle 6"/>
          <p:cNvSpPr>
            <a:spLocks noChangeArrowheads="1"/>
          </p:cNvSpPr>
          <p:nvPr/>
        </p:nvSpPr>
        <p:spPr bwMode="auto">
          <a:xfrm>
            <a:off x="928662" y="857232"/>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36.4.21.30</a:t>
            </a:r>
          </a:p>
        </p:txBody>
      </p:sp>
      <p:pic>
        <p:nvPicPr>
          <p:cNvPr id="32774" name="Picture 5"/>
          <p:cNvPicPr>
            <a:picLocks noChangeAspect="1" noChangeArrowheads="1"/>
          </p:cNvPicPr>
          <p:nvPr/>
        </p:nvPicPr>
        <p:blipFill>
          <a:blip r:embed="rId2" cstate="print"/>
          <a:srcRect/>
          <a:stretch>
            <a:fillRect/>
          </a:stretch>
        </p:blipFill>
        <p:spPr bwMode="auto">
          <a:xfrm>
            <a:off x="642910" y="4429132"/>
            <a:ext cx="2590800" cy="790575"/>
          </a:xfrm>
          <a:prstGeom prst="rect">
            <a:avLst/>
          </a:prstGeom>
          <a:noFill/>
          <a:ln w="9525" algn="ctr">
            <a:noFill/>
            <a:miter lim="800000"/>
            <a:headEnd/>
            <a:tailEnd/>
          </a:ln>
        </p:spPr>
      </p:pic>
      <p:sp>
        <p:nvSpPr>
          <p:cNvPr id="32775" name="Oval 11"/>
          <p:cNvSpPr>
            <a:spLocks noChangeArrowheads="1"/>
          </p:cNvSpPr>
          <p:nvPr/>
        </p:nvSpPr>
        <p:spPr bwMode="auto">
          <a:xfrm flipH="1">
            <a:off x="571472" y="4572008"/>
            <a:ext cx="1800225" cy="43180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pic>
        <p:nvPicPr>
          <p:cNvPr id="32776" name="Picture 7"/>
          <p:cNvPicPr>
            <a:picLocks noChangeAspect="1" noChangeArrowheads="1"/>
          </p:cNvPicPr>
          <p:nvPr/>
        </p:nvPicPr>
        <p:blipFill>
          <a:blip r:embed="rId3" cstate="print"/>
          <a:srcRect/>
          <a:stretch>
            <a:fillRect/>
          </a:stretch>
        </p:blipFill>
        <p:spPr bwMode="auto">
          <a:xfrm>
            <a:off x="4929190" y="4357694"/>
            <a:ext cx="2771775" cy="1743075"/>
          </a:xfrm>
          <a:prstGeom prst="rect">
            <a:avLst/>
          </a:prstGeom>
          <a:noFill/>
          <a:ln w="9525" algn="ctr">
            <a:noFill/>
            <a:miter lim="800000"/>
            <a:headEnd/>
            <a:tailEnd/>
          </a:ln>
        </p:spPr>
      </p:pic>
      <p:sp>
        <p:nvSpPr>
          <p:cNvPr id="32777" name="Oval 11"/>
          <p:cNvSpPr>
            <a:spLocks noChangeArrowheads="1"/>
          </p:cNvSpPr>
          <p:nvPr/>
        </p:nvSpPr>
        <p:spPr bwMode="auto">
          <a:xfrm flipH="1">
            <a:off x="5929322" y="5429264"/>
            <a:ext cx="1800225" cy="43180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4"/>
          <p:cNvSpPr>
            <a:spLocks noGrp="1" noChangeArrowheads="1"/>
          </p:cNvSpPr>
          <p:nvPr>
            <p:ph type="title"/>
          </p:nvPr>
        </p:nvSpPr>
        <p:spPr>
          <a:xfrm>
            <a:off x="785786" y="28556"/>
            <a:ext cx="7924800" cy="685800"/>
          </a:xfrm>
          <a:noFill/>
        </p:spPr>
        <p:txBody>
          <a:bodyPr/>
          <a:lstStyle/>
          <a:p>
            <a:r>
              <a:rPr lang="fr-FR" sz="2600" dirty="0" smtClean="0">
                <a:solidFill>
                  <a:srgbClr val="0070C0"/>
                </a:solidFill>
                <a:latin typeface="Century Gothic" pitchFamily="34" charset="0"/>
              </a:rPr>
              <a:t>Utilisation du ‘Designer’</a:t>
            </a:r>
            <a:endParaRPr lang="fr-FR" sz="2600" dirty="0" smtClean="0"/>
          </a:p>
        </p:txBody>
      </p:sp>
      <p:sp>
        <p:nvSpPr>
          <p:cNvPr id="33796" name="Rectangle 6"/>
          <p:cNvSpPr>
            <a:spLocks noChangeArrowheads="1"/>
          </p:cNvSpPr>
          <p:nvPr/>
        </p:nvSpPr>
        <p:spPr bwMode="auto">
          <a:xfrm>
            <a:off x="857224" y="766746"/>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36.4.21.30</a:t>
            </a:r>
          </a:p>
        </p:txBody>
      </p:sp>
      <p:pic>
        <p:nvPicPr>
          <p:cNvPr id="33797" name="Picture 6"/>
          <p:cNvPicPr>
            <a:picLocks noChangeAspect="1" noChangeArrowheads="1"/>
          </p:cNvPicPr>
          <p:nvPr/>
        </p:nvPicPr>
        <p:blipFill>
          <a:blip r:embed="rId2" cstate="print"/>
          <a:srcRect/>
          <a:stretch>
            <a:fillRect/>
          </a:stretch>
        </p:blipFill>
        <p:spPr bwMode="auto">
          <a:xfrm>
            <a:off x="755651" y="1285860"/>
            <a:ext cx="7245374" cy="4983178"/>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Utilisation du ‘Designer’</a:t>
            </a:r>
            <a:endParaRPr lang="fr-FR" sz="2600" dirty="0" smtClean="0"/>
          </a:p>
        </p:txBody>
      </p:sp>
      <p:sp>
        <p:nvSpPr>
          <p:cNvPr id="34820" name="Rectangle 6"/>
          <p:cNvSpPr>
            <a:spLocks noChangeArrowheads="1"/>
          </p:cNvSpPr>
          <p:nvPr/>
        </p:nvSpPr>
        <p:spPr bwMode="auto">
          <a:xfrm>
            <a:off x="882664" y="695308"/>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Barre d’outils</a:t>
            </a:r>
          </a:p>
        </p:txBody>
      </p:sp>
      <p:pic>
        <p:nvPicPr>
          <p:cNvPr id="34821" name="Picture 6"/>
          <p:cNvPicPr>
            <a:picLocks noChangeAspect="1" noChangeArrowheads="1"/>
          </p:cNvPicPr>
          <p:nvPr/>
        </p:nvPicPr>
        <p:blipFill>
          <a:blip r:embed="rId2" cstate="print"/>
          <a:srcRect/>
          <a:stretch>
            <a:fillRect/>
          </a:stretch>
        </p:blipFill>
        <p:spPr bwMode="auto">
          <a:xfrm>
            <a:off x="179388" y="2420938"/>
            <a:ext cx="8424862" cy="514350"/>
          </a:xfrm>
          <a:prstGeom prst="rect">
            <a:avLst/>
          </a:prstGeom>
          <a:noFill/>
          <a:ln w="9525" algn="ctr">
            <a:noFill/>
            <a:miter lim="800000"/>
            <a:headEnd/>
            <a:tailEnd/>
          </a:ln>
        </p:spPr>
      </p:pic>
      <p:sp>
        <p:nvSpPr>
          <p:cNvPr id="34822" name="AutoShape 11"/>
          <p:cNvSpPr>
            <a:spLocks noChangeArrowheads="1"/>
          </p:cNvSpPr>
          <p:nvPr/>
        </p:nvSpPr>
        <p:spPr bwMode="auto">
          <a:xfrm>
            <a:off x="250825" y="1052513"/>
            <a:ext cx="1584325" cy="720725"/>
          </a:xfrm>
          <a:prstGeom prst="wedgeRoundRectCallout">
            <a:avLst>
              <a:gd name="adj1" fmla="val 39582"/>
              <a:gd name="adj2" fmla="val 164977"/>
              <a:gd name="adj3" fmla="val 16667"/>
            </a:avLst>
          </a:prstGeom>
          <a:solidFill>
            <a:schemeClr val="bg1"/>
          </a:solidFill>
          <a:ln w="19050">
            <a:solidFill>
              <a:srgbClr val="969696"/>
            </a:solidFill>
            <a:miter lim="800000"/>
            <a:headEnd/>
            <a:tailEnd/>
          </a:ln>
        </p:spPr>
        <p:txBody>
          <a:bodyPr/>
          <a:lstStyle/>
          <a:p>
            <a:r>
              <a:rPr lang="fr-FR" sz="1200" dirty="0">
                <a:latin typeface="Century" pitchFamily="18" charset="0"/>
              </a:rPr>
              <a:t>New, Open, Close, Save, Save as, </a:t>
            </a:r>
            <a:r>
              <a:rPr lang="fr-FR" sz="1200" dirty="0" err="1">
                <a:latin typeface="Century" pitchFamily="18" charset="0"/>
              </a:rPr>
              <a:t>Delete</a:t>
            </a:r>
            <a:endParaRPr lang="fr-FR" sz="1200" dirty="0">
              <a:latin typeface="Century" pitchFamily="18" charset="0"/>
            </a:endParaRPr>
          </a:p>
        </p:txBody>
      </p:sp>
      <p:sp>
        <p:nvSpPr>
          <p:cNvPr id="34823" name="AutoShape 11"/>
          <p:cNvSpPr>
            <a:spLocks noChangeArrowheads="1"/>
          </p:cNvSpPr>
          <p:nvPr/>
        </p:nvSpPr>
        <p:spPr bwMode="auto">
          <a:xfrm>
            <a:off x="4067944" y="4365104"/>
            <a:ext cx="1439862" cy="1079500"/>
          </a:xfrm>
          <a:prstGeom prst="wedgeRoundRectCallout">
            <a:avLst>
              <a:gd name="adj1" fmla="val -12700"/>
              <a:gd name="adj2" fmla="val -190464"/>
              <a:gd name="adj3" fmla="val 16667"/>
            </a:avLst>
          </a:prstGeom>
          <a:solidFill>
            <a:schemeClr val="bg1"/>
          </a:solidFill>
          <a:ln w="19050">
            <a:solidFill>
              <a:srgbClr val="969696"/>
            </a:solidFill>
            <a:miter lim="800000"/>
            <a:headEnd/>
            <a:tailEnd/>
          </a:ln>
        </p:spPr>
        <p:txBody>
          <a:bodyPr/>
          <a:lstStyle/>
          <a:p>
            <a:r>
              <a:rPr lang="fr-FR" sz="1200" dirty="0">
                <a:latin typeface="Century" pitchFamily="18" charset="0"/>
              </a:rPr>
              <a:t>Manager : </a:t>
            </a:r>
          </a:p>
          <a:p>
            <a:r>
              <a:rPr lang="fr-FR" sz="1200" dirty="0">
                <a:latin typeface="Century" pitchFamily="18" charset="0"/>
              </a:rPr>
              <a:t>Choix de la définition par défaut</a:t>
            </a:r>
          </a:p>
        </p:txBody>
      </p:sp>
      <p:sp>
        <p:nvSpPr>
          <p:cNvPr id="34824" name="AutoShape 11"/>
          <p:cNvSpPr>
            <a:spLocks noChangeArrowheads="1"/>
          </p:cNvSpPr>
          <p:nvPr/>
        </p:nvSpPr>
        <p:spPr bwMode="auto">
          <a:xfrm>
            <a:off x="3492500" y="765175"/>
            <a:ext cx="2447652" cy="865188"/>
          </a:xfrm>
          <a:prstGeom prst="wedgeRoundRectCallout">
            <a:avLst>
              <a:gd name="adj1" fmla="val 24883"/>
              <a:gd name="adj2" fmla="val 161682"/>
              <a:gd name="adj3" fmla="val 16667"/>
            </a:avLst>
          </a:prstGeom>
          <a:solidFill>
            <a:schemeClr val="bg1"/>
          </a:solidFill>
          <a:ln w="19050">
            <a:solidFill>
              <a:srgbClr val="969696"/>
            </a:solidFill>
            <a:miter lim="800000"/>
            <a:headEnd/>
            <a:tailEnd/>
          </a:ln>
        </p:spPr>
        <p:txBody>
          <a:bodyPr/>
          <a:lstStyle/>
          <a:p>
            <a:r>
              <a:rPr lang="fr-FR" sz="1200" dirty="0" err="1">
                <a:latin typeface="Century" pitchFamily="18" charset="0"/>
              </a:rPr>
              <a:t>Preview</a:t>
            </a:r>
            <a:r>
              <a:rPr lang="fr-FR" sz="1200" dirty="0">
                <a:latin typeface="Century" pitchFamily="18" charset="0"/>
              </a:rPr>
              <a:t> :</a:t>
            </a:r>
          </a:p>
          <a:p>
            <a:r>
              <a:rPr lang="fr-FR" sz="1200" dirty="0">
                <a:latin typeface="Century" pitchFamily="18" charset="0"/>
              </a:rPr>
              <a:t>Pour tester le </a:t>
            </a:r>
            <a:r>
              <a:rPr lang="fr-FR" sz="1200" dirty="0" smtClean="0">
                <a:latin typeface="Century" pitchFamily="18" charset="0"/>
              </a:rPr>
              <a:t>rapport. Attention, cela peut entrainer des modifications de données !</a:t>
            </a:r>
            <a:endParaRPr lang="fr-FR" sz="1200" dirty="0">
              <a:latin typeface="Century" pitchFamily="18" charset="0"/>
            </a:endParaRPr>
          </a:p>
        </p:txBody>
      </p:sp>
      <p:sp>
        <p:nvSpPr>
          <p:cNvPr id="34825" name="AutoShape 11"/>
          <p:cNvSpPr>
            <a:spLocks noChangeArrowheads="1"/>
          </p:cNvSpPr>
          <p:nvPr/>
        </p:nvSpPr>
        <p:spPr bwMode="auto">
          <a:xfrm>
            <a:off x="6156176" y="4797152"/>
            <a:ext cx="2592388" cy="719138"/>
          </a:xfrm>
          <a:prstGeom prst="wedgeRoundRectCallout">
            <a:avLst>
              <a:gd name="adj1" fmla="val -28857"/>
              <a:gd name="adj2" fmla="val -314821"/>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Edit Report Definition File :</a:t>
            </a:r>
          </a:p>
          <a:p>
            <a:r>
              <a:rPr lang="fr-FR" sz="1200">
                <a:latin typeface="Century" pitchFamily="18" charset="0"/>
              </a:rPr>
              <a:t>Edition du fichier XML (idem Export XML)</a:t>
            </a:r>
          </a:p>
        </p:txBody>
      </p:sp>
      <p:sp>
        <p:nvSpPr>
          <p:cNvPr id="34826" name="AutoShape 11"/>
          <p:cNvSpPr>
            <a:spLocks noChangeArrowheads="1"/>
          </p:cNvSpPr>
          <p:nvPr/>
        </p:nvSpPr>
        <p:spPr bwMode="auto">
          <a:xfrm>
            <a:off x="7308850" y="404813"/>
            <a:ext cx="1152525" cy="793750"/>
          </a:xfrm>
          <a:prstGeom prst="wedgeRoundRectCallout">
            <a:avLst>
              <a:gd name="adj1" fmla="val 34162"/>
              <a:gd name="adj2" fmla="val 226602"/>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About :</a:t>
            </a:r>
          </a:p>
          <a:p>
            <a:r>
              <a:rPr lang="fr-FR" sz="1200">
                <a:latin typeface="Century" pitchFamily="18" charset="0"/>
              </a:rPr>
              <a:t>Version du ‘Designer’</a:t>
            </a:r>
          </a:p>
        </p:txBody>
      </p:sp>
      <p:sp>
        <p:nvSpPr>
          <p:cNvPr id="11" name="AutoShape 11"/>
          <p:cNvSpPr>
            <a:spLocks noChangeArrowheads="1"/>
          </p:cNvSpPr>
          <p:nvPr/>
        </p:nvSpPr>
        <p:spPr bwMode="auto">
          <a:xfrm>
            <a:off x="4788024" y="3645024"/>
            <a:ext cx="2592288" cy="288032"/>
          </a:xfrm>
          <a:prstGeom prst="wedgeRoundRectCallout">
            <a:avLst>
              <a:gd name="adj1" fmla="val -4202"/>
              <a:gd name="adj2" fmla="val -305389"/>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Test du la cohérence du code (</a:t>
            </a:r>
            <a:r>
              <a:rPr lang="fr-FR" sz="1200" dirty="0" err="1" smtClean="0">
                <a:latin typeface="Century" pitchFamily="18" charset="0"/>
              </a:rPr>
              <a:t>vb</a:t>
            </a:r>
            <a:r>
              <a:rPr lang="fr-FR" sz="1200" dirty="0" smtClean="0">
                <a:latin typeface="Century" pitchFamily="18" charset="0"/>
              </a:rPr>
              <a:t>)</a:t>
            </a:r>
            <a:endParaRPr lang="fr-FR" sz="1200" dirty="0">
              <a:latin typeface="Century" pitchFamily="18" charset="0"/>
            </a:endParaRPr>
          </a:p>
        </p:txBody>
      </p:sp>
      <p:pic>
        <p:nvPicPr>
          <p:cNvPr id="34827" name="Picture 11"/>
          <p:cNvPicPr>
            <a:picLocks noChangeAspect="1" noChangeArrowheads="1"/>
          </p:cNvPicPr>
          <p:nvPr/>
        </p:nvPicPr>
        <p:blipFill>
          <a:blip r:embed="rId3" cstate="print"/>
          <a:srcRect/>
          <a:stretch>
            <a:fillRect/>
          </a:stretch>
        </p:blipFill>
        <p:spPr bwMode="auto">
          <a:xfrm>
            <a:off x="179511" y="2636912"/>
            <a:ext cx="8424937" cy="275382"/>
          </a:xfrm>
          <a:prstGeom prst="rect">
            <a:avLst/>
          </a:prstGeom>
          <a:noFill/>
          <a:ln w="9525" cap="flat" cmpd="sng" algn="ctr">
            <a:noFill/>
            <a:prstDash val="solid"/>
            <a:miter lim="800000"/>
            <a:headEnd type="none" w="med" len="med"/>
            <a:tailEnd type="none" w="med" len="med"/>
          </a:ln>
        </p:spPr>
      </p:pic>
      <p:sp>
        <p:nvSpPr>
          <p:cNvPr id="13" name="AutoShape 11"/>
          <p:cNvSpPr>
            <a:spLocks noChangeArrowheads="1"/>
          </p:cNvSpPr>
          <p:nvPr/>
        </p:nvSpPr>
        <p:spPr bwMode="auto">
          <a:xfrm>
            <a:off x="323529" y="5301209"/>
            <a:ext cx="1080120" cy="576064"/>
          </a:xfrm>
          <a:prstGeom prst="wedgeRoundRectCallout">
            <a:avLst>
              <a:gd name="adj1" fmla="val -44694"/>
              <a:gd name="adj2" fmla="val -458072"/>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Retour au 36.4.21.1</a:t>
            </a:r>
            <a:endParaRPr lang="fr-FR" sz="1200" dirty="0">
              <a:latin typeface="Century" pitchFamily="18" charset="0"/>
            </a:endParaRPr>
          </a:p>
        </p:txBody>
      </p:sp>
      <p:sp>
        <p:nvSpPr>
          <p:cNvPr id="15" name="AutoShape 11"/>
          <p:cNvSpPr>
            <a:spLocks noChangeArrowheads="1"/>
          </p:cNvSpPr>
          <p:nvPr/>
        </p:nvSpPr>
        <p:spPr bwMode="auto">
          <a:xfrm>
            <a:off x="1763688" y="4077072"/>
            <a:ext cx="1080120" cy="576064"/>
          </a:xfrm>
          <a:prstGeom prst="wedgeRoundRectCallout">
            <a:avLst>
              <a:gd name="adj1" fmla="val -112913"/>
              <a:gd name="adj2" fmla="val -250025"/>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Actions</a:t>
            </a:r>
            <a:endParaRPr lang="fr-FR" sz="1200" dirty="0">
              <a:latin typeface="Century" pitchFamily="18" charset="0"/>
            </a:endParaRPr>
          </a:p>
        </p:txBody>
      </p:sp>
      <p:pic>
        <p:nvPicPr>
          <p:cNvPr id="34828" name="Picture 12"/>
          <p:cNvPicPr>
            <a:picLocks noChangeAspect="1" noChangeArrowheads="1"/>
          </p:cNvPicPr>
          <p:nvPr/>
        </p:nvPicPr>
        <p:blipFill>
          <a:blip r:embed="rId4" cstate="print"/>
          <a:srcRect t="23143" b="7430"/>
          <a:stretch>
            <a:fillRect/>
          </a:stretch>
        </p:blipFill>
        <p:spPr bwMode="auto">
          <a:xfrm>
            <a:off x="1475656" y="4005064"/>
            <a:ext cx="1609725" cy="648072"/>
          </a:xfrm>
          <a:prstGeom prst="rect">
            <a:avLst/>
          </a:prstGeom>
          <a:noFill/>
          <a:ln w="9525" cap="flat" cmpd="sng" algn="ctr">
            <a:noFill/>
            <a:prstDash val="solid"/>
            <a:miter lim="800000"/>
            <a:headEnd type="none" w="med" len="med"/>
            <a:tailEnd type="none" w="med" len="med"/>
          </a:ln>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Grp="1" noChangeArrowheads="1"/>
          </p:cNvSpPr>
          <p:nvPr>
            <p:ph type="title"/>
          </p:nvPr>
        </p:nvSpPr>
        <p:spPr>
          <a:xfrm>
            <a:off x="933480" y="-24"/>
            <a:ext cx="7924800" cy="685800"/>
          </a:xfrm>
          <a:noFill/>
        </p:spPr>
        <p:txBody>
          <a:bodyPr/>
          <a:lstStyle/>
          <a:p>
            <a:r>
              <a:rPr lang="fr-FR" sz="2600" dirty="0" smtClean="0">
                <a:solidFill>
                  <a:srgbClr val="0070C0"/>
                </a:solidFill>
                <a:latin typeface="Century Gothic" pitchFamily="34" charset="0"/>
              </a:rPr>
              <a:t>Utilisation du ‘Designer’</a:t>
            </a:r>
            <a:endParaRPr lang="fr-FR" sz="2600" dirty="0" smtClean="0"/>
          </a:p>
        </p:txBody>
      </p:sp>
      <p:sp>
        <p:nvSpPr>
          <p:cNvPr id="35844" name="Rectangle 6"/>
          <p:cNvSpPr>
            <a:spLocks noChangeArrowheads="1"/>
          </p:cNvSpPr>
          <p:nvPr/>
        </p:nvSpPr>
        <p:spPr bwMode="auto">
          <a:xfrm>
            <a:off x="920750" y="695308"/>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Barre d’outils (2)</a:t>
            </a:r>
          </a:p>
        </p:txBody>
      </p:sp>
      <p:pic>
        <p:nvPicPr>
          <p:cNvPr id="35845" name="Picture 6"/>
          <p:cNvPicPr>
            <a:picLocks noChangeAspect="1" noChangeArrowheads="1"/>
          </p:cNvPicPr>
          <p:nvPr/>
        </p:nvPicPr>
        <p:blipFill>
          <a:blip r:embed="rId2" cstate="print"/>
          <a:srcRect/>
          <a:stretch>
            <a:fillRect/>
          </a:stretch>
        </p:blipFill>
        <p:spPr bwMode="auto">
          <a:xfrm>
            <a:off x="107950" y="1700907"/>
            <a:ext cx="8472488" cy="263525"/>
          </a:xfrm>
          <a:prstGeom prst="rect">
            <a:avLst/>
          </a:prstGeom>
          <a:noFill/>
          <a:ln w="9525" algn="ctr">
            <a:noFill/>
            <a:miter lim="800000"/>
            <a:headEnd/>
            <a:tailEnd/>
          </a:ln>
        </p:spPr>
      </p:pic>
      <p:sp>
        <p:nvSpPr>
          <p:cNvPr id="35846" name="AutoShape 11"/>
          <p:cNvSpPr>
            <a:spLocks noChangeArrowheads="1"/>
          </p:cNvSpPr>
          <p:nvPr/>
        </p:nvSpPr>
        <p:spPr bwMode="auto">
          <a:xfrm>
            <a:off x="755650" y="1124744"/>
            <a:ext cx="2376190" cy="288553"/>
          </a:xfrm>
          <a:prstGeom prst="wedgeRoundRectCallout">
            <a:avLst>
              <a:gd name="adj1" fmla="val -50130"/>
              <a:gd name="adj2" fmla="val 211375"/>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Fonctions classiques d’édition</a:t>
            </a:r>
            <a:endParaRPr lang="fr-FR" sz="1200" dirty="0">
              <a:latin typeface="Century" pitchFamily="18" charset="0"/>
            </a:endParaRPr>
          </a:p>
        </p:txBody>
      </p:sp>
      <p:sp>
        <p:nvSpPr>
          <p:cNvPr id="35847" name="AutoShape 11"/>
          <p:cNvSpPr>
            <a:spLocks noChangeArrowheads="1"/>
          </p:cNvSpPr>
          <p:nvPr/>
        </p:nvSpPr>
        <p:spPr bwMode="auto">
          <a:xfrm>
            <a:off x="2267744" y="2276971"/>
            <a:ext cx="1366837" cy="647700"/>
          </a:xfrm>
          <a:prstGeom prst="wedgeRoundRectCallout">
            <a:avLst>
              <a:gd name="adj1" fmla="val 41613"/>
              <a:gd name="adj2" fmla="val -99783"/>
              <a:gd name="adj3" fmla="val 16667"/>
            </a:avLst>
          </a:prstGeom>
          <a:solidFill>
            <a:schemeClr val="bg1"/>
          </a:solidFill>
          <a:ln w="19050">
            <a:solidFill>
              <a:srgbClr val="969696"/>
            </a:solidFill>
            <a:miter lim="800000"/>
            <a:headEnd/>
            <a:tailEnd/>
          </a:ln>
        </p:spPr>
        <p:txBody>
          <a:bodyPr/>
          <a:lstStyle/>
          <a:p>
            <a:r>
              <a:rPr lang="fr-FR" sz="1200" dirty="0">
                <a:latin typeface="Century" pitchFamily="18" charset="0"/>
              </a:rPr>
              <a:t>Paramétrage / Affichage de la grille</a:t>
            </a:r>
          </a:p>
        </p:txBody>
      </p:sp>
      <p:sp>
        <p:nvSpPr>
          <p:cNvPr id="9" name="AutoShape 11"/>
          <p:cNvSpPr>
            <a:spLocks noChangeArrowheads="1"/>
          </p:cNvSpPr>
          <p:nvPr/>
        </p:nvSpPr>
        <p:spPr bwMode="auto">
          <a:xfrm>
            <a:off x="3923928" y="2420987"/>
            <a:ext cx="1368152" cy="360040"/>
          </a:xfrm>
          <a:prstGeom prst="wedgeRoundRectCallout">
            <a:avLst>
              <a:gd name="adj1" fmla="val -3852"/>
              <a:gd name="adj2" fmla="val -157350"/>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Copier le style</a:t>
            </a:r>
            <a:endParaRPr lang="fr-FR" sz="1200" dirty="0">
              <a:latin typeface="Century" pitchFamily="18" charset="0"/>
            </a:endParaRPr>
          </a:p>
        </p:txBody>
      </p:sp>
      <p:sp>
        <p:nvSpPr>
          <p:cNvPr id="10" name="AutoShape 11"/>
          <p:cNvSpPr>
            <a:spLocks noChangeArrowheads="1"/>
          </p:cNvSpPr>
          <p:nvPr/>
        </p:nvSpPr>
        <p:spPr bwMode="auto">
          <a:xfrm>
            <a:off x="6372200" y="2420987"/>
            <a:ext cx="2088232" cy="864096"/>
          </a:xfrm>
          <a:prstGeom prst="wedgeRoundRectCallout">
            <a:avLst>
              <a:gd name="adj1" fmla="val -15756"/>
              <a:gd name="adj2" fmla="val -104953"/>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Lorsque plusieurs champs sont sélectionnés, ils sont mis côte à côte à la même hauteur</a:t>
            </a:r>
            <a:endParaRPr lang="fr-FR" sz="1200" dirty="0">
              <a:latin typeface="Century" pitchFamily="18" charset="0"/>
            </a:endParaRPr>
          </a:p>
        </p:txBody>
      </p:sp>
      <p:sp>
        <p:nvSpPr>
          <p:cNvPr id="11" name="AutoShape 11"/>
          <p:cNvSpPr>
            <a:spLocks noChangeArrowheads="1"/>
          </p:cNvSpPr>
          <p:nvPr/>
        </p:nvSpPr>
        <p:spPr bwMode="auto">
          <a:xfrm>
            <a:off x="5004048" y="836811"/>
            <a:ext cx="1368152" cy="576064"/>
          </a:xfrm>
          <a:prstGeom prst="wedgeRoundRectCallout">
            <a:avLst>
              <a:gd name="adj1" fmla="val 16912"/>
              <a:gd name="adj2" fmla="val 103094"/>
              <a:gd name="adj3" fmla="val 16667"/>
            </a:avLst>
          </a:prstGeom>
          <a:solidFill>
            <a:schemeClr val="bg1"/>
          </a:solidFill>
          <a:ln w="19050">
            <a:solidFill>
              <a:srgbClr val="969696"/>
            </a:solidFill>
            <a:miter lim="800000"/>
            <a:headEnd/>
            <a:tailEnd/>
          </a:ln>
        </p:spPr>
        <p:txBody>
          <a:bodyPr/>
          <a:lstStyle/>
          <a:p>
            <a:r>
              <a:rPr lang="fr-FR" sz="1200" dirty="0" smtClean="0">
                <a:latin typeface="Century" pitchFamily="18" charset="0"/>
              </a:rPr>
              <a:t>Modification du Z-</a:t>
            </a:r>
            <a:r>
              <a:rPr lang="fr-FR" sz="1200" dirty="0" err="1" smtClean="0">
                <a:latin typeface="Century" pitchFamily="18" charset="0"/>
              </a:rPr>
              <a:t>order</a:t>
            </a:r>
            <a:endParaRPr lang="fr-FR" sz="1200" dirty="0">
              <a:latin typeface="Century" pitchFamily="18" charset="0"/>
            </a:endParaRPr>
          </a:p>
        </p:txBody>
      </p:sp>
      <p:sp>
        <p:nvSpPr>
          <p:cNvPr id="14" name="AutoShape 11"/>
          <p:cNvSpPr>
            <a:spLocks noChangeArrowheads="1"/>
          </p:cNvSpPr>
          <p:nvPr/>
        </p:nvSpPr>
        <p:spPr bwMode="auto">
          <a:xfrm>
            <a:off x="6876256" y="548680"/>
            <a:ext cx="1511572" cy="864096"/>
          </a:xfrm>
          <a:prstGeom prst="wedgeRoundRectCallout">
            <a:avLst>
              <a:gd name="adj1" fmla="val 36739"/>
              <a:gd name="adj2" fmla="val 80633"/>
              <a:gd name="adj3" fmla="val 16667"/>
            </a:avLst>
          </a:prstGeom>
          <a:solidFill>
            <a:schemeClr val="bg1"/>
          </a:solidFill>
          <a:ln w="19050">
            <a:solidFill>
              <a:srgbClr val="969696"/>
            </a:solidFill>
            <a:miter lim="800000"/>
            <a:headEnd/>
            <a:tailEnd/>
          </a:ln>
        </p:spPr>
        <p:txBody>
          <a:bodyPr/>
          <a:lstStyle/>
          <a:p>
            <a:r>
              <a:rPr lang="fr-FR" sz="1200" dirty="0">
                <a:latin typeface="Century" pitchFamily="18" charset="0"/>
              </a:rPr>
              <a:t>Gestion des champs (alignements, etc..)</a:t>
            </a:r>
          </a:p>
        </p:txBody>
      </p:sp>
      <p:sp>
        <p:nvSpPr>
          <p:cNvPr id="15" name="Rectangle 3"/>
          <p:cNvSpPr txBox="1">
            <a:spLocks noChangeArrowheads="1"/>
          </p:cNvSpPr>
          <p:nvPr/>
        </p:nvSpPr>
        <p:spPr bwMode="auto">
          <a:xfrm>
            <a:off x="251521" y="3445545"/>
            <a:ext cx="8130480" cy="2287711"/>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marL="266700" lvl="0" indent="-266700" algn="l">
              <a:spcBef>
                <a:spcPct val="75000"/>
              </a:spcBef>
              <a:spcAft>
                <a:spcPct val="20000"/>
              </a:spcAft>
              <a:buClr>
                <a:srgbClr val="DA162E"/>
              </a:buClr>
              <a:buSzPct val="75000"/>
              <a:buFont typeface="Wingdings" pitchFamily="2" charset="2"/>
              <a:buChar char="n"/>
              <a:defRPr/>
            </a:pPr>
            <a:r>
              <a:rPr lang="fr-FR" b="1" kern="0" dirty="0">
                <a:solidFill>
                  <a:srgbClr val="5A5A5A"/>
                </a:solidFill>
                <a:latin typeface="Tahoma (Corps)"/>
              </a:rPr>
              <a:t>Options d’alignement riches, pratiques et plutôt bien faites</a:t>
            </a:r>
          </a:p>
          <a:p>
            <a:pPr marL="266700" indent="-266700" algn="l">
              <a:spcBef>
                <a:spcPct val="75000"/>
              </a:spcBef>
              <a:spcAft>
                <a:spcPct val="20000"/>
              </a:spcAft>
              <a:buClr>
                <a:srgbClr val="DA162E"/>
              </a:buClr>
              <a:buSzPct val="75000"/>
              <a:buFont typeface="Wingdings" pitchFamily="2" charset="2"/>
              <a:buChar char="n"/>
            </a:pPr>
            <a:r>
              <a:rPr lang="fr-FR" b="1" kern="0" dirty="0">
                <a:solidFill>
                  <a:srgbClr val="5A5A5A"/>
                </a:solidFill>
                <a:latin typeface="Tahoma (Corps)"/>
              </a:rPr>
              <a:t>PAS DE ZOOM ! </a:t>
            </a:r>
            <a:endParaRPr kumimoji="0" lang="fr-FR" b="1" i="0" u="none" strike="noStrike" kern="0" cap="none" spc="0" normalizeH="0" baseline="0" noProof="0" dirty="0" smtClean="0">
              <a:ln>
                <a:noFill/>
              </a:ln>
              <a:solidFill>
                <a:srgbClr val="5A5A5A"/>
              </a:solidFill>
              <a:effectLst/>
              <a:uLnTx/>
              <a:uFillTx/>
              <a:latin typeface="Tahoma (Corps)"/>
            </a:endParaRPr>
          </a:p>
          <a:p>
            <a:pPr marL="628650" lvl="1" indent="-182563" algn="l">
              <a:spcAft>
                <a:spcPct val="10000"/>
              </a:spcAft>
              <a:buClr>
                <a:schemeClr val="bg2"/>
              </a:buClr>
              <a:buSzPct val="75000"/>
              <a:buFont typeface="Wingdings" pitchFamily="2" charset="2"/>
              <a:buChar char="n"/>
            </a:pPr>
            <a:r>
              <a:rPr lang="fr-FR" b="1" kern="0" dirty="0">
                <a:solidFill>
                  <a:srgbClr val="5A5A5A"/>
                </a:solidFill>
                <a:latin typeface="Tahoma (Corps)"/>
              </a:rPr>
              <a:t>QAD n’a pas prévu d’inclure cette fonctionnalité !!! </a:t>
            </a:r>
            <a:endParaRPr lang="fr-FR" b="1" kern="0" dirty="0" smtClean="0">
              <a:solidFill>
                <a:srgbClr val="5A5A5A"/>
              </a:solidFill>
              <a:latin typeface="Tahoma (Corps)"/>
            </a:endParaRPr>
          </a:p>
          <a:p>
            <a:pPr marL="628650" lvl="1" indent="-182563" algn="l">
              <a:spcAft>
                <a:spcPct val="10000"/>
              </a:spcAft>
              <a:buClr>
                <a:schemeClr val="bg2"/>
              </a:buClr>
              <a:buSzPct val="75000"/>
              <a:buFont typeface="Wingdings" pitchFamily="2" charset="2"/>
              <a:buChar char="n"/>
            </a:pPr>
            <a:r>
              <a:rPr lang="fr-FR" b="1" kern="0" dirty="0" smtClean="0">
                <a:solidFill>
                  <a:srgbClr val="5A5A5A"/>
                </a:solidFill>
                <a:latin typeface="Tahoma (Corps)"/>
              </a:rPr>
              <a:t>Prévoir </a:t>
            </a:r>
            <a:r>
              <a:rPr lang="fr-FR" b="1" kern="0" dirty="0">
                <a:solidFill>
                  <a:srgbClr val="5A5A5A"/>
                </a:solidFill>
                <a:latin typeface="Tahoma (Corps)"/>
              </a:rPr>
              <a:t>un grand écran </a:t>
            </a:r>
            <a:r>
              <a:rPr lang="fr-FR" b="1" kern="0" dirty="0" smtClean="0">
                <a:solidFill>
                  <a:srgbClr val="5A5A5A"/>
                </a:solidFill>
                <a:latin typeface="Tahoma (Corps)"/>
              </a:rPr>
              <a:t>pour le développement</a:t>
            </a:r>
          </a:p>
          <a:p>
            <a:pPr marL="628650" lvl="1" indent="-182563" algn="l">
              <a:spcAft>
                <a:spcPct val="10000"/>
              </a:spcAft>
              <a:buClr>
                <a:schemeClr val="bg2"/>
              </a:buClr>
              <a:buSzPct val="75000"/>
              <a:buFont typeface="Wingdings" pitchFamily="2" charset="2"/>
              <a:buChar char="n"/>
            </a:pPr>
            <a:r>
              <a:rPr lang="fr-FR" b="1" kern="0" dirty="0">
                <a:solidFill>
                  <a:srgbClr val="5A5A5A"/>
                </a:solidFill>
                <a:latin typeface="Tahoma (Corps)"/>
              </a:rPr>
              <a:t>pour un alignement propre, aller directement modifier la position de l’objet dans ses propriétés.</a:t>
            </a:r>
            <a:endParaRPr kumimoji="0" lang="fr-FR" b="1" i="0" u="none" strike="noStrike" kern="0" cap="none" spc="0" normalizeH="0" baseline="0" noProof="0" dirty="0" smtClean="0">
              <a:ln>
                <a:noFill/>
              </a:ln>
              <a:solidFill>
                <a:srgbClr val="5A5A5A"/>
              </a:solidFill>
              <a:effectLst/>
              <a:uLnTx/>
              <a:uFillTx/>
              <a:latin typeface="Tahoma (Corps)"/>
            </a:endParaRPr>
          </a:p>
          <a:p>
            <a:pPr marL="266700" marR="0" lvl="0" indent="-266700" algn="l" defTabSz="914400" rtl="0" eaLnBrk="0" fontAlgn="base" latinLnBrk="0" hangingPunct="0">
              <a:lnSpc>
                <a:spcPct val="100000"/>
              </a:lnSpc>
              <a:spcBef>
                <a:spcPct val="75000"/>
              </a:spcBef>
              <a:spcAft>
                <a:spcPct val="20000"/>
              </a:spcAft>
              <a:buClr>
                <a:srgbClr val="DA162E"/>
              </a:buClr>
              <a:buSzPct val="75000"/>
              <a:buFont typeface="Wingdings" pitchFamily="2" charset="2"/>
              <a:buChar char="n"/>
              <a:tabLst/>
              <a:defRPr/>
            </a:pPr>
            <a:endParaRPr kumimoji="0" lang="fr-FR" sz="1800" b="1" i="0" u="none" strike="noStrike" kern="0" cap="none" spc="0" normalizeH="0" baseline="0" noProof="0" dirty="0" smtClean="0">
              <a:ln>
                <a:noFill/>
              </a:ln>
              <a:solidFill>
                <a:srgbClr val="5A5A5A"/>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Grp="1" noChangeArrowheads="1"/>
          </p:cNvSpPr>
          <p:nvPr>
            <p:ph type="title"/>
          </p:nvPr>
        </p:nvSpPr>
        <p:spPr>
          <a:xfrm>
            <a:off x="785786"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solidFill>
                <a:srgbClr val="0070C0"/>
              </a:solidFill>
            </a:endParaRPr>
          </a:p>
        </p:txBody>
      </p:sp>
      <p:sp>
        <p:nvSpPr>
          <p:cNvPr id="35844" name="Rectangle 6"/>
          <p:cNvSpPr>
            <a:spLocks noChangeArrowheads="1"/>
          </p:cNvSpPr>
          <p:nvPr/>
        </p:nvSpPr>
        <p:spPr bwMode="auto">
          <a:xfrm>
            <a:off x="785786" y="838184"/>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Barre d’outils (2)</a:t>
            </a:r>
          </a:p>
        </p:txBody>
      </p:sp>
      <p:pic>
        <p:nvPicPr>
          <p:cNvPr id="155650" name="Picture 2"/>
          <p:cNvPicPr>
            <a:picLocks noChangeAspect="1" noChangeArrowheads="1"/>
          </p:cNvPicPr>
          <p:nvPr/>
        </p:nvPicPr>
        <p:blipFill>
          <a:blip r:embed="rId2" cstate="print"/>
          <a:srcRect/>
          <a:stretch>
            <a:fillRect/>
          </a:stretch>
        </p:blipFill>
        <p:spPr bwMode="auto">
          <a:xfrm>
            <a:off x="395536" y="1484784"/>
            <a:ext cx="7629525" cy="971550"/>
          </a:xfrm>
          <a:prstGeom prst="rect">
            <a:avLst/>
          </a:prstGeom>
          <a:noFill/>
          <a:ln w="9525" cap="flat" cmpd="sng" algn="ctr">
            <a:noFill/>
            <a:prstDash val="solid"/>
            <a:miter lim="800000"/>
            <a:headEnd type="none" w="med" len="med"/>
            <a:tailEnd type="none" w="med" len="med"/>
          </a:ln>
        </p:spPr>
      </p:pic>
      <p:sp>
        <p:nvSpPr>
          <p:cNvPr id="16" name="Rectangle 3"/>
          <p:cNvSpPr txBox="1">
            <a:spLocks noChangeArrowheads="1"/>
          </p:cNvSpPr>
          <p:nvPr/>
        </p:nvSpPr>
        <p:spPr bwMode="auto">
          <a:xfrm>
            <a:off x="395536" y="2996952"/>
            <a:ext cx="8130480" cy="2736304"/>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marL="266700" lvl="0" indent="-266700" algn="l">
              <a:spcBef>
                <a:spcPct val="75000"/>
              </a:spcBef>
              <a:spcAft>
                <a:spcPct val="20000"/>
              </a:spcAft>
              <a:buClr>
                <a:srgbClr val="DA162E"/>
              </a:buClr>
              <a:buSzPct val="75000"/>
              <a:buFont typeface="Wingdings" pitchFamily="2" charset="2"/>
              <a:buChar char="n"/>
              <a:defRPr/>
            </a:pPr>
            <a:r>
              <a:rPr lang="fr-FR" b="1" kern="0" dirty="0" smtClean="0">
                <a:solidFill>
                  <a:srgbClr val="5A5A5A"/>
                </a:solidFill>
                <a:latin typeface="Tahoma (Corps)"/>
              </a:rPr>
              <a:t>Lors d’un sélection multiple, le dernier élément sélectionné a un </a:t>
            </a:r>
            <a:r>
              <a:rPr lang="fr-FR" b="1" kern="0" dirty="0" err="1" smtClean="0">
                <a:solidFill>
                  <a:srgbClr val="5A5A5A"/>
                </a:solidFill>
                <a:latin typeface="Tahoma (Corps)"/>
              </a:rPr>
              <a:t>status</a:t>
            </a:r>
            <a:r>
              <a:rPr lang="fr-FR" b="1" kern="0" dirty="0" smtClean="0">
                <a:solidFill>
                  <a:srgbClr val="5A5A5A"/>
                </a:solidFill>
                <a:latin typeface="Tahoma (Corps)"/>
              </a:rPr>
              <a:t> différent des autres (dans l’exemple ci-dessus, c’est le cas de ${PL_DESC}) On distingue cet élément par la couleur différente des carrés qui entourent le champ en question</a:t>
            </a:r>
            <a:endParaRPr lang="fr-FR" b="1" kern="0" dirty="0">
              <a:solidFill>
                <a:srgbClr val="5A5A5A"/>
              </a:solidFill>
              <a:latin typeface="Tahoma (Corps)"/>
            </a:endParaRPr>
          </a:p>
          <a:p>
            <a:pPr marL="266700" marR="0" lvl="0" indent="-266700" algn="l" defTabSz="914400" rtl="0" eaLnBrk="0" fontAlgn="base" latinLnBrk="0" hangingPunct="0">
              <a:lnSpc>
                <a:spcPct val="100000"/>
              </a:lnSpc>
              <a:spcBef>
                <a:spcPct val="75000"/>
              </a:spcBef>
              <a:spcAft>
                <a:spcPct val="20000"/>
              </a:spcAft>
              <a:buClr>
                <a:srgbClr val="DA162E"/>
              </a:buClr>
              <a:buSzPct val="75000"/>
              <a:buFont typeface="Wingdings" pitchFamily="2" charset="2"/>
              <a:buChar char="n"/>
              <a:tabLst/>
              <a:defRPr/>
            </a:pPr>
            <a:r>
              <a:rPr kumimoji="0" lang="fr-FR" b="1" i="0" u="none" strike="noStrike" kern="0" cap="none" spc="0" normalizeH="0" baseline="0" noProof="0" dirty="0" smtClean="0">
                <a:ln>
                  <a:noFill/>
                </a:ln>
                <a:solidFill>
                  <a:srgbClr val="5A5A5A"/>
                </a:solidFill>
                <a:effectLst/>
                <a:uLnTx/>
                <a:uFillTx/>
                <a:latin typeface="Tahoma (Corps)"/>
                <a:ea typeface="+mn-ea"/>
                <a:cs typeface="+mn-cs"/>
              </a:rPr>
              <a:t>Lorsqu’on applique une modification de style à une sélection de plusieurs</a:t>
            </a:r>
            <a:r>
              <a:rPr kumimoji="0" lang="fr-FR" b="1" i="0" u="none" strike="noStrike" kern="0" cap="none" spc="0" normalizeH="0" noProof="0" dirty="0" smtClean="0">
                <a:ln>
                  <a:noFill/>
                </a:ln>
                <a:solidFill>
                  <a:srgbClr val="5A5A5A"/>
                </a:solidFill>
                <a:effectLst/>
                <a:uLnTx/>
                <a:uFillTx/>
                <a:latin typeface="Tahoma (Corps)"/>
                <a:ea typeface="+mn-ea"/>
                <a:cs typeface="+mn-cs"/>
              </a:rPr>
              <a:t> éléments, c’est cet élément particulier qui sera pris comme référence (exemple : mettre tous les champs à la même hauteur de ligne)</a:t>
            </a:r>
            <a:endParaRPr kumimoji="0" lang="fr-FR" b="1" i="0" u="none" strike="noStrike" kern="0" cap="none" spc="0" normalizeH="0" baseline="0" noProof="0" dirty="0" smtClean="0">
              <a:ln>
                <a:noFill/>
              </a:ln>
              <a:solidFill>
                <a:srgbClr val="5A5A5A"/>
              </a:solidFill>
              <a:effectLst/>
              <a:uLnTx/>
              <a:uFillTx/>
              <a:latin typeface="Tahoma (Corps)"/>
              <a:ea typeface="+mn-ea"/>
              <a:cs typeface="+mn-cs"/>
            </a:endParaRP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4"/>
          <p:cNvSpPr>
            <a:spLocks noGrp="1" noChangeArrowheads="1"/>
          </p:cNvSpPr>
          <p:nvPr>
            <p:ph type="title"/>
          </p:nvPr>
        </p:nvSpPr>
        <p:spPr>
          <a:xfrm>
            <a:off x="790604" y="99994"/>
            <a:ext cx="7924800" cy="685800"/>
          </a:xfrm>
          <a:noFill/>
        </p:spPr>
        <p:txBody>
          <a:bodyPr/>
          <a:lstStyle/>
          <a:p>
            <a:r>
              <a:rPr lang="fr-FR" sz="2600" dirty="0" smtClean="0">
                <a:solidFill>
                  <a:srgbClr val="0070C0"/>
                </a:solidFill>
                <a:latin typeface="Century Gothic" pitchFamily="34" charset="0"/>
              </a:rPr>
              <a:t>Utilisation du ‘Designer’</a:t>
            </a:r>
            <a:endParaRPr lang="fr-FR" sz="2600" dirty="0" smtClean="0"/>
          </a:p>
        </p:txBody>
      </p:sp>
      <p:sp>
        <p:nvSpPr>
          <p:cNvPr id="36868" name="Rectangle 6"/>
          <p:cNvSpPr>
            <a:spLocks noChangeArrowheads="1"/>
          </p:cNvSpPr>
          <p:nvPr/>
        </p:nvSpPr>
        <p:spPr bwMode="auto">
          <a:xfrm>
            <a:off x="920750" y="539750"/>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Nouveau rapport : Choix de la ressource</a:t>
            </a:r>
          </a:p>
        </p:txBody>
      </p:sp>
      <p:pic>
        <p:nvPicPr>
          <p:cNvPr id="36869" name="Picture 8"/>
          <p:cNvPicPr>
            <a:picLocks noChangeAspect="1" noChangeArrowheads="1"/>
          </p:cNvPicPr>
          <p:nvPr/>
        </p:nvPicPr>
        <p:blipFill>
          <a:blip r:embed="rId2" cstate="print"/>
          <a:srcRect/>
          <a:stretch>
            <a:fillRect/>
          </a:stretch>
        </p:blipFill>
        <p:spPr bwMode="auto">
          <a:xfrm>
            <a:off x="1476375" y="1196975"/>
            <a:ext cx="5788025" cy="4922838"/>
          </a:xfrm>
          <a:prstGeom prst="rect">
            <a:avLst/>
          </a:prstGeom>
          <a:noFill/>
          <a:ln w="9525" algn="ctr">
            <a:noFill/>
            <a:miter lim="800000"/>
            <a:headEnd/>
            <a:tailEnd/>
          </a:ln>
        </p:spPr>
      </p:pic>
      <p:sp>
        <p:nvSpPr>
          <p:cNvPr id="36870" name="Oval 11"/>
          <p:cNvSpPr>
            <a:spLocks noChangeArrowheads="1"/>
          </p:cNvSpPr>
          <p:nvPr/>
        </p:nvSpPr>
        <p:spPr bwMode="auto">
          <a:xfrm flipH="1">
            <a:off x="1979613" y="1268413"/>
            <a:ext cx="792162" cy="43180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36871" name="Oval 11"/>
          <p:cNvSpPr>
            <a:spLocks noChangeArrowheads="1"/>
          </p:cNvSpPr>
          <p:nvPr/>
        </p:nvSpPr>
        <p:spPr bwMode="auto">
          <a:xfrm flipH="1">
            <a:off x="2771775" y="3644900"/>
            <a:ext cx="4392613" cy="576263"/>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4"/>
          <p:cNvSpPr>
            <a:spLocks noGrp="1" noChangeArrowheads="1"/>
          </p:cNvSpPr>
          <p:nvPr>
            <p:ph type="title"/>
          </p:nvPr>
        </p:nvSpPr>
        <p:spPr>
          <a:xfrm>
            <a:off x="785786" y="71414"/>
            <a:ext cx="7924800" cy="685800"/>
          </a:xfrm>
          <a:noFill/>
        </p:spPr>
        <p:txBody>
          <a:bodyPr/>
          <a:lstStyle/>
          <a:p>
            <a:r>
              <a:rPr lang="fr-FR" sz="2600" dirty="0" smtClean="0">
                <a:solidFill>
                  <a:srgbClr val="0070C0"/>
                </a:solidFill>
                <a:latin typeface="Century Gothic" pitchFamily="34" charset="0"/>
              </a:rPr>
              <a:t>Utilisation du ‘Designer’</a:t>
            </a:r>
            <a:endParaRPr lang="fr-FR" sz="2600" dirty="0" smtClean="0"/>
          </a:p>
        </p:txBody>
      </p:sp>
      <p:sp>
        <p:nvSpPr>
          <p:cNvPr id="37892" name="Rectangle 6"/>
          <p:cNvSpPr>
            <a:spLocks noChangeArrowheads="1"/>
          </p:cNvSpPr>
          <p:nvPr/>
        </p:nvSpPr>
        <p:spPr bwMode="auto">
          <a:xfrm>
            <a:off x="785786" y="838184"/>
            <a:ext cx="6675438"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Nouveau rapport : Choix du ‘Template’ (non obligatoire)</a:t>
            </a:r>
          </a:p>
        </p:txBody>
      </p:sp>
      <p:pic>
        <p:nvPicPr>
          <p:cNvPr id="37893" name="Picture 6"/>
          <p:cNvPicPr>
            <a:picLocks noChangeAspect="1" noChangeArrowheads="1"/>
          </p:cNvPicPr>
          <p:nvPr/>
        </p:nvPicPr>
        <p:blipFill>
          <a:blip r:embed="rId2" cstate="print"/>
          <a:srcRect/>
          <a:stretch>
            <a:fillRect/>
          </a:stretch>
        </p:blipFill>
        <p:spPr bwMode="auto">
          <a:xfrm>
            <a:off x="1500166" y="1428736"/>
            <a:ext cx="5705475" cy="4448175"/>
          </a:xfrm>
          <a:prstGeom prst="rect">
            <a:avLst/>
          </a:prstGeom>
          <a:noFill/>
          <a:ln w="9525" algn="ctr">
            <a:noFill/>
            <a:miter lim="800000"/>
            <a:headEnd/>
            <a:tailEnd/>
          </a:ln>
        </p:spPr>
      </p:pic>
      <p:sp>
        <p:nvSpPr>
          <p:cNvPr id="37894" name="Oval 11"/>
          <p:cNvSpPr>
            <a:spLocks noChangeArrowheads="1"/>
          </p:cNvSpPr>
          <p:nvPr/>
        </p:nvSpPr>
        <p:spPr bwMode="auto">
          <a:xfrm flipH="1">
            <a:off x="2771775" y="2924175"/>
            <a:ext cx="4392613" cy="576263"/>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p:cNvSpPr>
            <a:spLocks noGrp="1" noChangeArrowheads="1"/>
          </p:cNvSpPr>
          <p:nvPr>
            <p:ph type="title"/>
          </p:nvPr>
        </p:nvSpPr>
        <p:spPr>
          <a:xfrm>
            <a:off x="785786" y="99994"/>
            <a:ext cx="7924800" cy="685800"/>
          </a:xfrm>
          <a:noFill/>
        </p:spPr>
        <p:txBody>
          <a:bodyPr/>
          <a:lstStyle/>
          <a:p>
            <a:r>
              <a:rPr lang="fr-FR" sz="2600" dirty="0" smtClean="0">
                <a:solidFill>
                  <a:srgbClr val="0070C0"/>
                </a:solidFill>
                <a:latin typeface="Century Gothic" pitchFamily="34" charset="0"/>
              </a:rPr>
              <a:t>Utilisation du ‘Designer’</a:t>
            </a:r>
            <a:endParaRPr lang="fr-FR" sz="2600" dirty="0" smtClean="0"/>
          </a:p>
        </p:txBody>
      </p:sp>
      <p:sp>
        <p:nvSpPr>
          <p:cNvPr id="38915" name="Rectangle 3"/>
          <p:cNvSpPr>
            <a:spLocks noGrp="1" noChangeArrowheads="1"/>
          </p:cNvSpPr>
          <p:nvPr>
            <p:ph idx="1"/>
          </p:nvPr>
        </p:nvSpPr>
        <p:spPr>
          <a:xfrm>
            <a:off x="152400" y="1214422"/>
            <a:ext cx="8991600" cy="5072098"/>
          </a:xfrm>
        </p:spPr>
        <p:txBody>
          <a:bodyPr/>
          <a:lstStyle/>
          <a:p>
            <a:r>
              <a:rPr lang="fr-FR" sz="1800" dirty="0" smtClean="0"/>
              <a:t>Dépendant du ‘</a:t>
            </a:r>
            <a:r>
              <a:rPr lang="fr-FR" sz="1800" dirty="0" err="1" smtClean="0"/>
              <a:t>DataSet</a:t>
            </a:r>
            <a:r>
              <a:rPr lang="fr-FR" sz="1800" dirty="0" smtClean="0"/>
              <a:t>’</a:t>
            </a:r>
          </a:p>
        </p:txBody>
      </p:sp>
      <p:sp>
        <p:nvSpPr>
          <p:cNvPr id="38917" name="Rectangle 6"/>
          <p:cNvSpPr>
            <a:spLocks noChangeArrowheads="1"/>
          </p:cNvSpPr>
          <p:nvPr/>
        </p:nvSpPr>
        <p:spPr bwMode="auto">
          <a:xfrm>
            <a:off x="785786"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Nouveau rapport : Sélection de la source (1 seul niveau par rapport)</a:t>
            </a:r>
          </a:p>
        </p:txBody>
      </p:sp>
      <p:pic>
        <p:nvPicPr>
          <p:cNvPr id="38918" name="Picture 6"/>
          <p:cNvPicPr>
            <a:picLocks noChangeAspect="1" noChangeArrowheads="1"/>
          </p:cNvPicPr>
          <p:nvPr/>
        </p:nvPicPr>
        <p:blipFill>
          <a:blip r:embed="rId2" cstate="print"/>
          <a:srcRect/>
          <a:stretch>
            <a:fillRect/>
          </a:stretch>
        </p:blipFill>
        <p:spPr bwMode="auto">
          <a:xfrm>
            <a:off x="1357290" y="1785926"/>
            <a:ext cx="5705475" cy="4457700"/>
          </a:xfrm>
          <a:prstGeom prst="rect">
            <a:avLst/>
          </a:prstGeom>
          <a:noFill/>
          <a:ln w="9525" algn="ctr">
            <a:noFill/>
            <a:miter lim="800000"/>
            <a:headEnd/>
            <a:tailEnd/>
          </a:ln>
        </p:spPr>
      </p:pic>
      <p:sp>
        <p:nvSpPr>
          <p:cNvPr id="38919" name="Oval 11"/>
          <p:cNvSpPr>
            <a:spLocks noChangeArrowheads="1"/>
          </p:cNvSpPr>
          <p:nvPr/>
        </p:nvSpPr>
        <p:spPr bwMode="auto">
          <a:xfrm flipH="1">
            <a:off x="2843213" y="2420938"/>
            <a:ext cx="1728787" cy="1223962"/>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4"/>
          <p:cNvSpPr>
            <a:spLocks noGrp="1" noChangeArrowheads="1"/>
          </p:cNvSpPr>
          <p:nvPr>
            <p:ph type="title"/>
          </p:nvPr>
        </p:nvSpPr>
        <p:spPr>
          <a:xfrm>
            <a:off x="785786"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39940" name="Rectangle 6"/>
          <p:cNvSpPr>
            <a:spLocks noChangeArrowheads="1"/>
          </p:cNvSpPr>
          <p:nvPr/>
        </p:nvSpPr>
        <p:spPr bwMode="auto">
          <a:xfrm>
            <a:off x="785786"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Nouveau rapport : Type de présentation</a:t>
            </a:r>
          </a:p>
        </p:txBody>
      </p:sp>
      <p:pic>
        <p:nvPicPr>
          <p:cNvPr id="39941" name="Picture 6"/>
          <p:cNvPicPr>
            <a:picLocks noChangeAspect="1" noChangeArrowheads="1"/>
          </p:cNvPicPr>
          <p:nvPr/>
        </p:nvPicPr>
        <p:blipFill>
          <a:blip r:embed="rId2" cstate="print"/>
          <a:srcRect/>
          <a:stretch>
            <a:fillRect/>
          </a:stretch>
        </p:blipFill>
        <p:spPr bwMode="auto">
          <a:xfrm>
            <a:off x="1500166" y="1214422"/>
            <a:ext cx="5695950" cy="4429125"/>
          </a:xfrm>
          <a:prstGeom prst="rect">
            <a:avLst/>
          </a:prstGeom>
          <a:noFill/>
          <a:ln w="9525" algn="ctr">
            <a:noFill/>
            <a:miter lim="800000"/>
            <a:headEnd/>
            <a:tailEnd/>
          </a:ln>
        </p:spPr>
      </p:pic>
      <p:sp>
        <p:nvSpPr>
          <p:cNvPr id="39942" name="Oval 11"/>
          <p:cNvSpPr>
            <a:spLocks noChangeArrowheads="1"/>
          </p:cNvSpPr>
          <p:nvPr/>
        </p:nvSpPr>
        <p:spPr bwMode="auto">
          <a:xfrm flipH="1">
            <a:off x="4572000" y="1989138"/>
            <a:ext cx="2736850" cy="1439862"/>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4"/>
          <p:cNvSpPr>
            <a:spLocks noGrp="1" noChangeArrowheads="1"/>
          </p:cNvSpPr>
          <p:nvPr>
            <p:ph type="title"/>
          </p:nvPr>
        </p:nvSpPr>
        <p:spPr>
          <a:xfrm>
            <a:off x="785786"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0964" name="Rectangle 6"/>
          <p:cNvSpPr>
            <a:spLocks noChangeArrowheads="1"/>
          </p:cNvSpPr>
          <p:nvPr/>
        </p:nvSpPr>
        <p:spPr bwMode="auto">
          <a:xfrm>
            <a:off x="785786" y="69530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Nouveau rapport : Choix des champs à afficher et de ruptures</a:t>
            </a:r>
          </a:p>
        </p:txBody>
      </p:sp>
      <p:pic>
        <p:nvPicPr>
          <p:cNvPr id="40965" name="Picture 8"/>
          <p:cNvPicPr>
            <a:picLocks noChangeAspect="1" noChangeArrowheads="1"/>
          </p:cNvPicPr>
          <p:nvPr/>
        </p:nvPicPr>
        <p:blipFill>
          <a:blip r:embed="rId2" cstate="print"/>
          <a:srcRect/>
          <a:stretch>
            <a:fillRect/>
          </a:stretch>
        </p:blipFill>
        <p:spPr bwMode="auto">
          <a:xfrm>
            <a:off x="1214414" y="1792271"/>
            <a:ext cx="5695950" cy="4457700"/>
          </a:xfrm>
          <a:prstGeom prst="rect">
            <a:avLst/>
          </a:prstGeom>
          <a:noFill/>
          <a:ln w="9525" algn="ctr">
            <a:noFill/>
            <a:miter lim="800000"/>
            <a:headEnd/>
            <a:tailEnd/>
          </a:ln>
        </p:spPr>
      </p:pic>
      <p:sp>
        <p:nvSpPr>
          <p:cNvPr id="40966" name="AutoShape 11"/>
          <p:cNvSpPr>
            <a:spLocks noChangeArrowheads="1"/>
          </p:cNvSpPr>
          <p:nvPr/>
        </p:nvSpPr>
        <p:spPr bwMode="auto">
          <a:xfrm>
            <a:off x="7189764" y="1000108"/>
            <a:ext cx="1009650" cy="865188"/>
          </a:xfrm>
          <a:prstGeom prst="wedgeRoundRectCallout">
            <a:avLst>
              <a:gd name="adj1" fmla="val -174056"/>
              <a:gd name="adj2" fmla="val 173301"/>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Tri des champs</a:t>
            </a:r>
          </a:p>
          <a:p>
            <a:r>
              <a:rPr lang="fr-FR" sz="1200">
                <a:latin typeface="Century" pitchFamily="18" charset="0"/>
              </a:rPr>
              <a:t>(Rupture)</a:t>
            </a:r>
          </a:p>
        </p:txBody>
      </p:sp>
      <p:sp>
        <p:nvSpPr>
          <p:cNvPr id="40967" name="AutoShape 11"/>
          <p:cNvSpPr>
            <a:spLocks noChangeArrowheads="1"/>
          </p:cNvSpPr>
          <p:nvPr/>
        </p:nvSpPr>
        <p:spPr bwMode="auto">
          <a:xfrm>
            <a:off x="7189764" y="4745021"/>
            <a:ext cx="1009650" cy="865187"/>
          </a:xfrm>
          <a:prstGeom prst="wedgeRoundRectCallout">
            <a:avLst>
              <a:gd name="adj1" fmla="val -206602"/>
              <a:gd name="adj2" fmla="val -107796"/>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Champs</a:t>
            </a:r>
          </a:p>
          <a:p>
            <a:r>
              <a:rPr lang="fr-FR" sz="1200">
                <a:latin typeface="Century" pitchFamily="18" charset="0"/>
              </a:rPr>
              <a:t>affichés</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4"/>
          <p:cNvSpPr>
            <a:spLocks noGrp="1" noChangeArrowheads="1"/>
          </p:cNvSpPr>
          <p:nvPr>
            <p:ph type="title"/>
          </p:nvPr>
        </p:nvSpPr>
        <p:spPr>
          <a:xfrm>
            <a:off x="862042"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1988" name="Rectangle 6"/>
          <p:cNvSpPr>
            <a:spLocks noChangeArrowheads="1"/>
          </p:cNvSpPr>
          <p:nvPr/>
        </p:nvSpPr>
        <p:spPr bwMode="auto">
          <a:xfrm>
            <a:off x="889027"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Nouveau rapport : Type de présentation (Défini par QAD)</a:t>
            </a:r>
          </a:p>
        </p:txBody>
      </p:sp>
      <p:pic>
        <p:nvPicPr>
          <p:cNvPr id="41989" name="Picture 6"/>
          <p:cNvPicPr>
            <a:picLocks noChangeAspect="1" noChangeArrowheads="1"/>
          </p:cNvPicPr>
          <p:nvPr/>
        </p:nvPicPr>
        <p:blipFill>
          <a:blip r:embed="rId2" cstate="print"/>
          <a:srcRect/>
          <a:stretch>
            <a:fillRect/>
          </a:stretch>
        </p:blipFill>
        <p:spPr bwMode="auto">
          <a:xfrm>
            <a:off x="1500166" y="1428736"/>
            <a:ext cx="5695950" cy="4486275"/>
          </a:xfrm>
          <a:prstGeom prst="rect">
            <a:avLst/>
          </a:prstGeom>
          <a:noFill/>
          <a:ln w="9525" algn="ctr">
            <a:noFill/>
            <a:miter lim="800000"/>
            <a:headEnd/>
            <a:tailEnd/>
          </a:ln>
        </p:spPr>
      </p:pic>
      <p:sp>
        <p:nvSpPr>
          <p:cNvPr id="41990" name="Oval 11"/>
          <p:cNvSpPr>
            <a:spLocks noChangeArrowheads="1"/>
          </p:cNvSpPr>
          <p:nvPr/>
        </p:nvSpPr>
        <p:spPr bwMode="auto">
          <a:xfrm flipH="1">
            <a:off x="4716463" y="1844675"/>
            <a:ext cx="1728787" cy="1223963"/>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3011" name="Rectangle 3"/>
          <p:cNvSpPr>
            <a:spLocks noGrp="1" noChangeArrowheads="1"/>
          </p:cNvSpPr>
          <p:nvPr>
            <p:ph idx="1"/>
          </p:nvPr>
        </p:nvSpPr>
        <p:spPr>
          <a:xfrm>
            <a:off x="785786" y="1214422"/>
            <a:ext cx="8205814" cy="5348286"/>
          </a:xfrm>
        </p:spPr>
        <p:txBody>
          <a:bodyPr/>
          <a:lstStyle/>
          <a:p>
            <a:r>
              <a:rPr lang="fr-FR" sz="1800" dirty="0" smtClean="0"/>
              <a:t>Après cette étape, impossible de revenir en arrière sur la présentation générale proposée</a:t>
            </a:r>
          </a:p>
        </p:txBody>
      </p:sp>
      <p:sp>
        <p:nvSpPr>
          <p:cNvPr id="43013" name="Rectangle 6"/>
          <p:cNvSpPr>
            <a:spLocks noChangeArrowheads="1"/>
          </p:cNvSpPr>
          <p:nvPr/>
        </p:nvSpPr>
        <p:spPr bwMode="auto">
          <a:xfrm>
            <a:off x="857224" y="78579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Nouveau rapport : Résumé</a:t>
            </a:r>
          </a:p>
        </p:txBody>
      </p:sp>
      <p:pic>
        <p:nvPicPr>
          <p:cNvPr id="43014" name="Picture 6"/>
          <p:cNvPicPr>
            <a:picLocks noChangeAspect="1" noChangeArrowheads="1"/>
          </p:cNvPicPr>
          <p:nvPr/>
        </p:nvPicPr>
        <p:blipFill>
          <a:blip r:embed="rId2" cstate="print"/>
          <a:srcRect/>
          <a:stretch>
            <a:fillRect/>
          </a:stretch>
        </p:blipFill>
        <p:spPr bwMode="auto">
          <a:xfrm>
            <a:off x="1785918" y="2000240"/>
            <a:ext cx="5256212" cy="4108450"/>
          </a:xfrm>
          <a:prstGeom prst="rect">
            <a:avLst/>
          </a:prstGeom>
          <a:noFill/>
          <a:ln w="9525" algn="ctr">
            <a:noFill/>
            <a:miter lim="800000"/>
            <a:headEnd/>
            <a:tailEnd/>
          </a:ln>
        </p:spPr>
      </p:pic>
      <p:sp>
        <p:nvSpPr>
          <p:cNvPr id="43015" name="Oval 11"/>
          <p:cNvSpPr>
            <a:spLocks noChangeArrowheads="1"/>
          </p:cNvSpPr>
          <p:nvPr/>
        </p:nvSpPr>
        <p:spPr bwMode="auto">
          <a:xfrm flipH="1">
            <a:off x="5429256" y="5643578"/>
            <a:ext cx="1008062" cy="503238"/>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43016" name="Oval 11"/>
          <p:cNvSpPr>
            <a:spLocks noChangeArrowheads="1"/>
          </p:cNvSpPr>
          <p:nvPr/>
        </p:nvSpPr>
        <p:spPr bwMode="auto">
          <a:xfrm flipH="1">
            <a:off x="3714744" y="5715016"/>
            <a:ext cx="863600" cy="360362"/>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7"/>
          <p:cNvSpPr>
            <a:spLocks noGrp="1" noChangeArrowheads="1"/>
          </p:cNvSpPr>
          <p:nvPr>
            <p:ph type="title"/>
          </p:nvPr>
        </p:nvSpPr>
        <p:spPr>
          <a:xfrm>
            <a:off x="862042"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pic>
        <p:nvPicPr>
          <p:cNvPr id="44035" name="Picture 4"/>
          <p:cNvPicPr>
            <a:picLocks noChangeAspect="1" noChangeArrowheads="1"/>
          </p:cNvPicPr>
          <p:nvPr/>
        </p:nvPicPr>
        <p:blipFill>
          <a:blip r:embed="rId2" cstate="print"/>
          <a:srcRect/>
          <a:stretch>
            <a:fillRect/>
          </a:stretch>
        </p:blipFill>
        <p:spPr bwMode="auto">
          <a:xfrm>
            <a:off x="1476375" y="1428736"/>
            <a:ext cx="6191250" cy="3790950"/>
          </a:xfrm>
          <a:prstGeom prst="rect">
            <a:avLst/>
          </a:prstGeom>
          <a:noFill/>
          <a:ln w="9525" algn="ctr">
            <a:noFill/>
            <a:miter lim="800000"/>
            <a:headEnd/>
            <a:tailEnd/>
          </a:ln>
        </p:spPr>
      </p:pic>
      <p:sp>
        <p:nvSpPr>
          <p:cNvPr id="44037" name="Rectangle 6"/>
          <p:cNvSpPr>
            <a:spLocks noChangeArrowheads="1"/>
          </p:cNvSpPr>
          <p:nvPr/>
        </p:nvSpPr>
        <p:spPr bwMode="auto">
          <a:xfrm>
            <a:off x="920750" y="78579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Nouveau rapport : Rapport généré</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5059" name="Rectangle 3"/>
          <p:cNvSpPr>
            <a:spLocks noGrp="1" noChangeArrowheads="1"/>
          </p:cNvSpPr>
          <p:nvPr>
            <p:ph idx="1"/>
          </p:nvPr>
        </p:nvSpPr>
        <p:spPr>
          <a:xfrm>
            <a:off x="925513" y="1281113"/>
            <a:ext cx="7456487" cy="4576779"/>
          </a:xfrm>
        </p:spPr>
        <p:txBody>
          <a:bodyPr/>
          <a:lstStyle/>
          <a:p>
            <a:pPr>
              <a:lnSpc>
                <a:spcPct val="90000"/>
              </a:lnSpc>
            </a:pPr>
            <a:r>
              <a:rPr lang="fr-FR" sz="1800" dirty="0" smtClean="0"/>
              <a:t>Header</a:t>
            </a:r>
            <a:r>
              <a:rPr lang="fr-FR" sz="1800" b="0" dirty="0" smtClean="0"/>
              <a:t> </a:t>
            </a:r>
          </a:p>
          <a:p>
            <a:pPr lvl="1">
              <a:lnSpc>
                <a:spcPct val="90000"/>
              </a:lnSpc>
            </a:pPr>
            <a:r>
              <a:rPr lang="fr-FR" sz="1800" dirty="0" smtClean="0"/>
              <a:t>Affiché une fois au début du rapport</a:t>
            </a:r>
          </a:p>
          <a:p>
            <a:pPr>
              <a:lnSpc>
                <a:spcPct val="90000"/>
              </a:lnSpc>
            </a:pPr>
            <a:r>
              <a:rPr lang="fr-FR" sz="1800" dirty="0" smtClean="0"/>
              <a:t>Page Header</a:t>
            </a:r>
          </a:p>
          <a:p>
            <a:pPr lvl="1">
              <a:lnSpc>
                <a:spcPct val="90000"/>
              </a:lnSpc>
            </a:pPr>
            <a:r>
              <a:rPr lang="fr-FR" sz="1800" dirty="0" smtClean="0"/>
              <a:t>Affiché au début de chaque page</a:t>
            </a:r>
          </a:p>
          <a:p>
            <a:pPr>
              <a:lnSpc>
                <a:spcPct val="90000"/>
              </a:lnSpc>
            </a:pPr>
            <a:r>
              <a:rPr lang="fr-FR" sz="1800" dirty="0" smtClean="0"/>
              <a:t>Group Header</a:t>
            </a:r>
          </a:p>
          <a:p>
            <a:pPr lvl="1">
              <a:lnSpc>
                <a:spcPct val="90000"/>
              </a:lnSpc>
            </a:pPr>
            <a:r>
              <a:rPr lang="fr-FR" sz="1800" dirty="0" smtClean="0"/>
              <a:t>Affiché au début de chaque groupe d'enregistrement </a:t>
            </a:r>
          </a:p>
          <a:p>
            <a:pPr>
              <a:lnSpc>
                <a:spcPct val="90000"/>
              </a:lnSpc>
            </a:pPr>
            <a:r>
              <a:rPr lang="fr-FR" sz="1800" dirty="0" err="1" smtClean="0"/>
              <a:t>Detail</a:t>
            </a:r>
            <a:endParaRPr lang="fr-FR" sz="1800" dirty="0" smtClean="0"/>
          </a:p>
          <a:p>
            <a:pPr lvl="1">
              <a:lnSpc>
                <a:spcPct val="90000"/>
              </a:lnSpc>
            </a:pPr>
            <a:r>
              <a:rPr lang="fr-FR" sz="1800" dirty="0" smtClean="0"/>
              <a:t>Affiché à chaque enregistrement</a:t>
            </a:r>
          </a:p>
          <a:p>
            <a:pPr>
              <a:lnSpc>
                <a:spcPct val="90000"/>
              </a:lnSpc>
            </a:pPr>
            <a:r>
              <a:rPr lang="fr-FR" sz="1800" dirty="0" smtClean="0"/>
              <a:t>Group </a:t>
            </a:r>
            <a:r>
              <a:rPr lang="fr-FR" sz="1800" dirty="0" err="1" smtClean="0"/>
              <a:t>Footer</a:t>
            </a:r>
            <a:endParaRPr lang="fr-FR" sz="1800" dirty="0" smtClean="0"/>
          </a:p>
          <a:p>
            <a:pPr lvl="1">
              <a:lnSpc>
                <a:spcPct val="90000"/>
              </a:lnSpc>
            </a:pPr>
            <a:r>
              <a:rPr lang="fr-FR" sz="1800" dirty="0" smtClean="0"/>
              <a:t>Affiché à la fin de chaque groupe d'enregistrement </a:t>
            </a:r>
          </a:p>
          <a:p>
            <a:pPr>
              <a:lnSpc>
                <a:spcPct val="90000"/>
              </a:lnSpc>
            </a:pPr>
            <a:r>
              <a:rPr lang="fr-FR" sz="1800" dirty="0" err="1" smtClean="0"/>
              <a:t>PageFooter</a:t>
            </a:r>
            <a:r>
              <a:rPr lang="fr-FR" sz="1800" dirty="0" smtClean="0"/>
              <a:t> </a:t>
            </a:r>
          </a:p>
          <a:p>
            <a:pPr lvl="1">
              <a:lnSpc>
                <a:spcPct val="90000"/>
              </a:lnSpc>
            </a:pPr>
            <a:r>
              <a:rPr lang="fr-FR" sz="1800" dirty="0" smtClean="0"/>
              <a:t>Affiché à la fin de chaque page</a:t>
            </a:r>
          </a:p>
          <a:p>
            <a:pPr>
              <a:lnSpc>
                <a:spcPct val="90000"/>
              </a:lnSpc>
            </a:pPr>
            <a:r>
              <a:rPr lang="fr-FR" sz="1800" dirty="0" err="1" smtClean="0"/>
              <a:t>Footer</a:t>
            </a:r>
            <a:endParaRPr lang="fr-FR" sz="1800" dirty="0" smtClean="0"/>
          </a:p>
          <a:p>
            <a:pPr lvl="1">
              <a:lnSpc>
                <a:spcPct val="90000"/>
              </a:lnSpc>
            </a:pPr>
            <a:r>
              <a:rPr lang="fr-FR" sz="1800" dirty="0" smtClean="0"/>
              <a:t>Affiché une fois à  la fin du rapport</a:t>
            </a:r>
          </a:p>
        </p:txBody>
      </p:sp>
      <p:sp>
        <p:nvSpPr>
          <p:cNvPr id="45061" name="Rectangle 6"/>
          <p:cNvSpPr>
            <a:spLocks noChangeArrowheads="1"/>
          </p:cNvSpPr>
          <p:nvPr/>
        </p:nvSpPr>
        <p:spPr bwMode="auto">
          <a:xfrm>
            <a:off x="857224"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Sections</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4"/>
          <p:cNvSpPr>
            <a:spLocks noGrp="1" noChangeArrowheads="1"/>
          </p:cNvSpPr>
          <p:nvPr>
            <p:ph type="title"/>
          </p:nvPr>
        </p:nvSpPr>
        <p:spPr>
          <a:xfrm>
            <a:off x="862042"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6083" name="Rectangle 3"/>
          <p:cNvSpPr>
            <a:spLocks noGrp="1" noChangeArrowheads="1"/>
          </p:cNvSpPr>
          <p:nvPr>
            <p:ph idx="1"/>
          </p:nvPr>
        </p:nvSpPr>
        <p:spPr>
          <a:xfrm>
            <a:off x="642910" y="1295400"/>
            <a:ext cx="8501090" cy="4633930"/>
          </a:xfrm>
        </p:spPr>
        <p:txBody>
          <a:bodyPr/>
          <a:lstStyle/>
          <a:p>
            <a:r>
              <a:rPr lang="fr-FR" sz="1800" dirty="0" smtClean="0"/>
              <a:t>Nom du rapport</a:t>
            </a:r>
          </a:p>
          <a:p>
            <a:r>
              <a:rPr lang="fr-FR" sz="1800" dirty="0" smtClean="0"/>
              <a:t>Data Source</a:t>
            </a:r>
          </a:p>
          <a:p>
            <a:r>
              <a:rPr lang="fr-FR" sz="1800" dirty="0" smtClean="0"/>
              <a:t>Tri / Regroupement</a:t>
            </a:r>
          </a:p>
          <a:p>
            <a:r>
              <a:rPr lang="fr-FR" sz="1800" dirty="0" smtClean="0"/>
              <a:t>Création de sous-rapport</a:t>
            </a:r>
          </a:p>
        </p:txBody>
      </p:sp>
      <p:sp>
        <p:nvSpPr>
          <p:cNvPr id="46085" name="Rectangle 6"/>
          <p:cNvSpPr>
            <a:spLocks noChangeArrowheads="1"/>
          </p:cNvSpPr>
          <p:nvPr/>
        </p:nvSpPr>
        <p:spPr bwMode="auto">
          <a:xfrm>
            <a:off x="920750" y="64291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Onglet « Report » : </a:t>
            </a:r>
            <a:r>
              <a:rPr lang="fr-FR" dirty="0" err="1">
                <a:latin typeface="Arial" pitchFamily="34" charset="0"/>
              </a:rPr>
              <a:t>Re</a:t>
            </a:r>
            <a:r>
              <a:rPr lang="fr-FR" dirty="0">
                <a:latin typeface="Arial" pitchFamily="34" charset="0"/>
              </a:rPr>
              <a:t>-Paramétrage du rapport</a:t>
            </a:r>
          </a:p>
        </p:txBody>
      </p:sp>
      <p:pic>
        <p:nvPicPr>
          <p:cNvPr id="46086" name="Picture 6"/>
          <p:cNvPicPr>
            <a:picLocks noChangeAspect="1" noChangeArrowheads="1"/>
          </p:cNvPicPr>
          <p:nvPr/>
        </p:nvPicPr>
        <p:blipFill>
          <a:blip r:embed="rId2" cstate="print"/>
          <a:srcRect/>
          <a:stretch>
            <a:fillRect/>
          </a:stretch>
        </p:blipFill>
        <p:spPr bwMode="auto">
          <a:xfrm>
            <a:off x="2357422" y="2857496"/>
            <a:ext cx="4176712" cy="1946275"/>
          </a:xfrm>
          <a:prstGeom prst="rect">
            <a:avLst/>
          </a:prstGeom>
          <a:noFill/>
          <a:ln w="9525" algn="ctr">
            <a:noFill/>
            <a:miter lim="800000"/>
            <a:headEnd/>
            <a:tailEnd/>
          </a:ln>
        </p:spPr>
      </p:pic>
      <p:sp>
        <p:nvSpPr>
          <p:cNvPr id="46087" name="Oval 11"/>
          <p:cNvSpPr>
            <a:spLocks noChangeArrowheads="1"/>
          </p:cNvSpPr>
          <p:nvPr/>
        </p:nvSpPr>
        <p:spPr bwMode="auto">
          <a:xfrm flipH="1">
            <a:off x="3786182" y="4357694"/>
            <a:ext cx="2881313" cy="358775"/>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7107" name="Rectangle 3"/>
          <p:cNvSpPr>
            <a:spLocks noGrp="1" noChangeArrowheads="1"/>
          </p:cNvSpPr>
          <p:nvPr>
            <p:ph idx="1"/>
          </p:nvPr>
        </p:nvSpPr>
        <p:spPr>
          <a:xfrm>
            <a:off x="152400" y="1142984"/>
            <a:ext cx="8991600" cy="5205410"/>
          </a:xfrm>
        </p:spPr>
        <p:txBody>
          <a:bodyPr/>
          <a:lstStyle/>
          <a:p>
            <a:r>
              <a:rPr lang="fr-FR" sz="1800" dirty="0" smtClean="0"/>
              <a:t>Utilisé pour choisir le type de donnée à créer</a:t>
            </a:r>
          </a:p>
          <a:p>
            <a:pPr lvl="1"/>
            <a:r>
              <a:rPr lang="fr-FR" sz="1800" dirty="0" smtClean="0"/>
              <a:t>Fields : Liste des champs disponibles à partir de la source de donnée (</a:t>
            </a:r>
            <a:r>
              <a:rPr lang="fr-FR" sz="1800" dirty="0" err="1" smtClean="0"/>
              <a:t>DataSet</a:t>
            </a:r>
            <a:r>
              <a:rPr lang="fr-FR" sz="1800" dirty="0" smtClean="0"/>
              <a:t>)</a:t>
            </a:r>
          </a:p>
          <a:p>
            <a:pPr lvl="1"/>
            <a:r>
              <a:rPr lang="fr-FR" sz="1800" dirty="0" err="1" smtClean="0"/>
              <a:t>Parameters</a:t>
            </a:r>
            <a:r>
              <a:rPr lang="fr-FR" sz="1800" dirty="0" smtClean="0"/>
              <a:t> : Liste des valeurs des critères de sélection</a:t>
            </a:r>
          </a:p>
          <a:p>
            <a:pPr lvl="1"/>
            <a:r>
              <a:rPr lang="fr-FR" sz="1800" dirty="0" smtClean="0"/>
              <a:t>Report Settings : Liste des valeurs des paramétrages ‘système’</a:t>
            </a:r>
          </a:p>
          <a:p>
            <a:r>
              <a:rPr lang="fr-FR" sz="1800" dirty="0" smtClean="0"/>
              <a:t>Utilisation</a:t>
            </a:r>
          </a:p>
          <a:p>
            <a:pPr lvl="1"/>
            <a:r>
              <a:rPr lang="fr-FR" sz="1800" dirty="0" smtClean="0"/>
              <a:t>1) Cliquer sur le champ désiré dans l’onglet « Data »</a:t>
            </a:r>
          </a:p>
          <a:p>
            <a:pPr lvl="1"/>
            <a:r>
              <a:rPr lang="fr-FR" sz="1800" dirty="0" smtClean="0"/>
              <a:t>2) Cliquer et « drag &amp; drop » dans la section désirée pour créer un rectangle qui définira la position du champ</a:t>
            </a:r>
          </a:p>
        </p:txBody>
      </p:sp>
      <p:sp>
        <p:nvSpPr>
          <p:cNvPr id="47109" name="Rectangle 6"/>
          <p:cNvSpPr>
            <a:spLocks noChangeArrowheads="1"/>
          </p:cNvSpPr>
          <p:nvPr/>
        </p:nvSpPr>
        <p:spPr bwMode="auto">
          <a:xfrm>
            <a:off x="889027" y="78579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Onglet « Data »</a:t>
            </a:r>
          </a:p>
        </p:txBody>
      </p:sp>
      <p:pic>
        <p:nvPicPr>
          <p:cNvPr id="47110" name="Picture 6"/>
          <p:cNvPicPr>
            <a:picLocks noChangeAspect="1" noChangeArrowheads="1"/>
          </p:cNvPicPr>
          <p:nvPr/>
        </p:nvPicPr>
        <p:blipFill>
          <a:blip r:embed="rId2" cstate="print"/>
          <a:srcRect/>
          <a:stretch>
            <a:fillRect/>
          </a:stretch>
        </p:blipFill>
        <p:spPr bwMode="auto">
          <a:xfrm>
            <a:off x="2571736" y="3857628"/>
            <a:ext cx="2838450" cy="2181225"/>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8131" name="Rectangle 3"/>
          <p:cNvSpPr>
            <a:spLocks noGrp="1" noChangeArrowheads="1"/>
          </p:cNvSpPr>
          <p:nvPr>
            <p:ph idx="1"/>
          </p:nvPr>
        </p:nvSpPr>
        <p:spPr>
          <a:xfrm>
            <a:off x="152400" y="1223986"/>
            <a:ext cx="8991600" cy="5062534"/>
          </a:xfrm>
        </p:spPr>
        <p:txBody>
          <a:bodyPr/>
          <a:lstStyle/>
          <a:p>
            <a:pPr>
              <a:lnSpc>
                <a:spcPct val="90000"/>
              </a:lnSpc>
            </a:pPr>
            <a:r>
              <a:rPr lang="fr-FR" sz="1800" dirty="0" smtClean="0"/>
              <a:t>Permet de choisir le type de « contrôle » à créer </a:t>
            </a:r>
          </a:p>
          <a:p>
            <a:pPr>
              <a:lnSpc>
                <a:spcPct val="90000"/>
              </a:lnSpc>
            </a:pPr>
            <a:r>
              <a:rPr lang="fr-FR" sz="1800" dirty="0" smtClean="0"/>
              <a:t>Utilisation</a:t>
            </a:r>
          </a:p>
          <a:p>
            <a:pPr lvl="1">
              <a:lnSpc>
                <a:spcPct val="90000"/>
              </a:lnSpc>
            </a:pPr>
            <a:r>
              <a:rPr lang="fr-FR" sz="1800" dirty="0" smtClean="0"/>
              <a:t>1) Cliquer sur le champ désiré dans l’onglet « </a:t>
            </a:r>
            <a:r>
              <a:rPr lang="fr-FR" sz="1800" dirty="0" err="1" smtClean="0"/>
              <a:t>Controls</a:t>
            </a:r>
            <a:r>
              <a:rPr lang="fr-FR" sz="1800" dirty="0" smtClean="0"/>
              <a:t> »</a:t>
            </a:r>
          </a:p>
          <a:p>
            <a:pPr lvl="1">
              <a:lnSpc>
                <a:spcPct val="90000"/>
              </a:lnSpc>
            </a:pPr>
            <a:r>
              <a:rPr lang="fr-FR" sz="1800" dirty="0" smtClean="0"/>
              <a:t>2) Cliquer et « drag &amp; drop » dans la section désirée pour créer un rectangle qui définira la position du champ</a:t>
            </a:r>
          </a:p>
          <a:p>
            <a:pPr>
              <a:lnSpc>
                <a:spcPct val="90000"/>
              </a:lnSpc>
            </a:pPr>
            <a:r>
              <a:rPr lang="fr-FR" sz="1800" dirty="0" smtClean="0"/>
              <a:t>Liste des objets</a:t>
            </a:r>
          </a:p>
          <a:p>
            <a:pPr lvl="1">
              <a:lnSpc>
                <a:spcPct val="90000"/>
              </a:lnSpc>
            </a:pPr>
            <a:r>
              <a:rPr lang="fr-FR" sz="1800" dirty="0" smtClean="0"/>
              <a:t>Pointer : retour à l’outil « Pointeur de souris »</a:t>
            </a:r>
          </a:p>
          <a:p>
            <a:pPr lvl="1">
              <a:lnSpc>
                <a:spcPct val="90000"/>
              </a:lnSpc>
            </a:pPr>
            <a:r>
              <a:rPr lang="fr-FR" sz="1800" dirty="0" smtClean="0"/>
              <a:t>Label : Texte statique (possibilité de champ traduit)</a:t>
            </a:r>
          </a:p>
          <a:p>
            <a:pPr lvl="1">
              <a:lnSpc>
                <a:spcPct val="90000"/>
              </a:lnSpc>
            </a:pPr>
            <a:r>
              <a:rPr lang="fr-FR" sz="1800" dirty="0" err="1" smtClean="0"/>
              <a:t>Calculated</a:t>
            </a:r>
            <a:r>
              <a:rPr lang="fr-FR" sz="1800" dirty="0" smtClean="0"/>
              <a:t> Field : Expression en script VB</a:t>
            </a:r>
          </a:p>
          <a:p>
            <a:pPr lvl="1">
              <a:lnSpc>
                <a:spcPct val="90000"/>
              </a:lnSpc>
            </a:pPr>
            <a:r>
              <a:rPr lang="fr-FR" sz="1800" dirty="0" smtClean="0"/>
              <a:t>Common Field : Champ prédéfini (Date, heure, page)</a:t>
            </a:r>
          </a:p>
          <a:p>
            <a:pPr lvl="1">
              <a:lnSpc>
                <a:spcPct val="90000"/>
              </a:lnSpc>
            </a:pPr>
            <a:r>
              <a:rPr lang="fr-FR" sz="1800" dirty="0" err="1" smtClean="0"/>
              <a:t>Unbound</a:t>
            </a:r>
            <a:r>
              <a:rPr lang="fr-FR" sz="1800" dirty="0" smtClean="0"/>
              <a:t> Picture : Image, logo</a:t>
            </a:r>
          </a:p>
          <a:p>
            <a:pPr lvl="1">
              <a:lnSpc>
                <a:spcPct val="90000"/>
              </a:lnSpc>
            </a:pPr>
            <a:r>
              <a:rPr lang="fr-FR" sz="1800" dirty="0" smtClean="0"/>
              <a:t>Line, rectangle : Objet géométrique</a:t>
            </a:r>
          </a:p>
          <a:p>
            <a:pPr lvl="1">
              <a:lnSpc>
                <a:spcPct val="90000"/>
              </a:lnSpc>
            </a:pPr>
            <a:r>
              <a:rPr lang="fr-FR" sz="1800" dirty="0" smtClean="0"/>
              <a:t>Page Break : Saut de page</a:t>
            </a:r>
          </a:p>
          <a:p>
            <a:pPr lvl="1">
              <a:lnSpc>
                <a:spcPct val="90000"/>
              </a:lnSpc>
            </a:pPr>
            <a:r>
              <a:rPr lang="fr-FR" sz="1800" dirty="0" err="1" smtClean="0"/>
              <a:t>Chart</a:t>
            </a:r>
            <a:r>
              <a:rPr lang="fr-FR" sz="1800" dirty="0" smtClean="0"/>
              <a:t> : Gestion de graphique simple par rapport aux données du </a:t>
            </a:r>
            <a:r>
              <a:rPr lang="fr-FR" sz="1800" dirty="0" err="1" smtClean="0"/>
              <a:t>DataSet</a:t>
            </a:r>
            <a:endParaRPr lang="fr-FR" sz="1800" dirty="0" smtClean="0"/>
          </a:p>
          <a:p>
            <a:pPr lvl="1">
              <a:lnSpc>
                <a:spcPct val="90000"/>
              </a:lnSpc>
            </a:pPr>
            <a:r>
              <a:rPr lang="fr-FR" sz="1800" dirty="0" err="1" smtClean="0"/>
              <a:t>Barcode</a:t>
            </a:r>
            <a:r>
              <a:rPr lang="fr-FR" sz="1800" dirty="0" smtClean="0"/>
              <a:t> : Code à barres (attention, certains </a:t>
            </a:r>
            <a:r>
              <a:rPr lang="fr-FR" sz="1800" dirty="0" err="1" smtClean="0"/>
              <a:t>codes-barre</a:t>
            </a:r>
            <a:r>
              <a:rPr lang="fr-FR" sz="1800" dirty="0" smtClean="0"/>
              <a:t> ne prennent pas en charge les caractères minuscules : penser à </a:t>
            </a:r>
            <a:r>
              <a:rPr lang="fr-FR" sz="1800" dirty="0" err="1" smtClean="0"/>
              <a:t>utilier</a:t>
            </a:r>
            <a:r>
              <a:rPr lang="fr-FR" sz="1800" dirty="0" smtClean="0"/>
              <a:t> la fonction VB de mise en majuscule)</a:t>
            </a:r>
          </a:p>
        </p:txBody>
      </p:sp>
      <p:sp>
        <p:nvSpPr>
          <p:cNvPr id="48133" name="Rectangle 6"/>
          <p:cNvSpPr>
            <a:spLocks noChangeArrowheads="1"/>
          </p:cNvSpPr>
          <p:nvPr/>
        </p:nvSpPr>
        <p:spPr bwMode="auto">
          <a:xfrm>
            <a:off x="889027"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Onglet « </a:t>
            </a:r>
            <a:r>
              <a:rPr lang="fr-FR" dirty="0" err="1">
                <a:latin typeface="Arial" pitchFamily="34" charset="0"/>
              </a:rPr>
              <a:t>Controls</a:t>
            </a:r>
            <a:r>
              <a:rPr lang="fr-FR" dirty="0">
                <a:latin typeface="Arial" pitchFamily="34" charset="0"/>
              </a:rPr>
              <a:t> »</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8131" name="Rectangle 3"/>
          <p:cNvSpPr>
            <a:spLocks noGrp="1" noChangeArrowheads="1"/>
          </p:cNvSpPr>
          <p:nvPr>
            <p:ph idx="1"/>
          </p:nvPr>
        </p:nvSpPr>
        <p:spPr>
          <a:xfrm>
            <a:off x="179512" y="1357313"/>
            <a:ext cx="8964487" cy="4867275"/>
          </a:xfrm>
        </p:spPr>
        <p:txBody>
          <a:bodyPr>
            <a:normAutofit fontScale="92500" lnSpcReduction="20000"/>
          </a:bodyPr>
          <a:lstStyle/>
          <a:p>
            <a:pPr>
              <a:lnSpc>
                <a:spcPct val="90000"/>
              </a:lnSpc>
            </a:pPr>
            <a:r>
              <a:rPr lang="fr-FR" dirty="0" smtClean="0"/>
              <a:t>L’utilisation du clavier est possible pour beaucoup de manipulations	</a:t>
            </a:r>
          </a:p>
          <a:p>
            <a:pPr lvl="1">
              <a:lnSpc>
                <a:spcPct val="90000"/>
              </a:lnSpc>
            </a:pPr>
            <a:r>
              <a:rPr lang="fr-FR" dirty="0" smtClean="0"/>
              <a:t>Touche TAB =&gt; aller sur l’objet suivant</a:t>
            </a:r>
          </a:p>
          <a:p>
            <a:pPr lvl="1">
              <a:lnSpc>
                <a:spcPct val="90000"/>
              </a:lnSpc>
            </a:pPr>
            <a:r>
              <a:rPr lang="fr-FR" dirty="0" smtClean="0"/>
              <a:t>CTRL + TAB =&gt; objet précédent</a:t>
            </a:r>
          </a:p>
          <a:p>
            <a:pPr lvl="1">
              <a:lnSpc>
                <a:spcPct val="90000"/>
              </a:lnSpc>
            </a:pPr>
            <a:r>
              <a:rPr lang="fr-FR" dirty="0" smtClean="0"/>
              <a:t>Flèches directionnelles : déplacement de l’objet ou des objets dans le cas d’un sélection multiple</a:t>
            </a:r>
          </a:p>
          <a:p>
            <a:pPr lvl="1">
              <a:lnSpc>
                <a:spcPct val="90000"/>
              </a:lnSpc>
            </a:pPr>
            <a:r>
              <a:rPr lang="fr-FR" dirty="0" smtClean="0"/>
              <a:t>CTRL + Flèches directionnelles : déplacement fin</a:t>
            </a:r>
          </a:p>
          <a:p>
            <a:pPr lvl="1">
              <a:lnSpc>
                <a:spcPct val="90000"/>
              </a:lnSpc>
            </a:pPr>
            <a:r>
              <a:rPr lang="fr-FR" dirty="0" smtClean="0"/>
              <a:t>MAJ + Flèches directionnelles : redimensionnement de la zone (coin supérieur gauche fixe)</a:t>
            </a:r>
          </a:p>
          <a:p>
            <a:pPr lvl="1">
              <a:lnSpc>
                <a:spcPct val="90000"/>
              </a:lnSpc>
            </a:pPr>
            <a:r>
              <a:rPr lang="fr-FR" dirty="0" smtClean="0"/>
              <a:t>MAJ + CTRL + Flèches directionnelles : redimensionnement fin</a:t>
            </a:r>
          </a:p>
          <a:p>
            <a:pPr lvl="1">
              <a:lnSpc>
                <a:spcPct val="90000"/>
              </a:lnSpc>
            </a:pPr>
            <a:r>
              <a:rPr lang="fr-FR" dirty="0" smtClean="0"/>
              <a:t>F2 : modification du contenu de la zone</a:t>
            </a:r>
          </a:p>
          <a:p>
            <a:pPr lvl="1">
              <a:lnSpc>
                <a:spcPct val="90000"/>
              </a:lnSpc>
            </a:pPr>
            <a:r>
              <a:rPr lang="fr-FR" dirty="0" smtClean="0"/>
              <a:t>CTRL + C / V / X =&gt; copier / coller / couper</a:t>
            </a:r>
          </a:p>
          <a:p>
            <a:pPr lvl="1">
              <a:lnSpc>
                <a:spcPct val="90000"/>
              </a:lnSpc>
            </a:pPr>
            <a:r>
              <a:rPr lang="fr-FR" dirty="0" smtClean="0"/>
              <a:t>… d’autres à découvrir</a:t>
            </a:r>
          </a:p>
          <a:p>
            <a:pPr lvl="1">
              <a:lnSpc>
                <a:spcPct val="90000"/>
              </a:lnSpc>
            </a:pPr>
            <a:endParaRPr lang="fr-FR" dirty="0" smtClean="0"/>
          </a:p>
          <a:p>
            <a:pPr lvl="1">
              <a:lnSpc>
                <a:spcPct val="90000"/>
              </a:lnSpc>
            </a:pPr>
            <a:endParaRPr lang="fr-FR" dirty="0" smtClean="0"/>
          </a:p>
          <a:p>
            <a:pPr lvl="1">
              <a:lnSpc>
                <a:spcPct val="90000"/>
              </a:lnSpc>
            </a:pPr>
            <a:endParaRPr lang="fr-FR" dirty="0" smtClean="0"/>
          </a:p>
        </p:txBody>
      </p:sp>
      <p:sp>
        <p:nvSpPr>
          <p:cNvPr id="48133" name="Rectangle 6"/>
          <p:cNvSpPr>
            <a:spLocks noChangeArrowheads="1"/>
          </p:cNvSpPr>
          <p:nvPr/>
        </p:nvSpPr>
        <p:spPr bwMode="auto">
          <a:xfrm>
            <a:off x="920750" y="71435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smtClean="0">
                <a:latin typeface="Arial" pitchFamily="34" charset="0"/>
              </a:rPr>
              <a:t>Astuces de développement</a:t>
            </a:r>
            <a:endParaRPr lang="fr-FR" dirty="0">
              <a:latin typeface="Arial" pitchFamily="34" charset="0"/>
            </a:endParaRP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49159" name="Rectangle 9"/>
          <p:cNvSpPr>
            <a:spLocks noGrp="1" noChangeArrowheads="1"/>
          </p:cNvSpPr>
          <p:nvPr>
            <p:ph idx="1"/>
          </p:nvPr>
        </p:nvSpPr>
        <p:spPr>
          <a:xfrm>
            <a:off x="152400" y="1357298"/>
            <a:ext cx="8991600" cy="5000660"/>
          </a:xfrm>
          <a:noFill/>
        </p:spPr>
        <p:txBody>
          <a:bodyPr/>
          <a:lstStyle/>
          <a:p>
            <a:r>
              <a:rPr lang="fr-FR" sz="1800" dirty="0" smtClean="0"/>
              <a:t>Voir détail dans ‘</a:t>
            </a:r>
            <a:r>
              <a:rPr lang="fr-FR" sz="1800" dirty="0" err="1" smtClean="0"/>
              <a:t>Reporting</a:t>
            </a:r>
            <a:r>
              <a:rPr lang="fr-FR" sz="1800" dirty="0" smtClean="0"/>
              <a:t> Framework User Guide’</a:t>
            </a:r>
          </a:p>
        </p:txBody>
      </p:sp>
      <p:sp>
        <p:nvSpPr>
          <p:cNvPr id="49156" name="Rectangle 6"/>
          <p:cNvSpPr>
            <a:spLocks noChangeArrowheads="1"/>
          </p:cNvSpPr>
          <p:nvPr/>
        </p:nvSpPr>
        <p:spPr bwMode="auto">
          <a:xfrm>
            <a:off x="857224"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Propriétés des objets</a:t>
            </a:r>
          </a:p>
        </p:txBody>
      </p:sp>
      <p:pic>
        <p:nvPicPr>
          <p:cNvPr id="49157" name="Picture 7"/>
          <p:cNvPicPr>
            <a:picLocks noChangeAspect="1" noChangeArrowheads="1"/>
          </p:cNvPicPr>
          <p:nvPr/>
        </p:nvPicPr>
        <p:blipFill>
          <a:blip r:embed="rId2" cstate="print"/>
          <a:srcRect/>
          <a:stretch>
            <a:fillRect/>
          </a:stretch>
        </p:blipFill>
        <p:spPr bwMode="auto">
          <a:xfrm>
            <a:off x="1071538" y="1785926"/>
            <a:ext cx="6624637" cy="4402137"/>
          </a:xfrm>
          <a:prstGeom prst="rect">
            <a:avLst/>
          </a:prstGeom>
          <a:noFill/>
          <a:ln w="9525" algn="ctr">
            <a:noFill/>
            <a:miter lim="800000"/>
            <a:headEnd/>
            <a:tailEnd/>
          </a:ln>
        </p:spPr>
      </p:pic>
      <p:sp>
        <p:nvSpPr>
          <p:cNvPr id="49158" name="Oval 11"/>
          <p:cNvSpPr>
            <a:spLocks noChangeArrowheads="1"/>
          </p:cNvSpPr>
          <p:nvPr/>
        </p:nvSpPr>
        <p:spPr bwMode="auto">
          <a:xfrm flipH="1">
            <a:off x="1042988" y="3429000"/>
            <a:ext cx="2162175" cy="3024188"/>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Utilisation du ‘Designer’</a:t>
            </a:r>
            <a:endParaRPr lang="fr-FR" sz="2600" dirty="0" smtClean="0"/>
          </a:p>
        </p:txBody>
      </p:sp>
      <p:sp>
        <p:nvSpPr>
          <p:cNvPr id="50179" name="Rectangle 3"/>
          <p:cNvSpPr>
            <a:spLocks noGrp="1" noChangeArrowheads="1"/>
          </p:cNvSpPr>
          <p:nvPr>
            <p:ph idx="1"/>
          </p:nvPr>
        </p:nvSpPr>
        <p:spPr>
          <a:xfrm>
            <a:off x="152400" y="1357298"/>
            <a:ext cx="8991600" cy="4991096"/>
          </a:xfrm>
        </p:spPr>
        <p:txBody>
          <a:bodyPr/>
          <a:lstStyle/>
          <a:p>
            <a:r>
              <a:rPr lang="fr-FR" sz="1800" dirty="0" smtClean="0"/>
              <a:t>Traduction selon la langue de l’utilisateur (</a:t>
            </a:r>
            <a:r>
              <a:rPr lang="fr-FR" sz="1800" dirty="0" err="1" smtClean="0"/>
              <a:t>sys_language</a:t>
            </a:r>
            <a:r>
              <a:rPr lang="fr-FR" sz="1800" dirty="0" smtClean="0"/>
              <a:t>)</a:t>
            </a:r>
          </a:p>
          <a:p>
            <a:r>
              <a:rPr lang="fr-FR" sz="1800" dirty="0" smtClean="0"/>
              <a:t>Jusqu’à la version QAD 2009.1 </a:t>
            </a:r>
          </a:p>
          <a:p>
            <a:pPr lvl="1"/>
            <a:r>
              <a:rPr lang="fr-FR" sz="1800" dirty="0" smtClean="0"/>
              <a:t>Label « Long » issu du module de traduction (36.4.17.1)</a:t>
            </a:r>
          </a:p>
          <a:p>
            <a:pPr lvl="1"/>
            <a:r>
              <a:rPr lang="fr-FR" sz="1800" dirty="0" smtClean="0"/>
              <a:t>${TERM_KEY}</a:t>
            </a:r>
          </a:p>
          <a:p>
            <a:r>
              <a:rPr lang="fr-FR" sz="1800" dirty="0" smtClean="0"/>
              <a:t>Depuis la version QAD 2010 (2.9 .Net UI)</a:t>
            </a:r>
          </a:p>
          <a:p>
            <a:pPr lvl="1"/>
            <a:r>
              <a:rPr lang="fr-FR" sz="1800" dirty="0" smtClean="0"/>
              <a:t>Choix du label</a:t>
            </a:r>
          </a:p>
          <a:p>
            <a:pPr lvl="2"/>
            <a:r>
              <a:rPr lang="fr-FR" sz="1800" dirty="0" smtClean="0"/>
              <a:t>${TERM_KEY} : Libellé le plus LONG possible (idem mode MFG)</a:t>
            </a:r>
          </a:p>
          <a:p>
            <a:pPr lvl="2"/>
            <a:r>
              <a:rPr lang="fr-FR" sz="1800" dirty="0" smtClean="0"/>
              <a:t>${TERM_KEY}S : Libellé COURT</a:t>
            </a:r>
          </a:p>
          <a:p>
            <a:pPr lvl="2"/>
            <a:r>
              <a:rPr lang="fr-FR" sz="1800" dirty="0" smtClean="0"/>
              <a:t>${TERM_KEY}M : Libellé MEDIUM</a:t>
            </a:r>
          </a:p>
          <a:p>
            <a:pPr lvl="2"/>
            <a:r>
              <a:rPr lang="fr-FR" sz="1800" dirty="0" smtClean="0"/>
              <a:t>${TERM_KEY}L : Libellé LONG</a:t>
            </a:r>
          </a:p>
          <a:p>
            <a:pPr lvl="2"/>
            <a:r>
              <a:rPr lang="fr-FR" sz="1800" dirty="0" smtClean="0"/>
              <a:t>${TERM_KEY}! : Libellé EMPILE</a:t>
            </a:r>
          </a:p>
          <a:p>
            <a:r>
              <a:rPr lang="fr-FR" sz="1800" dirty="0" smtClean="0"/>
              <a:t>Depuis la version QAD 2011</a:t>
            </a:r>
          </a:p>
          <a:p>
            <a:pPr lvl="2"/>
            <a:r>
              <a:rPr lang="fr-FR" sz="1800" dirty="0" smtClean="0"/>
              <a:t>${TERM_KEY}V : pour les valeurs logiques ou les listes de valeur, donne la valeur</a:t>
            </a:r>
          </a:p>
        </p:txBody>
      </p:sp>
      <p:sp>
        <p:nvSpPr>
          <p:cNvPr id="50181" name="Rectangle 6"/>
          <p:cNvSpPr>
            <a:spLocks noChangeArrowheads="1"/>
          </p:cNvSpPr>
          <p:nvPr/>
        </p:nvSpPr>
        <p:spPr bwMode="auto">
          <a:xfrm>
            <a:off x="857224"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a:latin typeface="Arial" pitchFamily="34" charset="0"/>
              </a:rPr>
              <a:t>Traduction des libellés</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51203" name="Rectangle 3"/>
          <p:cNvSpPr>
            <a:spLocks noGrp="1" noChangeArrowheads="1"/>
          </p:cNvSpPr>
          <p:nvPr>
            <p:ph idx="1"/>
          </p:nvPr>
        </p:nvSpPr>
        <p:spPr>
          <a:xfrm>
            <a:off x="214282" y="1500174"/>
            <a:ext cx="8929718" cy="4419592"/>
          </a:xfrm>
        </p:spPr>
        <p:txBody>
          <a:bodyPr/>
          <a:lstStyle/>
          <a:p>
            <a:r>
              <a:rPr lang="fr-FR" sz="1800" dirty="0" smtClean="0"/>
              <a:t>Depuis la version QAD 2010</a:t>
            </a:r>
          </a:p>
          <a:p>
            <a:pPr lvl="1"/>
            <a:r>
              <a:rPr lang="fr-FR" sz="1800" dirty="0" smtClean="0"/>
              <a:t>${</a:t>
            </a:r>
            <a:r>
              <a:rPr lang="fr-FR" sz="1800" dirty="0" err="1" smtClean="0"/>
              <a:t>Nom_du_champ</a:t>
            </a:r>
            <a:r>
              <a:rPr lang="fr-FR" sz="1800" dirty="0" smtClean="0"/>
              <a:t>}N</a:t>
            </a:r>
          </a:p>
          <a:p>
            <a:pPr lvl="1"/>
            <a:r>
              <a:rPr lang="fr-FR" sz="1800" dirty="0" smtClean="0"/>
              <a:t>La donnée doit être un ‘entier’</a:t>
            </a:r>
          </a:p>
          <a:p>
            <a:r>
              <a:rPr lang="fr-FR" sz="1800" dirty="0" smtClean="0"/>
              <a:t>Exemple</a:t>
            </a:r>
          </a:p>
          <a:p>
            <a:pPr lvl="1"/>
            <a:r>
              <a:rPr lang="fr-FR" sz="1800" dirty="0" smtClean="0"/>
              <a:t>Valeur = 273</a:t>
            </a:r>
          </a:p>
          <a:p>
            <a:pPr lvl="1"/>
            <a:r>
              <a:rPr lang="fr-FR" sz="1800" dirty="0" smtClean="0"/>
              <a:t>Affichage de “</a:t>
            </a:r>
            <a:r>
              <a:rPr lang="fr-FR" sz="1800" dirty="0" err="1" smtClean="0"/>
              <a:t>two</a:t>
            </a:r>
            <a:r>
              <a:rPr lang="fr-FR" sz="1800" dirty="0" smtClean="0"/>
              <a:t> </a:t>
            </a:r>
            <a:r>
              <a:rPr lang="fr-FR" sz="1800" dirty="0" err="1" smtClean="0"/>
              <a:t>hundred</a:t>
            </a:r>
            <a:r>
              <a:rPr lang="fr-FR" sz="1800" dirty="0" smtClean="0"/>
              <a:t> </a:t>
            </a:r>
            <a:r>
              <a:rPr lang="fr-FR" sz="1800" dirty="0" err="1" smtClean="0"/>
              <a:t>seventy</a:t>
            </a:r>
            <a:r>
              <a:rPr lang="fr-FR" sz="1800" dirty="0" smtClean="0"/>
              <a:t> </a:t>
            </a:r>
            <a:r>
              <a:rPr lang="fr-FR" sz="1800" dirty="0" err="1" smtClean="0"/>
              <a:t>three</a:t>
            </a:r>
            <a:r>
              <a:rPr lang="fr-FR" sz="1800" dirty="0" smtClean="0"/>
              <a:t> » si langue « US »</a:t>
            </a:r>
          </a:p>
          <a:p>
            <a:r>
              <a:rPr lang="fr-FR" sz="1800" dirty="0" smtClean="0"/>
              <a:t>Utilise la langue de l’utilisateur connecté à la .NET UI</a:t>
            </a:r>
          </a:p>
          <a:p>
            <a:pPr lvl="1"/>
            <a:r>
              <a:rPr lang="fr-FR" sz="1800" dirty="0" smtClean="0"/>
              <a:t>Limitations : Ne fonctionne pas pour les langues Chinois, Polonais, Coréen.  (Polonais pris en charge depuis la 2011, et de manière générale, le produit étant en constante évolution, ne pas hésiter à tester / faire jouer le support)</a:t>
            </a:r>
          </a:p>
          <a:p>
            <a:pPr lvl="1"/>
            <a:r>
              <a:rPr lang="fr-FR" sz="1800" dirty="0" smtClean="0"/>
              <a:t>Pour le Japonais, pas de symbole, seulement des lettres</a:t>
            </a:r>
          </a:p>
        </p:txBody>
      </p:sp>
      <p:sp>
        <p:nvSpPr>
          <p:cNvPr id="51205" name="Rectangle 6"/>
          <p:cNvSpPr>
            <a:spLocks noChangeArrowheads="1"/>
          </p:cNvSpPr>
          <p:nvPr/>
        </p:nvSpPr>
        <p:spPr bwMode="auto">
          <a:xfrm>
            <a:off x="857224"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Traduction des nombres en lettres</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4"/>
          <p:cNvSpPr>
            <a:spLocks noGrp="1" noChangeArrowheads="1"/>
          </p:cNvSpPr>
          <p:nvPr>
            <p:ph type="title"/>
          </p:nvPr>
        </p:nvSpPr>
        <p:spPr>
          <a:xfrm>
            <a:off x="857224" y="99994"/>
            <a:ext cx="7924800" cy="685800"/>
          </a:xfrm>
          <a:noFill/>
        </p:spPr>
        <p:txBody>
          <a:bodyPr/>
          <a:lstStyle/>
          <a:p>
            <a:r>
              <a:rPr lang="fr-FR" sz="2600" dirty="0" smtClean="0">
                <a:latin typeface="Century Gothic" pitchFamily="34" charset="0"/>
              </a:rPr>
              <a:t>Utilisation du ‘Designer’</a:t>
            </a:r>
            <a:endParaRPr lang="fr-FR" dirty="0" smtClean="0"/>
          </a:p>
        </p:txBody>
      </p:sp>
      <p:sp>
        <p:nvSpPr>
          <p:cNvPr id="53251" name="Rectangle 3"/>
          <p:cNvSpPr>
            <a:spLocks noGrp="1" noChangeArrowheads="1"/>
          </p:cNvSpPr>
          <p:nvPr>
            <p:ph idx="1"/>
          </p:nvPr>
        </p:nvSpPr>
        <p:spPr>
          <a:xfrm>
            <a:off x="152400" y="1500174"/>
            <a:ext cx="8991600" cy="4357718"/>
          </a:xfrm>
        </p:spPr>
        <p:txBody>
          <a:bodyPr/>
          <a:lstStyle/>
          <a:p>
            <a:r>
              <a:rPr lang="fr-FR" sz="1800" dirty="0" smtClean="0"/>
              <a:t>Utilisable uniquement dans un </a:t>
            </a:r>
            <a:r>
              <a:rPr lang="fr-FR" sz="1800" dirty="0" err="1" smtClean="0"/>
              <a:t>DataSet</a:t>
            </a:r>
            <a:r>
              <a:rPr lang="fr-FR" sz="1800" dirty="0" smtClean="0"/>
              <a:t> qui a plusieurs tables</a:t>
            </a:r>
          </a:p>
          <a:p>
            <a:r>
              <a:rPr lang="fr-FR" sz="1800" dirty="0" smtClean="0"/>
              <a:t>Règles</a:t>
            </a:r>
          </a:p>
          <a:p>
            <a:pPr lvl="1"/>
            <a:r>
              <a:rPr lang="fr-FR" sz="1800" dirty="0" smtClean="0"/>
              <a:t>Un rapport peut seulement accéder à un seule table</a:t>
            </a:r>
          </a:p>
          <a:p>
            <a:pPr lvl="1"/>
            <a:r>
              <a:rPr lang="fr-FR" sz="1800" dirty="0" smtClean="0"/>
              <a:t>S’il y a plusieurs tables dans le </a:t>
            </a:r>
            <a:r>
              <a:rPr lang="fr-FR" sz="1800" dirty="0" err="1" smtClean="0"/>
              <a:t>DataSet</a:t>
            </a:r>
            <a:r>
              <a:rPr lang="fr-FR" sz="1800" dirty="0" smtClean="0"/>
              <a:t>, on doit faire plusieurs rapports, chacun accédant à une table différente. Notion de « sous-rapport »</a:t>
            </a:r>
          </a:p>
          <a:p>
            <a:r>
              <a:rPr lang="fr-FR" sz="1800" dirty="0" smtClean="0"/>
              <a:t>Utilisation</a:t>
            </a:r>
          </a:p>
          <a:p>
            <a:pPr lvl="1"/>
            <a:r>
              <a:rPr lang="fr-FR" sz="1800" dirty="0" smtClean="0"/>
              <a:t>1) Dans l’onglet « Reports », prendre « </a:t>
            </a:r>
            <a:r>
              <a:rPr lang="fr-FR" sz="1800" dirty="0" err="1" smtClean="0"/>
              <a:t>Create</a:t>
            </a:r>
            <a:r>
              <a:rPr lang="fr-FR" sz="1800" dirty="0" smtClean="0"/>
              <a:t> </a:t>
            </a:r>
            <a:r>
              <a:rPr lang="fr-FR" sz="1800" dirty="0" err="1" smtClean="0"/>
              <a:t>Subreport</a:t>
            </a:r>
            <a:r>
              <a:rPr lang="fr-FR" sz="1800" dirty="0" smtClean="0"/>
              <a:t> »</a:t>
            </a:r>
          </a:p>
          <a:p>
            <a:pPr lvl="1"/>
            <a:r>
              <a:rPr lang="fr-FR" sz="1800" dirty="0" smtClean="0"/>
              <a:t>2) Choisir la table, les champs, </a:t>
            </a:r>
            <a:r>
              <a:rPr lang="fr-FR" sz="1800" dirty="0" err="1" smtClean="0"/>
              <a:t>etc</a:t>
            </a:r>
            <a:r>
              <a:rPr lang="fr-FR" sz="1800" dirty="0" smtClean="0"/>
              <a:t>…</a:t>
            </a:r>
          </a:p>
          <a:p>
            <a:pPr lvl="1"/>
            <a:r>
              <a:rPr lang="fr-FR" sz="1800" dirty="0" smtClean="0"/>
              <a:t>3) Créer le sous-rapport dans la section désirée (clic + drag) </a:t>
            </a:r>
          </a:p>
          <a:p>
            <a:pPr lvl="1"/>
            <a:r>
              <a:rPr lang="fr-FR" sz="1800" dirty="0" smtClean="0"/>
              <a:t>4) Indiquer </a:t>
            </a:r>
            <a:r>
              <a:rPr lang="fr-FR" sz="1800" u="sng" dirty="0" smtClean="0">
                <a:solidFill>
                  <a:schemeClr val="accent1"/>
                </a:solidFill>
              </a:rPr>
              <a:t>le</a:t>
            </a:r>
            <a:r>
              <a:rPr lang="fr-FR" sz="1800" dirty="0" smtClean="0"/>
              <a:t> champ qui ‘relie’ les 2 tables (Link </a:t>
            </a:r>
            <a:r>
              <a:rPr lang="fr-FR" sz="1800" dirty="0" err="1" smtClean="0"/>
              <a:t>Subreport</a:t>
            </a:r>
            <a:r>
              <a:rPr lang="fr-FR" sz="1800" dirty="0" smtClean="0"/>
              <a:t>)  </a:t>
            </a:r>
          </a:p>
          <a:p>
            <a:pPr lvl="1"/>
            <a:r>
              <a:rPr lang="fr-FR" sz="1800" dirty="0" smtClean="0"/>
              <a:t>5) Visualiser/ modifier le sous-rapport souhaité en cliquant sur « Edit </a:t>
            </a:r>
            <a:r>
              <a:rPr lang="fr-FR" sz="1800" dirty="0" err="1" smtClean="0"/>
              <a:t>Subreport</a:t>
            </a:r>
            <a:r>
              <a:rPr lang="fr-FR" sz="1800" dirty="0" smtClean="0"/>
              <a:t> »</a:t>
            </a:r>
          </a:p>
        </p:txBody>
      </p:sp>
      <p:sp>
        <p:nvSpPr>
          <p:cNvPr id="53253" name="Rectangle 6"/>
          <p:cNvSpPr>
            <a:spLocks noChangeArrowheads="1"/>
          </p:cNvSpPr>
          <p:nvPr/>
        </p:nvSpPr>
        <p:spPr bwMode="auto">
          <a:xfrm>
            <a:off x="889027"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Sous-rapport </a:t>
            </a: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4"/>
          <p:cNvSpPr>
            <a:spLocks noGrp="1" noChangeArrowheads="1"/>
          </p:cNvSpPr>
          <p:nvPr>
            <p:ph type="title"/>
          </p:nvPr>
        </p:nvSpPr>
        <p:spPr>
          <a:xfrm>
            <a:off x="862042"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54276" name="Rectangle 6"/>
          <p:cNvSpPr>
            <a:spLocks noChangeArrowheads="1"/>
          </p:cNvSpPr>
          <p:nvPr/>
        </p:nvSpPr>
        <p:spPr bwMode="auto">
          <a:xfrm>
            <a:off x="857224" y="78579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Sous-rapport </a:t>
            </a:r>
          </a:p>
        </p:txBody>
      </p:sp>
      <p:pic>
        <p:nvPicPr>
          <p:cNvPr id="54277" name="Picture 6"/>
          <p:cNvPicPr>
            <a:picLocks noChangeAspect="1" noChangeArrowheads="1"/>
          </p:cNvPicPr>
          <p:nvPr/>
        </p:nvPicPr>
        <p:blipFill>
          <a:blip r:embed="rId2" cstate="print"/>
          <a:srcRect/>
          <a:stretch>
            <a:fillRect/>
          </a:stretch>
        </p:blipFill>
        <p:spPr bwMode="auto">
          <a:xfrm>
            <a:off x="714348" y="1281117"/>
            <a:ext cx="3552825" cy="2790825"/>
          </a:xfrm>
          <a:prstGeom prst="rect">
            <a:avLst/>
          </a:prstGeom>
          <a:noFill/>
          <a:ln w="9525" algn="ctr">
            <a:noFill/>
            <a:miter lim="800000"/>
            <a:headEnd/>
            <a:tailEnd/>
          </a:ln>
        </p:spPr>
      </p:pic>
      <p:sp>
        <p:nvSpPr>
          <p:cNvPr id="54278" name="Oval 11"/>
          <p:cNvSpPr>
            <a:spLocks noChangeArrowheads="1"/>
          </p:cNvSpPr>
          <p:nvPr/>
        </p:nvSpPr>
        <p:spPr bwMode="auto">
          <a:xfrm flipH="1">
            <a:off x="1403350" y="2205038"/>
            <a:ext cx="2016125" cy="360362"/>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pic>
        <p:nvPicPr>
          <p:cNvPr id="54279" name="Picture 8"/>
          <p:cNvPicPr>
            <a:picLocks noChangeAspect="1" noChangeArrowheads="1"/>
          </p:cNvPicPr>
          <p:nvPr/>
        </p:nvPicPr>
        <p:blipFill>
          <a:blip r:embed="rId3" cstate="print"/>
          <a:srcRect/>
          <a:stretch>
            <a:fillRect/>
          </a:stretch>
        </p:blipFill>
        <p:spPr bwMode="auto">
          <a:xfrm>
            <a:off x="4286248" y="4214818"/>
            <a:ext cx="4524375" cy="177165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4"/>
          <p:cNvSpPr>
            <a:spLocks noGrp="1" noChangeArrowheads="1"/>
          </p:cNvSpPr>
          <p:nvPr>
            <p:ph type="title"/>
          </p:nvPr>
        </p:nvSpPr>
        <p:spPr>
          <a:xfrm>
            <a:off x="933480"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55300" name="Rectangle 6"/>
          <p:cNvSpPr>
            <a:spLocks noChangeArrowheads="1"/>
          </p:cNvSpPr>
          <p:nvPr/>
        </p:nvSpPr>
        <p:spPr bwMode="auto">
          <a:xfrm>
            <a:off x="920750" y="69530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Sous-rapport </a:t>
            </a:r>
          </a:p>
        </p:txBody>
      </p:sp>
      <p:pic>
        <p:nvPicPr>
          <p:cNvPr id="55301" name="Picture 6"/>
          <p:cNvPicPr>
            <a:picLocks noChangeAspect="1" noChangeArrowheads="1"/>
          </p:cNvPicPr>
          <p:nvPr/>
        </p:nvPicPr>
        <p:blipFill>
          <a:blip r:embed="rId2" cstate="print"/>
          <a:srcRect/>
          <a:stretch>
            <a:fillRect/>
          </a:stretch>
        </p:blipFill>
        <p:spPr bwMode="auto">
          <a:xfrm>
            <a:off x="1042988" y="1196975"/>
            <a:ext cx="7323137" cy="4827588"/>
          </a:xfrm>
          <a:prstGeom prst="rect">
            <a:avLst/>
          </a:prstGeom>
          <a:noFill/>
          <a:ln w="9525" algn="ctr">
            <a:noFill/>
            <a:miter lim="800000"/>
            <a:headEnd/>
            <a:tailEnd/>
          </a:ln>
        </p:spPr>
      </p:pic>
      <p:sp>
        <p:nvSpPr>
          <p:cNvPr id="55302" name="Oval 11"/>
          <p:cNvSpPr>
            <a:spLocks noChangeArrowheads="1"/>
          </p:cNvSpPr>
          <p:nvPr/>
        </p:nvSpPr>
        <p:spPr bwMode="auto">
          <a:xfrm flipH="1">
            <a:off x="900113" y="1989138"/>
            <a:ext cx="2016125" cy="360362"/>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55303" name="Oval 11"/>
          <p:cNvSpPr>
            <a:spLocks noChangeArrowheads="1"/>
          </p:cNvSpPr>
          <p:nvPr/>
        </p:nvSpPr>
        <p:spPr bwMode="auto">
          <a:xfrm flipH="1">
            <a:off x="3492500" y="4005263"/>
            <a:ext cx="2735263" cy="64770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56324" name="Rectangle 6"/>
          <p:cNvSpPr>
            <a:spLocks noChangeArrowheads="1"/>
          </p:cNvSpPr>
          <p:nvPr/>
        </p:nvSpPr>
        <p:spPr bwMode="auto">
          <a:xfrm>
            <a:off x="857224"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Sous-rapport </a:t>
            </a:r>
          </a:p>
        </p:txBody>
      </p:sp>
      <p:pic>
        <p:nvPicPr>
          <p:cNvPr id="56325" name="Picture 6"/>
          <p:cNvPicPr>
            <a:picLocks noChangeAspect="1" noChangeArrowheads="1"/>
          </p:cNvPicPr>
          <p:nvPr/>
        </p:nvPicPr>
        <p:blipFill>
          <a:blip r:embed="rId2" cstate="print"/>
          <a:srcRect/>
          <a:stretch>
            <a:fillRect/>
          </a:stretch>
        </p:blipFill>
        <p:spPr bwMode="auto">
          <a:xfrm>
            <a:off x="468313" y="1125538"/>
            <a:ext cx="4410075" cy="2209800"/>
          </a:xfrm>
          <a:prstGeom prst="rect">
            <a:avLst/>
          </a:prstGeom>
          <a:noFill/>
          <a:ln w="9525" algn="ctr">
            <a:noFill/>
            <a:miter lim="800000"/>
            <a:headEnd/>
            <a:tailEnd/>
          </a:ln>
        </p:spPr>
      </p:pic>
      <p:sp>
        <p:nvSpPr>
          <p:cNvPr id="56326" name="Oval 11"/>
          <p:cNvSpPr>
            <a:spLocks noChangeArrowheads="1"/>
          </p:cNvSpPr>
          <p:nvPr/>
        </p:nvSpPr>
        <p:spPr bwMode="auto">
          <a:xfrm flipH="1">
            <a:off x="1763713" y="1412875"/>
            <a:ext cx="2016125" cy="360363"/>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pic>
        <p:nvPicPr>
          <p:cNvPr id="56327" name="Picture 8"/>
          <p:cNvPicPr>
            <a:picLocks noChangeAspect="1" noChangeArrowheads="1"/>
          </p:cNvPicPr>
          <p:nvPr/>
        </p:nvPicPr>
        <p:blipFill>
          <a:blip r:embed="rId3" cstate="print"/>
          <a:srcRect/>
          <a:stretch>
            <a:fillRect/>
          </a:stretch>
        </p:blipFill>
        <p:spPr bwMode="auto">
          <a:xfrm>
            <a:off x="4644008" y="2276872"/>
            <a:ext cx="4219575" cy="1476375"/>
          </a:xfrm>
          <a:prstGeom prst="rect">
            <a:avLst/>
          </a:prstGeom>
          <a:noFill/>
          <a:ln w="9525" algn="ctr">
            <a:noFill/>
            <a:miter lim="800000"/>
            <a:headEnd/>
            <a:tailEnd/>
          </a:ln>
        </p:spPr>
      </p:pic>
      <p:sp>
        <p:nvSpPr>
          <p:cNvPr id="56328" name="Oval 11"/>
          <p:cNvSpPr>
            <a:spLocks noChangeArrowheads="1"/>
          </p:cNvSpPr>
          <p:nvPr/>
        </p:nvSpPr>
        <p:spPr bwMode="auto">
          <a:xfrm flipH="1">
            <a:off x="5975350" y="2204864"/>
            <a:ext cx="3168650" cy="1368425"/>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10" name="Rectangle 3"/>
          <p:cNvSpPr txBox="1">
            <a:spLocks noChangeArrowheads="1"/>
          </p:cNvSpPr>
          <p:nvPr/>
        </p:nvSpPr>
        <p:spPr bwMode="auto">
          <a:xfrm>
            <a:off x="758317" y="4954249"/>
            <a:ext cx="7456487" cy="1127199"/>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marL="266700" marR="0" lvl="0" indent="-266700" algn="l" defTabSz="914400" rtl="0" eaLnBrk="0" fontAlgn="base" latinLnBrk="0" hangingPunct="0">
              <a:lnSpc>
                <a:spcPct val="100000"/>
              </a:lnSpc>
              <a:spcBef>
                <a:spcPct val="75000"/>
              </a:spcBef>
              <a:spcAft>
                <a:spcPct val="20000"/>
              </a:spcAft>
              <a:buClr>
                <a:srgbClr val="DA162E"/>
              </a:buClr>
              <a:buSzPct val="75000"/>
              <a:buFont typeface="Wingdings" pitchFamily="2" charset="2"/>
              <a:buChar char="n"/>
              <a:tabLst/>
              <a:defRPr/>
            </a:pPr>
            <a:r>
              <a:rPr kumimoji="0" lang="fr-FR" sz="1800" b="1" i="0" u="none" strike="noStrike" kern="0" cap="none" spc="0" normalizeH="0" baseline="0" noProof="0" dirty="0" smtClean="0">
                <a:ln>
                  <a:noFill/>
                </a:ln>
                <a:solidFill>
                  <a:srgbClr val="5A5A5A"/>
                </a:solidFill>
                <a:effectLst/>
                <a:uLnTx/>
                <a:uFillTx/>
                <a:latin typeface="+mn-lt"/>
                <a:ea typeface="+mn-ea"/>
                <a:cs typeface="+mn-cs"/>
              </a:rPr>
              <a:t>Attention, la jointure ne peut</a:t>
            </a:r>
            <a:r>
              <a:rPr kumimoji="0" lang="fr-FR" sz="1800" b="1" i="0" u="none" strike="noStrike" kern="0" cap="none" spc="0" normalizeH="0" noProof="0" dirty="0" smtClean="0">
                <a:ln>
                  <a:noFill/>
                </a:ln>
                <a:solidFill>
                  <a:srgbClr val="5A5A5A"/>
                </a:solidFill>
                <a:effectLst/>
                <a:uLnTx/>
                <a:uFillTx/>
                <a:latin typeface="+mn-lt"/>
                <a:ea typeface="+mn-ea"/>
                <a:cs typeface="+mn-cs"/>
              </a:rPr>
              <a:t> se faire que sur un seul champ de chaque table !</a:t>
            </a:r>
            <a:endParaRPr kumimoji="0" lang="fr-FR" sz="1800" b="1" i="0" u="none" strike="noStrike" kern="0" cap="none" spc="0" normalizeH="0" baseline="0" noProof="0" dirty="0" smtClean="0">
              <a:ln>
                <a:noFill/>
              </a:ln>
              <a:solidFill>
                <a:srgbClr val="5A5A5A"/>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933480" y="7141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57347" name="Rectangle 3"/>
          <p:cNvSpPr>
            <a:spLocks noGrp="1" noChangeArrowheads="1"/>
          </p:cNvSpPr>
          <p:nvPr>
            <p:ph idx="1"/>
          </p:nvPr>
        </p:nvSpPr>
        <p:spPr>
          <a:xfrm>
            <a:off x="925513" y="1471288"/>
            <a:ext cx="7456487" cy="4815232"/>
          </a:xfrm>
        </p:spPr>
        <p:txBody>
          <a:bodyPr/>
          <a:lstStyle/>
          <a:p>
            <a:r>
              <a:rPr lang="fr-FR" sz="1800" dirty="0" smtClean="0"/>
              <a:t>Habituellement placé dans la section « </a:t>
            </a:r>
            <a:r>
              <a:rPr lang="fr-FR" sz="1800" dirty="0" err="1" smtClean="0"/>
              <a:t>Detail</a:t>
            </a:r>
            <a:r>
              <a:rPr lang="fr-FR" sz="1800" dirty="0" smtClean="0"/>
              <a:t> » du rapport ‘Parent’</a:t>
            </a:r>
          </a:p>
          <a:p>
            <a:pPr lvl="1"/>
            <a:r>
              <a:rPr lang="fr-FR" sz="1800" dirty="0" smtClean="0"/>
              <a:t>Le sous-rapport est exécuté une fois par enregistrement</a:t>
            </a:r>
          </a:p>
          <a:p>
            <a:pPr lvl="1"/>
            <a:r>
              <a:rPr lang="fr-FR" sz="1800" dirty="0" smtClean="0"/>
              <a:t>Les lignes du sous-rapport correspondent à la relation entre le rapport et le sous-rapport</a:t>
            </a:r>
          </a:p>
          <a:p>
            <a:r>
              <a:rPr lang="fr-FR" sz="1800" dirty="0" smtClean="0"/>
              <a:t>Généralement, les sections ‘Page Header’ et ‘Page </a:t>
            </a:r>
            <a:r>
              <a:rPr lang="fr-FR" sz="1800" dirty="0" err="1" smtClean="0"/>
              <a:t>Footer</a:t>
            </a:r>
            <a:r>
              <a:rPr lang="fr-FR" sz="1800" dirty="0" smtClean="0"/>
              <a:t>’ ne sont pas utilisées dans le sous-rapport</a:t>
            </a:r>
          </a:p>
          <a:p>
            <a:r>
              <a:rPr lang="fr-FR" sz="1800" dirty="0" smtClean="0"/>
              <a:t>Les variables des scripts VB du rapport peuvent être utilisées dans le sous-rapport</a:t>
            </a:r>
          </a:p>
          <a:p>
            <a:pPr lvl="1"/>
            <a:r>
              <a:rPr lang="fr-FR" sz="1800" dirty="0" smtClean="0"/>
              <a:t>Seulement si la propriété « </a:t>
            </a:r>
            <a:r>
              <a:rPr lang="fr-FR" sz="1800" dirty="0" err="1" smtClean="0"/>
              <a:t>ExposeScriptObjects</a:t>
            </a:r>
            <a:r>
              <a:rPr lang="fr-FR" sz="1800" dirty="0" smtClean="0"/>
              <a:t> » = vrai </a:t>
            </a:r>
          </a:p>
          <a:p>
            <a:r>
              <a:rPr lang="fr-FR" sz="1800" dirty="0" smtClean="0"/>
              <a:t>Mise en page autorisée</a:t>
            </a:r>
          </a:p>
          <a:p>
            <a:pPr lvl="1"/>
            <a:r>
              <a:rPr lang="fr-FR" sz="1800" dirty="0" smtClean="0"/>
              <a:t>Un sous-rapport peut appeler un autre sous-rapport</a:t>
            </a:r>
          </a:p>
          <a:p>
            <a:pPr lvl="1"/>
            <a:r>
              <a:rPr lang="fr-FR" sz="1800" dirty="0" smtClean="0"/>
              <a:t>Un rapport peut contenir plusieurs sous-rapports</a:t>
            </a:r>
          </a:p>
          <a:p>
            <a:pPr lvl="1"/>
            <a:r>
              <a:rPr lang="fr-FR" sz="1800" dirty="0" smtClean="0"/>
              <a:t>Pas de limite (nombre de niveaux) de cette arborescence</a:t>
            </a:r>
          </a:p>
          <a:p>
            <a:pPr lvl="1"/>
            <a:r>
              <a:rPr lang="fr-FR" sz="1800" dirty="0" smtClean="0"/>
              <a:t>En pratique, il peut être judicieux de limiter le nombre de table au minimum et gérer les rupture par des groupements.</a:t>
            </a:r>
          </a:p>
        </p:txBody>
      </p:sp>
      <p:sp>
        <p:nvSpPr>
          <p:cNvPr id="57349" name="Rectangle 6"/>
          <p:cNvSpPr>
            <a:spLocks noChangeArrowheads="1"/>
          </p:cNvSpPr>
          <p:nvPr/>
        </p:nvSpPr>
        <p:spPr bwMode="auto">
          <a:xfrm>
            <a:off x="960465"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Sous-rapport </a:t>
            </a: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Rectangle 7"/>
          <p:cNvSpPr>
            <a:spLocks noGrp="1" noChangeArrowheads="1"/>
          </p:cNvSpPr>
          <p:nvPr>
            <p:ph type="title"/>
          </p:nvPr>
        </p:nvSpPr>
        <p:spPr>
          <a:xfrm>
            <a:off x="928662" y="71414"/>
            <a:ext cx="7924800" cy="685800"/>
          </a:xfrm>
          <a:noFill/>
        </p:spPr>
        <p:txBody>
          <a:bodyPr/>
          <a:lstStyle/>
          <a:p>
            <a:r>
              <a:rPr lang="fr-FR" sz="2600" dirty="0" smtClean="0">
                <a:latin typeface="Century Gothic" pitchFamily="34" charset="0"/>
              </a:rPr>
              <a:t>Utilisation du ‘Designer’</a:t>
            </a:r>
            <a:endParaRPr lang="fr-FR" dirty="0" smtClean="0">
              <a:latin typeface="Century Gothic" pitchFamily="34" charset="0"/>
            </a:endParaRPr>
          </a:p>
        </p:txBody>
      </p:sp>
      <p:sp>
        <p:nvSpPr>
          <p:cNvPr id="59395" name="Rectangle 3"/>
          <p:cNvSpPr>
            <a:spLocks noGrp="1" noChangeArrowheads="1"/>
          </p:cNvSpPr>
          <p:nvPr>
            <p:ph idx="1"/>
          </p:nvPr>
        </p:nvSpPr>
        <p:spPr>
          <a:xfrm>
            <a:off x="611561" y="1338489"/>
            <a:ext cx="7344815" cy="5019469"/>
          </a:xfrm>
        </p:spPr>
        <p:txBody>
          <a:bodyPr/>
          <a:lstStyle/>
          <a:p>
            <a:pPr>
              <a:lnSpc>
                <a:spcPct val="90000"/>
              </a:lnSpc>
            </a:pPr>
            <a:r>
              <a:rPr lang="fr-FR" sz="1800" dirty="0" smtClean="0"/>
              <a:t>Principe</a:t>
            </a:r>
          </a:p>
          <a:p>
            <a:pPr lvl="1">
              <a:lnSpc>
                <a:spcPct val="90000"/>
              </a:lnSpc>
            </a:pPr>
            <a:r>
              <a:rPr lang="fr-FR" sz="1800" dirty="0" smtClean="0"/>
              <a:t>Un script VB peut être placé dans des points d’entrée de chaque section des rapports</a:t>
            </a:r>
          </a:p>
          <a:p>
            <a:pPr lvl="1">
              <a:lnSpc>
                <a:spcPct val="90000"/>
              </a:lnSpc>
            </a:pPr>
            <a:r>
              <a:rPr lang="fr-FR" sz="1800" dirty="0" smtClean="0"/>
              <a:t>Le Script VB se déclenche lorsque l'événement correspondant se produit</a:t>
            </a:r>
          </a:p>
          <a:p>
            <a:pPr lvl="1">
              <a:lnSpc>
                <a:spcPct val="90000"/>
              </a:lnSpc>
            </a:pPr>
            <a:r>
              <a:rPr lang="fr-FR" sz="1800" dirty="0" smtClean="0"/>
              <a:t>Accès aux propriétés des champs et des sections</a:t>
            </a:r>
          </a:p>
          <a:p>
            <a:pPr lvl="2">
              <a:lnSpc>
                <a:spcPct val="90000"/>
              </a:lnSpc>
            </a:pPr>
            <a:r>
              <a:rPr lang="fr-FR" sz="1800" dirty="0" smtClean="0"/>
              <a:t>Exemple : </a:t>
            </a:r>
            <a:r>
              <a:rPr lang="fr-FR" sz="1800" dirty="0" err="1" smtClean="0"/>
              <a:t>header.visible</a:t>
            </a:r>
            <a:r>
              <a:rPr lang="fr-FR" sz="1800" dirty="0" smtClean="0"/>
              <a:t>= false </a:t>
            </a:r>
          </a:p>
          <a:p>
            <a:pPr lvl="2">
              <a:lnSpc>
                <a:spcPct val="90000"/>
              </a:lnSpc>
            </a:pPr>
            <a:r>
              <a:rPr lang="fr-FR" sz="1800" dirty="0" smtClean="0"/>
              <a:t>Exemple : </a:t>
            </a:r>
            <a:r>
              <a:rPr lang="fr-FR" sz="1800" dirty="0" err="1" smtClean="0"/>
              <a:t>soldto_attnLbl.ForeColor</a:t>
            </a:r>
            <a:r>
              <a:rPr lang="fr-FR" sz="1800" dirty="0" smtClean="0"/>
              <a:t>= </a:t>
            </a:r>
            <a:r>
              <a:rPr lang="fr-FR" sz="1800" dirty="0" err="1" smtClean="0"/>
              <a:t>rgb</a:t>
            </a:r>
            <a:r>
              <a:rPr lang="fr-FR" sz="1800" dirty="0" smtClean="0"/>
              <a:t>(255,0,0)</a:t>
            </a:r>
          </a:p>
          <a:p>
            <a:pPr>
              <a:lnSpc>
                <a:spcPct val="90000"/>
              </a:lnSpc>
            </a:pPr>
            <a:r>
              <a:rPr lang="fr-FR" sz="1800" dirty="0" smtClean="0"/>
              <a:t>Règles de base</a:t>
            </a:r>
          </a:p>
          <a:p>
            <a:pPr lvl="1">
              <a:lnSpc>
                <a:spcPct val="90000"/>
              </a:lnSpc>
            </a:pPr>
            <a:r>
              <a:rPr lang="fr-FR" sz="1800" dirty="0" smtClean="0"/>
              <a:t>Utiliser au minimum le script VB (facilité de maintenance), TAG des </a:t>
            </a:r>
            <a:r>
              <a:rPr lang="fr-FR" sz="1800" dirty="0" err="1" smtClean="0"/>
              <a:t>modifs</a:t>
            </a:r>
            <a:r>
              <a:rPr lang="fr-FR" sz="1800" dirty="0" smtClean="0"/>
              <a:t>.</a:t>
            </a:r>
          </a:p>
          <a:p>
            <a:pPr lvl="1">
              <a:lnSpc>
                <a:spcPct val="90000"/>
              </a:lnSpc>
            </a:pPr>
            <a:r>
              <a:rPr lang="fr-FR" sz="1800" dirty="0" smtClean="0"/>
              <a:t>Pour rendre plus dynamique le rapport</a:t>
            </a:r>
          </a:p>
          <a:p>
            <a:pPr>
              <a:lnSpc>
                <a:spcPct val="90000"/>
              </a:lnSpc>
            </a:pPr>
            <a:r>
              <a:rPr lang="fr-FR" sz="1800" dirty="0" smtClean="0"/>
              <a:t>Utilisation des champs calculés (</a:t>
            </a:r>
            <a:r>
              <a:rPr lang="fr-FR" sz="1800" dirty="0" err="1" smtClean="0"/>
              <a:t>Calculated</a:t>
            </a:r>
            <a:r>
              <a:rPr lang="fr-FR" sz="1800" dirty="0" smtClean="0"/>
              <a:t> Fields)</a:t>
            </a:r>
          </a:p>
          <a:p>
            <a:pPr lvl="1">
              <a:lnSpc>
                <a:spcPct val="90000"/>
              </a:lnSpc>
            </a:pPr>
            <a:r>
              <a:rPr lang="fr-FR" sz="1800" dirty="0" smtClean="0"/>
              <a:t>Lié aux champs de la source de donnée</a:t>
            </a:r>
          </a:p>
          <a:p>
            <a:pPr lvl="1">
              <a:lnSpc>
                <a:spcPct val="90000"/>
              </a:lnSpc>
            </a:pPr>
            <a:r>
              <a:rPr lang="fr-FR" sz="1800" dirty="0" smtClean="0"/>
              <a:t>Fonctions intégrées (</a:t>
            </a:r>
            <a:r>
              <a:rPr lang="fr-FR" sz="1800" dirty="0" err="1" smtClean="0"/>
              <a:t>sum</a:t>
            </a:r>
            <a:r>
              <a:rPr lang="fr-FR" sz="1800" dirty="0" smtClean="0"/>
              <a:t>(), …), variables (Page, Pages, …) </a:t>
            </a:r>
          </a:p>
          <a:p>
            <a:pPr lvl="1">
              <a:lnSpc>
                <a:spcPct val="90000"/>
              </a:lnSpc>
            </a:pPr>
            <a:r>
              <a:rPr lang="fr-FR" sz="1800" dirty="0" smtClean="0"/>
              <a:t>Gestion des pages par document : </a:t>
            </a:r>
            <a:r>
              <a:rPr lang="fr-FR" sz="1800" dirty="0" err="1" smtClean="0"/>
              <a:t>GroupPage</a:t>
            </a:r>
            <a:r>
              <a:rPr lang="fr-FR" sz="1800" dirty="0" smtClean="0"/>
              <a:t>(N° du groupe) et </a:t>
            </a:r>
            <a:r>
              <a:rPr lang="fr-FR" sz="1800" dirty="0" err="1" smtClean="0"/>
              <a:t>GroupPages</a:t>
            </a:r>
            <a:r>
              <a:rPr lang="fr-FR" sz="1800" dirty="0" smtClean="0"/>
              <a:t>(N° du groupe)</a:t>
            </a:r>
          </a:p>
        </p:txBody>
      </p:sp>
      <p:sp>
        <p:nvSpPr>
          <p:cNvPr id="59397" name="Rectangle 6"/>
          <p:cNvSpPr>
            <a:spLocks noChangeArrowheads="1"/>
          </p:cNvSpPr>
          <p:nvPr/>
        </p:nvSpPr>
        <p:spPr bwMode="auto">
          <a:xfrm>
            <a:off x="928662"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Scripts VB</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Rectangle 7"/>
          <p:cNvSpPr>
            <a:spLocks noGrp="1" noChangeArrowheads="1"/>
          </p:cNvSpPr>
          <p:nvPr>
            <p:ph type="title"/>
          </p:nvPr>
        </p:nvSpPr>
        <p:spPr>
          <a:xfrm>
            <a:off x="928662" y="28556"/>
            <a:ext cx="7924800" cy="685800"/>
          </a:xfrm>
          <a:noFill/>
        </p:spPr>
        <p:txBody>
          <a:bodyPr/>
          <a:lstStyle/>
          <a:p>
            <a:r>
              <a:rPr lang="fr-FR" sz="2600" dirty="0" smtClean="0">
                <a:latin typeface="Century Gothic" pitchFamily="34" charset="0"/>
              </a:rPr>
              <a:t>Utilisation du ‘Designer’</a:t>
            </a:r>
            <a:endParaRPr lang="fr-FR" dirty="0" smtClean="0"/>
          </a:p>
        </p:txBody>
      </p:sp>
      <p:sp>
        <p:nvSpPr>
          <p:cNvPr id="59395" name="Rectangle 3"/>
          <p:cNvSpPr>
            <a:spLocks noGrp="1" noChangeArrowheads="1"/>
          </p:cNvSpPr>
          <p:nvPr>
            <p:ph idx="1"/>
          </p:nvPr>
        </p:nvSpPr>
        <p:spPr>
          <a:xfrm>
            <a:off x="827583" y="1052737"/>
            <a:ext cx="7056785" cy="5171852"/>
          </a:xfrm>
        </p:spPr>
        <p:txBody>
          <a:bodyPr/>
          <a:lstStyle/>
          <a:p>
            <a:pPr>
              <a:lnSpc>
                <a:spcPct val="90000"/>
              </a:lnSpc>
            </a:pPr>
            <a:r>
              <a:rPr lang="fr-FR" sz="1800" dirty="0" smtClean="0"/>
              <a:t>Utilisation des champs calculés (</a:t>
            </a:r>
            <a:r>
              <a:rPr lang="fr-FR" sz="1800" dirty="0" err="1" smtClean="0"/>
              <a:t>Calculated</a:t>
            </a:r>
            <a:r>
              <a:rPr lang="fr-FR" sz="1800" dirty="0" smtClean="0"/>
              <a:t> Fields)</a:t>
            </a:r>
          </a:p>
          <a:p>
            <a:pPr lvl="1">
              <a:lnSpc>
                <a:spcPct val="90000"/>
              </a:lnSpc>
            </a:pPr>
            <a:r>
              <a:rPr lang="fr-FR" sz="1800" dirty="0" smtClean="0"/>
              <a:t>On peut éditer directement la valeur d’un champ de base pour en faire un champ calculé. On peut soit taper directement la formule dans la zone de valeur de la propriété, soit cliquer sur le bouton […] qui ouvre l’éditeur VB, soit double-cliquer sur la zone directement dans l’éditeur, soit faire F2 si la zone est sélectionnée.</a:t>
            </a:r>
          </a:p>
        </p:txBody>
      </p:sp>
      <p:sp>
        <p:nvSpPr>
          <p:cNvPr id="59397" name="Rectangle 6"/>
          <p:cNvSpPr>
            <a:spLocks noChangeArrowheads="1"/>
          </p:cNvSpPr>
          <p:nvPr/>
        </p:nvSpPr>
        <p:spPr bwMode="auto">
          <a:xfrm>
            <a:off x="920750" y="71435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Scripts VB</a:t>
            </a:r>
          </a:p>
        </p:txBody>
      </p:sp>
      <p:pic>
        <p:nvPicPr>
          <p:cNvPr id="59398" name="Picture 6"/>
          <p:cNvPicPr>
            <a:picLocks noChangeAspect="1" noChangeArrowheads="1"/>
          </p:cNvPicPr>
          <p:nvPr/>
        </p:nvPicPr>
        <p:blipFill>
          <a:blip r:embed="rId2" cstate="print"/>
          <a:srcRect/>
          <a:stretch>
            <a:fillRect/>
          </a:stretch>
        </p:blipFill>
        <p:spPr bwMode="auto">
          <a:xfrm>
            <a:off x="4429124" y="3071810"/>
            <a:ext cx="4010101" cy="2307399"/>
          </a:xfrm>
          <a:prstGeom prst="rect">
            <a:avLst/>
          </a:prstGeom>
          <a:noFill/>
          <a:ln w="9525" cap="flat" cmpd="sng" algn="ctr">
            <a:noFill/>
            <a:prstDash val="solid"/>
            <a:miter lim="800000"/>
            <a:headEnd type="none" w="med" len="med"/>
            <a:tailEnd type="none" w="med" len="med"/>
          </a:ln>
        </p:spPr>
      </p:pic>
      <p:pic>
        <p:nvPicPr>
          <p:cNvPr id="59399" name="Picture 7"/>
          <p:cNvPicPr>
            <a:picLocks noChangeAspect="1" noChangeArrowheads="1"/>
          </p:cNvPicPr>
          <p:nvPr/>
        </p:nvPicPr>
        <p:blipFill>
          <a:blip r:embed="rId3" cstate="print"/>
          <a:srcRect/>
          <a:stretch>
            <a:fillRect/>
          </a:stretch>
        </p:blipFill>
        <p:spPr bwMode="auto">
          <a:xfrm>
            <a:off x="714348" y="4714884"/>
            <a:ext cx="3667125" cy="342900"/>
          </a:xfrm>
          <a:prstGeom prst="rect">
            <a:avLst/>
          </a:prstGeom>
          <a:noFill/>
          <a:ln w="9525" cap="flat" cmpd="sng" algn="ctr">
            <a:noFill/>
            <a:prstDash val="solid"/>
            <a:miter lim="800000"/>
            <a:headEnd type="none" w="med" len="med"/>
            <a:tailEnd type="none" w="med" len="med"/>
          </a:ln>
        </p:spPr>
      </p:pic>
      <p:pic>
        <p:nvPicPr>
          <p:cNvPr id="59401" name="Picture 9"/>
          <p:cNvPicPr>
            <a:picLocks noChangeAspect="1" noChangeArrowheads="1"/>
          </p:cNvPicPr>
          <p:nvPr/>
        </p:nvPicPr>
        <p:blipFill>
          <a:blip r:embed="rId4" cstate="print"/>
          <a:srcRect/>
          <a:stretch>
            <a:fillRect/>
          </a:stretch>
        </p:blipFill>
        <p:spPr bwMode="auto">
          <a:xfrm>
            <a:off x="1000100" y="3357562"/>
            <a:ext cx="2981325" cy="733425"/>
          </a:xfrm>
          <a:prstGeom prst="rect">
            <a:avLst/>
          </a:prstGeom>
          <a:noFill/>
          <a:ln w="9525" cap="flat" cmpd="sng" algn="ctr">
            <a:noFill/>
            <a:prstDash val="solid"/>
            <a:miter lim="800000"/>
            <a:headEnd type="none" w="med" len="med"/>
            <a:tailEnd type="none" w="med" len="med"/>
          </a:ln>
        </p:spPr>
      </p:pic>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60420" name="Rectangle 6"/>
          <p:cNvSpPr>
            <a:spLocks noChangeArrowheads="1"/>
          </p:cNvSpPr>
          <p:nvPr/>
        </p:nvSpPr>
        <p:spPr bwMode="auto">
          <a:xfrm>
            <a:off x="889027"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Scripts VB</a:t>
            </a:r>
          </a:p>
        </p:txBody>
      </p:sp>
      <p:pic>
        <p:nvPicPr>
          <p:cNvPr id="60421" name="Picture 6"/>
          <p:cNvPicPr>
            <a:picLocks noChangeAspect="1" noChangeArrowheads="1"/>
          </p:cNvPicPr>
          <p:nvPr/>
        </p:nvPicPr>
        <p:blipFill>
          <a:blip r:embed="rId2" cstate="print"/>
          <a:srcRect/>
          <a:stretch>
            <a:fillRect/>
          </a:stretch>
        </p:blipFill>
        <p:spPr bwMode="auto">
          <a:xfrm>
            <a:off x="1357290" y="1357298"/>
            <a:ext cx="5837237" cy="4779961"/>
          </a:xfrm>
          <a:prstGeom prst="rect">
            <a:avLst/>
          </a:prstGeom>
          <a:noFill/>
          <a:ln w="9525" algn="ctr">
            <a:noFill/>
            <a:miter lim="800000"/>
            <a:headEnd/>
            <a:tailEnd/>
          </a:ln>
        </p:spPr>
      </p:pic>
      <p:sp>
        <p:nvSpPr>
          <p:cNvPr id="60422" name="Oval 11"/>
          <p:cNvSpPr>
            <a:spLocks noChangeArrowheads="1"/>
          </p:cNvSpPr>
          <p:nvPr/>
        </p:nvSpPr>
        <p:spPr bwMode="auto">
          <a:xfrm flipH="1">
            <a:off x="1547813" y="4724400"/>
            <a:ext cx="2303462" cy="936625"/>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61446" name="Rectangle 7"/>
          <p:cNvSpPr>
            <a:spLocks noGrp="1" noChangeArrowheads="1"/>
          </p:cNvSpPr>
          <p:nvPr>
            <p:ph idx="1"/>
          </p:nvPr>
        </p:nvSpPr>
        <p:spPr>
          <a:xfrm>
            <a:off x="925513" y="1357313"/>
            <a:ext cx="7456487" cy="2863850"/>
          </a:xfrm>
          <a:noFill/>
        </p:spPr>
        <p:txBody>
          <a:bodyPr/>
          <a:lstStyle/>
          <a:p>
            <a:r>
              <a:rPr lang="fr-FR" sz="1800" dirty="0" smtClean="0"/>
              <a:t>Forum Visual Basic</a:t>
            </a:r>
          </a:p>
          <a:p>
            <a:pPr lvl="1"/>
            <a:r>
              <a:rPr lang="fr-FR" sz="1800" dirty="0" smtClean="0">
                <a:hlinkClick r:id="rId2"/>
              </a:rPr>
              <a:t>http://www.w3schools.com/vbscript/</a:t>
            </a:r>
            <a:endParaRPr lang="fr-FR" sz="1800" dirty="0" smtClean="0"/>
          </a:p>
        </p:txBody>
      </p:sp>
      <p:sp>
        <p:nvSpPr>
          <p:cNvPr id="61444" name="Rectangle 6"/>
          <p:cNvSpPr>
            <a:spLocks noChangeArrowheads="1"/>
          </p:cNvSpPr>
          <p:nvPr/>
        </p:nvSpPr>
        <p:spPr bwMode="auto">
          <a:xfrm>
            <a:off x="857224"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Scripts VB</a:t>
            </a:r>
          </a:p>
        </p:txBody>
      </p:sp>
      <p:pic>
        <p:nvPicPr>
          <p:cNvPr id="61445" name="Picture 6"/>
          <p:cNvPicPr>
            <a:picLocks noChangeAspect="1" noChangeArrowheads="1"/>
          </p:cNvPicPr>
          <p:nvPr/>
        </p:nvPicPr>
        <p:blipFill>
          <a:blip r:embed="rId3" cstate="print"/>
          <a:srcRect/>
          <a:stretch>
            <a:fillRect/>
          </a:stretch>
        </p:blipFill>
        <p:spPr bwMode="auto">
          <a:xfrm>
            <a:off x="468313" y="2276475"/>
            <a:ext cx="3960812" cy="2282825"/>
          </a:xfrm>
          <a:prstGeom prst="rect">
            <a:avLst/>
          </a:prstGeom>
          <a:noFill/>
          <a:ln w="9525" algn="ctr">
            <a:noFill/>
            <a:miter lim="800000"/>
            <a:headEnd/>
            <a:tailEnd/>
          </a:ln>
        </p:spPr>
      </p:pic>
      <p:pic>
        <p:nvPicPr>
          <p:cNvPr id="61447" name="Picture 8"/>
          <p:cNvPicPr>
            <a:picLocks noChangeAspect="1" noChangeArrowheads="1"/>
          </p:cNvPicPr>
          <p:nvPr/>
        </p:nvPicPr>
        <p:blipFill>
          <a:blip r:embed="rId4" cstate="print"/>
          <a:srcRect/>
          <a:stretch>
            <a:fillRect/>
          </a:stretch>
        </p:blipFill>
        <p:spPr bwMode="auto">
          <a:xfrm>
            <a:off x="4714876" y="2285992"/>
            <a:ext cx="4078310" cy="2771775"/>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62467" name="Rectangle 3"/>
          <p:cNvSpPr>
            <a:spLocks noGrp="1" noChangeArrowheads="1"/>
          </p:cNvSpPr>
          <p:nvPr>
            <p:ph idx="1"/>
          </p:nvPr>
        </p:nvSpPr>
        <p:spPr>
          <a:xfrm>
            <a:off x="925513" y="980729"/>
            <a:ext cx="7456487" cy="5243860"/>
          </a:xfrm>
        </p:spPr>
        <p:txBody>
          <a:bodyPr>
            <a:normAutofit fontScale="92500" lnSpcReduction="10000"/>
          </a:bodyPr>
          <a:lstStyle/>
          <a:p>
            <a:pPr>
              <a:lnSpc>
                <a:spcPct val="90000"/>
              </a:lnSpc>
            </a:pPr>
            <a:r>
              <a:rPr lang="fr-FR" sz="1800" dirty="0" smtClean="0">
                <a:latin typeface="Tahoma (Corps)"/>
              </a:rPr>
              <a:t>Filtrer des données en fonction de la valeur d’un champ du </a:t>
            </a:r>
            <a:r>
              <a:rPr lang="fr-FR" sz="1800" dirty="0" err="1" smtClean="0">
                <a:latin typeface="Tahoma (Corps)"/>
              </a:rPr>
              <a:t>dataSet</a:t>
            </a:r>
            <a:endParaRPr lang="fr-FR" sz="1800" dirty="0" smtClean="0">
              <a:latin typeface="Tahoma (Corps)"/>
            </a:endParaRPr>
          </a:p>
          <a:p>
            <a:pPr lvl="1">
              <a:lnSpc>
                <a:spcPct val="90000"/>
              </a:lnSpc>
            </a:pPr>
            <a:r>
              <a:rPr lang="fr-FR" sz="1800" dirty="0" smtClean="0">
                <a:latin typeface="Tahoma (Corps)"/>
              </a:rPr>
              <a:t>Section ‘</a:t>
            </a:r>
            <a:r>
              <a:rPr lang="fr-FR" sz="1800" dirty="0" err="1" smtClean="0">
                <a:latin typeface="Tahoma (Corps)"/>
              </a:rPr>
              <a:t>Detail</a:t>
            </a:r>
            <a:r>
              <a:rPr lang="fr-FR" sz="1800" dirty="0" smtClean="0">
                <a:latin typeface="Tahoma (Corps)"/>
              </a:rPr>
              <a:t>’ , évènement ‘</a:t>
            </a:r>
            <a:r>
              <a:rPr lang="fr-FR" sz="1800" dirty="0" err="1" smtClean="0">
                <a:latin typeface="Tahoma (Corps)"/>
              </a:rPr>
              <a:t>OnFormat</a:t>
            </a:r>
            <a:r>
              <a:rPr lang="fr-FR" sz="1800" dirty="0" smtClean="0">
                <a:latin typeface="Tahoma (Corps)"/>
              </a:rPr>
              <a:t>’</a:t>
            </a:r>
          </a:p>
          <a:p>
            <a:pPr lvl="4">
              <a:lnSpc>
                <a:spcPct val="90000"/>
              </a:lnSpc>
            </a:pPr>
            <a:endParaRPr lang="fr-FR" sz="1800" dirty="0" smtClean="0">
              <a:latin typeface="Tahoma (Corps)"/>
            </a:endParaRPr>
          </a:p>
          <a:p>
            <a:pPr lvl="2">
              <a:lnSpc>
                <a:spcPct val="90000"/>
              </a:lnSpc>
              <a:buFont typeface="Wingdings" pitchFamily="2" charset="2"/>
              <a:buNone/>
            </a:pPr>
            <a:r>
              <a:rPr lang="fr-FR" sz="1800" dirty="0" smtClean="0">
                <a:latin typeface="Tahoma (Corps)"/>
              </a:rPr>
              <a:t>if </a:t>
            </a:r>
            <a:r>
              <a:rPr lang="fr-FR" sz="1800" dirty="0" err="1" smtClean="0">
                <a:latin typeface="Tahoma (Corps)"/>
              </a:rPr>
              <a:t>ucase</a:t>
            </a:r>
            <a:r>
              <a:rPr lang="fr-FR" sz="1800" dirty="0" smtClean="0">
                <a:latin typeface="Tahoma (Corps)"/>
              </a:rPr>
              <a:t>(</a:t>
            </a:r>
            <a:r>
              <a:rPr lang="fr-FR" sz="1800" dirty="0" err="1" smtClean="0">
                <a:latin typeface="Tahoma (Corps)"/>
              </a:rPr>
              <a:t>pt_mstr_pt_part_type</a:t>
            </a:r>
            <a:r>
              <a:rPr lang="fr-FR" sz="1800" dirty="0" smtClean="0">
                <a:latin typeface="Tahoma (Corps)"/>
              </a:rPr>
              <a:t>) = "FINGOOD" </a:t>
            </a:r>
            <a:r>
              <a:rPr lang="fr-FR" sz="1800" dirty="0" err="1" smtClean="0">
                <a:latin typeface="Tahoma (Corps)"/>
              </a:rPr>
              <a:t>then</a:t>
            </a:r>
            <a:endParaRPr lang="fr-FR" sz="1800" dirty="0" smtClean="0">
              <a:latin typeface="Tahoma (Corps)"/>
            </a:endParaRPr>
          </a:p>
          <a:p>
            <a:pPr lvl="2">
              <a:lnSpc>
                <a:spcPct val="90000"/>
              </a:lnSpc>
              <a:buFont typeface="Wingdings" pitchFamily="2" charset="2"/>
              <a:buNone/>
            </a:pPr>
            <a:r>
              <a:rPr lang="fr-FR" sz="1800" dirty="0" smtClean="0">
                <a:latin typeface="Tahoma (Corps)"/>
              </a:rPr>
              <a:t>	</a:t>
            </a:r>
            <a:r>
              <a:rPr lang="fr-FR" sz="1800" dirty="0" err="1" smtClean="0">
                <a:latin typeface="Tahoma (Corps)"/>
              </a:rPr>
              <a:t>Detail.Visible</a:t>
            </a:r>
            <a:r>
              <a:rPr lang="fr-FR" sz="1800" dirty="0" smtClean="0">
                <a:latin typeface="Tahoma (Corps)"/>
              </a:rPr>
              <a:t>= false</a:t>
            </a:r>
          </a:p>
          <a:p>
            <a:pPr lvl="2">
              <a:lnSpc>
                <a:spcPct val="90000"/>
              </a:lnSpc>
              <a:buFont typeface="Wingdings" pitchFamily="2" charset="2"/>
              <a:buNone/>
            </a:pPr>
            <a:r>
              <a:rPr lang="fr-FR" sz="1800" dirty="0" err="1" smtClean="0">
                <a:latin typeface="Tahoma (Corps)"/>
              </a:rPr>
              <a:t>else</a:t>
            </a:r>
            <a:endParaRPr lang="fr-FR" sz="1800" dirty="0" smtClean="0">
              <a:latin typeface="Tahoma (Corps)"/>
            </a:endParaRPr>
          </a:p>
          <a:p>
            <a:pPr lvl="2">
              <a:lnSpc>
                <a:spcPct val="90000"/>
              </a:lnSpc>
              <a:buFont typeface="Wingdings" pitchFamily="2" charset="2"/>
              <a:buNone/>
            </a:pPr>
            <a:r>
              <a:rPr lang="fr-FR" sz="1800" dirty="0" smtClean="0">
                <a:latin typeface="Tahoma (Corps)"/>
              </a:rPr>
              <a:t>	</a:t>
            </a:r>
            <a:r>
              <a:rPr lang="fr-FR" sz="1800" dirty="0" err="1" smtClean="0">
                <a:latin typeface="Tahoma (Corps)"/>
              </a:rPr>
              <a:t>Detail.Visible</a:t>
            </a:r>
            <a:r>
              <a:rPr lang="fr-FR" sz="1800" dirty="0" smtClean="0">
                <a:latin typeface="Tahoma (Corps)"/>
              </a:rPr>
              <a:t>= </a:t>
            </a:r>
            <a:r>
              <a:rPr lang="fr-FR" sz="1800" dirty="0" err="1" smtClean="0">
                <a:latin typeface="Tahoma (Corps)"/>
              </a:rPr>
              <a:t>true</a:t>
            </a:r>
            <a:endParaRPr lang="fr-FR" sz="1800" dirty="0" smtClean="0">
              <a:latin typeface="Tahoma (Corps)"/>
            </a:endParaRPr>
          </a:p>
          <a:p>
            <a:pPr lvl="2">
              <a:lnSpc>
                <a:spcPct val="90000"/>
              </a:lnSpc>
              <a:buFont typeface="Wingdings" pitchFamily="2" charset="2"/>
              <a:buNone/>
            </a:pPr>
            <a:r>
              <a:rPr lang="fr-FR" sz="1800" dirty="0" err="1" smtClean="0">
                <a:latin typeface="Tahoma (Corps)"/>
              </a:rPr>
              <a:t>endif</a:t>
            </a:r>
            <a:endParaRPr lang="fr-FR" sz="1800" dirty="0" smtClean="0">
              <a:latin typeface="Tahoma (Corps)"/>
            </a:endParaRPr>
          </a:p>
          <a:p>
            <a:pPr>
              <a:lnSpc>
                <a:spcPct val="90000"/>
              </a:lnSpc>
            </a:pPr>
            <a:r>
              <a:rPr lang="fr-FR" sz="1800" dirty="0" smtClean="0">
                <a:latin typeface="Tahoma (Corps)"/>
              </a:rPr>
              <a:t>Changer la couleur d’un champ fonction de la valeur du champ</a:t>
            </a:r>
          </a:p>
          <a:p>
            <a:pPr lvl="1">
              <a:lnSpc>
                <a:spcPct val="90000"/>
              </a:lnSpc>
            </a:pPr>
            <a:r>
              <a:rPr lang="fr-FR" sz="1800" dirty="0" smtClean="0">
                <a:latin typeface="Tahoma (Corps)"/>
              </a:rPr>
              <a:t>Section ‘</a:t>
            </a:r>
            <a:r>
              <a:rPr lang="fr-FR" sz="1800" dirty="0" err="1" smtClean="0">
                <a:latin typeface="Tahoma (Corps)"/>
              </a:rPr>
              <a:t>Detail</a:t>
            </a:r>
            <a:r>
              <a:rPr lang="fr-FR" sz="1800" dirty="0" smtClean="0">
                <a:latin typeface="Tahoma (Corps)"/>
              </a:rPr>
              <a:t>’, évènement ‘</a:t>
            </a:r>
            <a:r>
              <a:rPr lang="fr-FR" sz="1800" dirty="0" err="1" smtClean="0">
                <a:latin typeface="Tahoma (Corps)"/>
              </a:rPr>
              <a:t>OnPrint</a:t>
            </a:r>
            <a:r>
              <a:rPr lang="fr-FR" sz="1800" dirty="0" smtClean="0">
                <a:latin typeface="Tahoma (Corps)"/>
              </a:rPr>
              <a:t>’</a:t>
            </a:r>
          </a:p>
          <a:p>
            <a:pPr lvl="4">
              <a:lnSpc>
                <a:spcPct val="90000"/>
              </a:lnSpc>
            </a:pPr>
            <a:endParaRPr lang="fr-FR" sz="1800" dirty="0" smtClean="0">
              <a:latin typeface="Tahoma (Corps)"/>
            </a:endParaRPr>
          </a:p>
          <a:p>
            <a:pPr lvl="2">
              <a:lnSpc>
                <a:spcPct val="90000"/>
              </a:lnSpc>
              <a:buFont typeface="Wingdings" pitchFamily="2" charset="2"/>
              <a:buNone/>
            </a:pPr>
            <a:r>
              <a:rPr lang="fr-FR" sz="1800" dirty="0" smtClean="0">
                <a:latin typeface="Tahoma (Corps)"/>
              </a:rPr>
              <a:t>if (</a:t>
            </a:r>
            <a:r>
              <a:rPr lang="fr-FR" sz="1800" dirty="0" err="1" smtClean="0">
                <a:latin typeface="Tahoma (Corps)"/>
              </a:rPr>
              <a:t>pt_price</a:t>
            </a:r>
            <a:r>
              <a:rPr lang="fr-FR" sz="1800" dirty="0" smtClean="0">
                <a:latin typeface="Tahoma (Corps)"/>
              </a:rPr>
              <a:t>&gt;= 100) </a:t>
            </a:r>
            <a:r>
              <a:rPr lang="fr-FR" sz="1800" dirty="0" err="1" smtClean="0">
                <a:latin typeface="Tahoma (Corps)"/>
              </a:rPr>
              <a:t>then</a:t>
            </a:r>
            <a:endParaRPr lang="fr-FR" sz="1800" dirty="0" smtClean="0">
              <a:latin typeface="Tahoma (Corps)"/>
            </a:endParaRPr>
          </a:p>
          <a:p>
            <a:pPr lvl="2">
              <a:lnSpc>
                <a:spcPct val="90000"/>
              </a:lnSpc>
              <a:buFont typeface="Wingdings" pitchFamily="2" charset="2"/>
              <a:buNone/>
            </a:pPr>
            <a:r>
              <a:rPr lang="fr-FR" sz="1800" dirty="0" smtClean="0">
                <a:latin typeface="Tahoma (Corps)"/>
              </a:rPr>
              <a:t>	</a:t>
            </a:r>
            <a:r>
              <a:rPr lang="fr-FR" sz="1800" dirty="0" smtClean="0">
                <a:solidFill>
                  <a:srgbClr val="05AF09"/>
                </a:solidFill>
                <a:latin typeface="Tahoma (Corps)"/>
              </a:rPr>
              <a:t>'</a:t>
            </a:r>
            <a:r>
              <a:rPr lang="fr-FR" sz="1800" dirty="0" err="1" smtClean="0">
                <a:solidFill>
                  <a:srgbClr val="05AF09"/>
                </a:solidFill>
                <a:latin typeface="Tahoma (Corps)"/>
              </a:rPr>
              <a:t>color</a:t>
            </a:r>
            <a:r>
              <a:rPr lang="fr-FR" sz="1800" dirty="0" smtClean="0">
                <a:solidFill>
                  <a:srgbClr val="05AF09"/>
                </a:solidFill>
                <a:latin typeface="Tahoma (Corps)"/>
              </a:rPr>
              <a:t> the </a:t>
            </a:r>
            <a:r>
              <a:rPr lang="fr-FR" sz="1800" dirty="0" err="1" smtClean="0">
                <a:solidFill>
                  <a:srgbClr val="05AF09"/>
                </a:solidFill>
                <a:latin typeface="Tahoma (Corps)"/>
              </a:rPr>
              <a:t>field</a:t>
            </a:r>
            <a:r>
              <a:rPr lang="fr-FR" sz="1800" dirty="0" smtClean="0">
                <a:solidFill>
                  <a:srgbClr val="05AF09"/>
                </a:solidFill>
                <a:latin typeface="Tahoma (Corps)"/>
              </a:rPr>
              <a:t> </a:t>
            </a:r>
            <a:r>
              <a:rPr lang="fr-FR" sz="1800" dirty="0" err="1" smtClean="0">
                <a:solidFill>
                  <a:srgbClr val="05AF09"/>
                </a:solidFill>
                <a:latin typeface="Tahoma (Corps)"/>
              </a:rPr>
              <a:t>text</a:t>
            </a:r>
            <a:r>
              <a:rPr lang="fr-FR" sz="1800" dirty="0" smtClean="0">
                <a:solidFill>
                  <a:srgbClr val="05AF09"/>
                </a:solidFill>
                <a:latin typeface="Tahoma (Corps)"/>
              </a:rPr>
              <a:t> RED</a:t>
            </a:r>
          </a:p>
          <a:p>
            <a:pPr lvl="2">
              <a:lnSpc>
                <a:spcPct val="90000"/>
              </a:lnSpc>
              <a:buFont typeface="Wingdings" pitchFamily="2" charset="2"/>
              <a:buNone/>
            </a:pPr>
            <a:r>
              <a:rPr lang="fr-FR" sz="1800" dirty="0" smtClean="0">
                <a:latin typeface="Tahoma (Corps)"/>
              </a:rPr>
              <a:t>	[</a:t>
            </a:r>
            <a:r>
              <a:rPr lang="fr-FR" sz="1800" dirty="0" err="1" smtClean="0">
                <a:latin typeface="Tahoma (Corps)"/>
              </a:rPr>
              <a:t>pt_priceCtl</a:t>
            </a:r>
            <a:r>
              <a:rPr lang="fr-FR" sz="1800" dirty="0" smtClean="0">
                <a:latin typeface="Tahoma (Corps)"/>
              </a:rPr>
              <a:t>].</a:t>
            </a:r>
            <a:r>
              <a:rPr lang="fr-FR" sz="1800" dirty="0" err="1" smtClean="0">
                <a:latin typeface="Tahoma (Corps)"/>
              </a:rPr>
              <a:t>ForeColor</a:t>
            </a:r>
            <a:r>
              <a:rPr lang="fr-FR" sz="1800" dirty="0" smtClean="0">
                <a:latin typeface="Tahoma (Corps)"/>
              </a:rPr>
              <a:t>= "#FF0000" </a:t>
            </a:r>
          </a:p>
          <a:p>
            <a:pPr lvl="2">
              <a:lnSpc>
                <a:spcPct val="90000"/>
              </a:lnSpc>
              <a:buFont typeface="Wingdings" pitchFamily="2" charset="2"/>
              <a:buNone/>
            </a:pPr>
            <a:r>
              <a:rPr lang="fr-FR" sz="1800" dirty="0" err="1" smtClean="0">
                <a:latin typeface="Tahoma (Corps)"/>
              </a:rPr>
              <a:t>else</a:t>
            </a:r>
            <a:endParaRPr lang="fr-FR" sz="1800" dirty="0" smtClean="0">
              <a:latin typeface="Tahoma (Corps)"/>
            </a:endParaRPr>
          </a:p>
          <a:p>
            <a:pPr lvl="2">
              <a:lnSpc>
                <a:spcPct val="90000"/>
              </a:lnSpc>
              <a:buFont typeface="Wingdings" pitchFamily="2" charset="2"/>
              <a:buNone/>
            </a:pPr>
            <a:r>
              <a:rPr lang="fr-FR" sz="1800" dirty="0" smtClean="0">
                <a:latin typeface="Tahoma (Corps)"/>
              </a:rPr>
              <a:t>	</a:t>
            </a:r>
            <a:r>
              <a:rPr lang="fr-FR" sz="1800" dirty="0" smtClean="0">
                <a:solidFill>
                  <a:srgbClr val="05AF09"/>
                </a:solidFill>
                <a:latin typeface="Tahoma (Corps)"/>
              </a:rPr>
              <a:t>'</a:t>
            </a:r>
            <a:r>
              <a:rPr lang="fr-FR" sz="1800" dirty="0" err="1" smtClean="0">
                <a:solidFill>
                  <a:srgbClr val="05AF09"/>
                </a:solidFill>
                <a:latin typeface="Tahoma (Corps)"/>
              </a:rPr>
              <a:t>color</a:t>
            </a:r>
            <a:r>
              <a:rPr lang="fr-FR" sz="1800" dirty="0" smtClean="0">
                <a:solidFill>
                  <a:srgbClr val="05AF09"/>
                </a:solidFill>
                <a:latin typeface="Tahoma (Corps)"/>
              </a:rPr>
              <a:t> the </a:t>
            </a:r>
            <a:r>
              <a:rPr lang="fr-FR" sz="1800" dirty="0" err="1" smtClean="0">
                <a:solidFill>
                  <a:srgbClr val="05AF09"/>
                </a:solidFill>
                <a:latin typeface="Tahoma (Corps)"/>
              </a:rPr>
              <a:t>field</a:t>
            </a:r>
            <a:r>
              <a:rPr lang="fr-FR" sz="1800" dirty="0" smtClean="0">
                <a:solidFill>
                  <a:srgbClr val="05AF09"/>
                </a:solidFill>
                <a:latin typeface="Tahoma (Corps)"/>
              </a:rPr>
              <a:t> </a:t>
            </a:r>
            <a:r>
              <a:rPr lang="fr-FR" sz="1800" dirty="0" err="1" smtClean="0">
                <a:solidFill>
                  <a:srgbClr val="05AF09"/>
                </a:solidFill>
                <a:latin typeface="Tahoma (Corps)"/>
              </a:rPr>
              <a:t>text</a:t>
            </a:r>
            <a:r>
              <a:rPr lang="fr-FR" sz="1800" dirty="0" smtClean="0">
                <a:solidFill>
                  <a:srgbClr val="05AF09"/>
                </a:solidFill>
                <a:latin typeface="Tahoma (Corps)"/>
              </a:rPr>
              <a:t> BLACK</a:t>
            </a:r>
          </a:p>
          <a:p>
            <a:pPr lvl="2">
              <a:lnSpc>
                <a:spcPct val="90000"/>
              </a:lnSpc>
              <a:buFont typeface="Wingdings" pitchFamily="2" charset="2"/>
              <a:buNone/>
            </a:pPr>
            <a:r>
              <a:rPr lang="fr-FR" sz="1800" dirty="0" smtClean="0">
                <a:latin typeface="Tahoma (Corps)"/>
              </a:rPr>
              <a:t>[</a:t>
            </a:r>
            <a:r>
              <a:rPr lang="fr-FR" sz="1800" dirty="0" err="1" smtClean="0">
                <a:latin typeface="Tahoma (Corps)"/>
              </a:rPr>
              <a:t>pt_priceCtl</a:t>
            </a:r>
            <a:r>
              <a:rPr lang="fr-FR" sz="1800" dirty="0" smtClean="0">
                <a:latin typeface="Tahoma (Corps)"/>
              </a:rPr>
              <a:t>].</a:t>
            </a:r>
            <a:r>
              <a:rPr lang="fr-FR" sz="1800" dirty="0" err="1" smtClean="0">
                <a:latin typeface="Tahoma (Corps)"/>
              </a:rPr>
              <a:t>ForeColor</a:t>
            </a:r>
            <a:r>
              <a:rPr lang="fr-FR" sz="1800" dirty="0" smtClean="0">
                <a:latin typeface="Tahoma (Corps)"/>
              </a:rPr>
              <a:t>= "#000000" </a:t>
            </a:r>
          </a:p>
          <a:p>
            <a:pPr lvl="2">
              <a:lnSpc>
                <a:spcPct val="90000"/>
              </a:lnSpc>
              <a:buFont typeface="Wingdings" pitchFamily="2" charset="2"/>
              <a:buNone/>
            </a:pPr>
            <a:r>
              <a:rPr lang="fr-FR" sz="1800" dirty="0" err="1" smtClean="0">
                <a:latin typeface="Tahoma (Corps)"/>
              </a:rPr>
              <a:t>Endif</a:t>
            </a:r>
            <a:endParaRPr lang="fr-FR" sz="1800" dirty="0" smtClean="0">
              <a:latin typeface="Tahoma (Corps)"/>
            </a:endParaRPr>
          </a:p>
          <a:p>
            <a:pPr lvl="0">
              <a:lnSpc>
                <a:spcPct val="90000"/>
              </a:lnSpc>
            </a:pPr>
            <a:r>
              <a:rPr lang="fr-FR" sz="1800" dirty="0" smtClean="0">
                <a:latin typeface="Tahoma (Corps)"/>
              </a:rPr>
              <a:t>Attention à l’initialisation / réinitialisation des variables ! Bien penser à gérer le « </a:t>
            </a:r>
            <a:r>
              <a:rPr lang="fr-FR" sz="1800" dirty="0" err="1" smtClean="0">
                <a:latin typeface="Tahoma (Corps)"/>
              </a:rPr>
              <a:t>else</a:t>
            </a:r>
            <a:r>
              <a:rPr lang="fr-FR" sz="1800" dirty="0" smtClean="0">
                <a:latin typeface="Tahoma (Corps)"/>
              </a:rPr>
              <a:t> » pour revenir à l’aspect normal.</a:t>
            </a:r>
          </a:p>
          <a:p>
            <a:pPr lvl="2">
              <a:lnSpc>
                <a:spcPct val="90000"/>
              </a:lnSpc>
              <a:buFont typeface="Wingdings" pitchFamily="2" charset="2"/>
              <a:buNone/>
            </a:pPr>
            <a:endParaRPr lang="fr-FR" sz="1800" dirty="0" smtClean="0">
              <a:latin typeface="Tahoma (Corps)"/>
            </a:endParaRPr>
          </a:p>
        </p:txBody>
      </p:sp>
      <p:sp>
        <p:nvSpPr>
          <p:cNvPr id="62469" name="Rectangle 6"/>
          <p:cNvSpPr>
            <a:spLocks noChangeArrowheads="1"/>
          </p:cNvSpPr>
          <p:nvPr/>
        </p:nvSpPr>
        <p:spPr bwMode="auto">
          <a:xfrm>
            <a:off x="857224" y="69530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Scripts VB : Exemples</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Utilisation du ‘Designer’</a:t>
            </a:r>
            <a:endParaRPr lang="fr-FR" dirty="0" smtClean="0"/>
          </a:p>
        </p:txBody>
      </p:sp>
      <p:sp>
        <p:nvSpPr>
          <p:cNvPr id="62467" name="Rectangle 3"/>
          <p:cNvSpPr>
            <a:spLocks noGrp="1" noChangeArrowheads="1"/>
          </p:cNvSpPr>
          <p:nvPr>
            <p:ph idx="1"/>
          </p:nvPr>
        </p:nvSpPr>
        <p:spPr>
          <a:xfrm>
            <a:off x="925513" y="1500173"/>
            <a:ext cx="7456487" cy="3429025"/>
          </a:xfrm>
        </p:spPr>
        <p:txBody>
          <a:bodyPr/>
          <a:lstStyle/>
          <a:p>
            <a:r>
              <a:rPr lang="en-US" sz="1800" dirty="0" smtClean="0"/>
              <a:t>.NET Script Objects </a:t>
            </a:r>
            <a:r>
              <a:rPr lang="en-US" sz="1800" dirty="0" err="1" smtClean="0"/>
              <a:t>permet</a:t>
            </a:r>
            <a:r>
              <a:rPr lang="en-US" sz="1800" dirty="0" smtClean="0"/>
              <a:t> </a:t>
            </a:r>
            <a:r>
              <a:rPr lang="en-US" sz="1800" dirty="0" err="1" smtClean="0"/>
              <a:t>d’outrepasser</a:t>
            </a:r>
            <a:r>
              <a:rPr lang="en-US" sz="1800" dirty="0" smtClean="0"/>
              <a:t> la </a:t>
            </a:r>
            <a:r>
              <a:rPr lang="en-US" sz="1800" dirty="0" err="1" smtClean="0"/>
              <a:t>logique</a:t>
            </a:r>
            <a:r>
              <a:rPr lang="en-US" sz="1800" dirty="0" smtClean="0"/>
              <a:t> du </a:t>
            </a:r>
            <a:r>
              <a:rPr lang="en-US" sz="1800" dirty="0" err="1" smtClean="0"/>
              <a:t>Vbscript</a:t>
            </a:r>
            <a:r>
              <a:rPr lang="en-US" sz="1800" dirty="0" smtClean="0"/>
              <a:t>. Il </a:t>
            </a:r>
            <a:r>
              <a:rPr lang="en-US" sz="1800" dirty="0" err="1" smtClean="0"/>
              <a:t>est</a:t>
            </a:r>
            <a:r>
              <a:rPr lang="en-US" sz="1800" dirty="0" smtClean="0"/>
              <a:t> possible, avec les versions </a:t>
            </a:r>
            <a:r>
              <a:rPr lang="en-US" sz="1800" dirty="0" err="1" smtClean="0"/>
              <a:t>récentes</a:t>
            </a:r>
            <a:r>
              <a:rPr lang="en-US" sz="1800" dirty="0" smtClean="0"/>
              <a:t>, </a:t>
            </a:r>
            <a:r>
              <a:rPr lang="en-US" sz="1800" dirty="0" err="1" smtClean="0"/>
              <a:t>d’écrire</a:t>
            </a:r>
            <a:r>
              <a:rPr lang="en-US" sz="1800" dirty="0" smtClean="0"/>
              <a:t> des classes </a:t>
            </a:r>
            <a:r>
              <a:rPr lang="en-US" sz="1800" dirty="0" err="1" smtClean="0"/>
              <a:t>personnalisées</a:t>
            </a:r>
            <a:r>
              <a:rPr lang="en-US" sz="1800" dirty="0" smtClean="0"/>
              <a:t> en C# (</a:t>
            </a:r>
            <a:r>
              <a:rPr lang="en-US" sz="1800" dirty="0" err="1" smtClean="0"/>
              <a:t>ou</a:t>
            </a:r>
            <a:r>
              <a:rPr lang="en-US" sz="1800" dirty="0" smtClean="0"/>
              <a:t> tout </a:t>
            </a:r>
            <a:r>
              <a:rPr lang="en-US" sz="1800" dirty="0" err="1" smtClean="0"/>
              <a:t>autre</a:t>
            </a:r>
            <a:r>
              <a:rPr lang="en-US" sz="1800" dirty="0" smtClean="0"/>
              <a:t> </a:t>
            </a:r>
            <a:r>
              <a:rPr lang="en-US" sz="1800" dirty="0" err="1" smtClean="0"/>
              <a:t>langage</a:t>
            </a:r>
            <a:r>
              <a:rPr lang="en-US" sz="1800" dirty="0" smtClean="0"/>
              <a:t> .NET) et </a:t>
            </a:r>
            <a:r>
              <a:rPr lang="en-US" sz="1800" dirty="0" err="1" smtClean="0"/>
              <a:t>d’exposer</a:t>
            </a:r>
            <a:r>
              <a:rPr lang="en-US" sz="1800" dirty="0" smtClean="0"/>
              <a:t> </a:t>
            </a:r>
            <a:r>
              <a:rPr lang="en-US" sz="1800" dirty="0" err="1" smtClean="0"/>
              <a:t>leurs</a:t>
            </a:r>
            <a:r>
              <a:rPr lang="en-US" sz="1800" dirty="0" smtClean="0"/>
              <a:t> </a:t>
            </a:r>
            <a:r>
              <a:rPr lang="en-US" sz="1800" dirty="0" err="1" smtClean="0"/>
              <a:t>méthodes</a:t>
            </a:r>
            <a:r>
              <a:rPr lang="en-US" sz="1800" dirty="0" smtClean="0"/>
              <a:t> </a:t>
            </a:r>
            <a:r>
              <a:rPr lang="en-US" sz="1800" dirty="0" err="1" smtClean="0"/>
              <a:t>publiques</a:t>
            </a:r>
            <a:r>
              <a:rPr lang="en-US" sz="1800" dirty="0" smtClean="0"/>
              <a:t>, de </a:t>
            </a:r>
            <a:r>
              <a:rPr lang="en-US" sz="1800" dirty="0" err="1" smtClean="0"/>
              <a:t>telle</a:t>
            </a:r>
            <a:r>
              <a:rPr lang="en-US" sz="1800" dirty="0" smtClean="0"/>
              <a:t> </a:t>
            </a:r>
            <a:r>
              <a:rPr lang="en-US" sz="1800" dirty="0" err="1" smtClean="0"/>
              <a:t>sorte</a:t>
            </a:r>
            <a:r>
              <a:rPr lang="en-US" sz="1800" dirty="0" smtClean="0"/>
              <a:t> </a:t>
            </a:r>
            <a:r>
              <a:rPr lang="en-US" sz="1800" dirty="0" err="1" smtClean="0"/>
              <a:t>qu’elle</a:t>
            </a:r>
            <a:r>
              <a:rPr lang="en-US" sz="1800" dirty="0" smtClean="0"/>
              <a:t> </a:t>
            </a:r>
            <a:r>
              <a:rPr lang="en-US" sz="1800" dirty="0" err="1" smtClean="0"/>
              <a:t>puissent</a:t>
            </a:r>
            <a:r>
              <a:rPr lang="en-US" sz="1800" dirty="0" smtClean="0"/>
              <a:t> </a:t>
            </a:r>
            <a:r>
              <a:rPr lang="en-US" sz="1800" dirty="0" err="1" smtClean="0"/>
              <a:t>être</a:t>
            </a:r>
            <a:r>
              <a:rPr lang="en-US" sz="1800" dirty="0" smtClean="0"/>
              <a:t> </a:t>
            </a:r>
            <a:r>
              <a:rPr lang="en-US" sz="1800" dirty="0" err="1" smtClean="0"/>
              <a:t>invoquées</a:t>
            </a:r>
            <a:r>
              <a:rPr lang="en-US" sz="1800" dirty="0" smtClean="0"/>
              <a:t> par le </a:t>
            </a:r>
            <a:r>
              <a:rPr lang="en-US" sz="1800" dirty="0" err="1" smtClean="0"/>
              <a:t>Vbscript</a:t>
            </a:r>
            <a:r>
              <a:rPr lang="en-US" sz="1800" dirty="0" smtClean="0"/>
              <a:t> </a:t>
            </a:r>
            <a:r>
              <a:rPr lang="en-US" sz="1800" dirty="0" err="1" smtClean="0"/>
              <a:t>lors</a:t>
            </a:r>
            <a:r>
              <a:rPr lang="en-US" sz="1800" dirty="0" smtClean="0"/>
              <a:t> de </a:t>
            </a:r>
            <a:r>
              <a:rPr lang="en-US" sz="1800" dirty="0" err="1" smtClean="0"/>
              <a:t>l’exécution</a:t>
            </a:r>
            <a:r>
              <a:rPr lang="en-US" sz="1800" dirty="0" smtClean="0"/>
              <a:t> du rapport. </a:t>
            </a:r>
            <a:r>
              <a:rPr lang="en-US" sz="1800" dirty="0" err="1" smtClean="0"/>
              <a:t>C’est</a:t>
            </a:r>
            <a:r>
              <a:rPr lang="en-US" sz="1800" dirty="0" smtClean="0"/>
              <a:t> </a:t>
            </a:r>
            <a:r>
              <a:rPr lang="en-US" sz="1800" dirty="0" err="1" smtClean="0"/>
              <a:t>une</a:t>
            </a:r>
            <a:r>
              <a:rPr lang="en-US" sz="1800" dirty="0" smtClean="0"/>
              <a:t> </a:t>
            </a:r>
            <a:r>
              <a:rPr lang="en-US" sz="1800" dirty="0" err="1" smtClean="0"/>
              <a:t>possibilité</a:t>
            </a:r>
            <a:r>
              <a:rPr lang="en-US" sz="1800" dirty="0" smtClean="0"/>
              <a:t> </a:t>
            </a:r>
            <a:r>
              <a:rPr lang="en-US" sz="1800" dirty="0" err="1" smtClean="0"/>
              <a:t>puissante</a:t>
            </a:r>
            <a:r>
              <a:rPr lang="en-US" sz="1800" dirty="0" smtClean="0"/>
              <a:t> qui </a:t>
            </a:r>
            <a:r>
              <a:rPr lang="en-US" sz="1800" dirty="0" err="1" smtClean="0"/>
              <a:t>autorise</a:t>
            </a:r>
            <a:r>
              <a:rPr lang="en-US" sz="1800" dirty="0" smtClean="0"/>
              <a:t> le </a:t>
            </a:r>
            <a:r>
              <a:rPr lang="en-US" sz="1800" dirty="0" err="1" smtClean="0"/>
              <a:t>contournement</a:t>
            </a:r>
            <a:r>
              <a:rPr lang="en-US" sz="1800" dirty="0" smtClean="0"/>
              <a:t> de la </a:t>
            </a:r>
            <a:r>
              <a:rPr lang="en-US" sz="1800" dirty="0" err="1" smtClean="0"/>
              <a:t>plupart</a:t>
            </a:r>
            <a:r>
              <a:rPr lang="en-US" sz="1800" dirty="0" smtClean="0"/>
              <a:t> des limitations des versions </a:t>
            </a:r>
            <a:r>
              <a:rPr lang="en-US" sz="1800" dirty="0" err="1" smtClean="0"/>
              <a:t>antérieures</a:t>
            </a:r>
            <a:endParaRPr lang="en-US" sz="1800" dirty="0" smtClean="0"/>
          </a:p>
        </p:txBody>
      </p:sp>
      <p:sp>
        <p:nvSpPr>
          <p:cNvPr id="62469" name="Rectangle 6"/>
          <p:cNvSpPr>
            <a:spLocks noChangeArrowheads="1"/>
          </p:cNvSpPr>
          <p:nvPr/>
        </p:nvSpPr>
        <p:spPr bwMode="auto">
          <a:xfrm>
            <a:off x="857224"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Scripts VB : </a:t>
            </a:r>
            <a:r>
              <a:rPr lang="fr-FR" dirty="0" smtClean="0">
                <a:latin typeface="Arial" pitchFamily="34" charset="0"/>
              </a:rPr>
              <a:t>Autres langages</a:t>
            </a:r>
            <a:endParaRPr lang="fr-FR" dirty="0">
              <a:latin typeface="Arial" pitchFamily="34" charset="0"/>
            </a:endParaRP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p:cNvSpPr>
            <a:spLocks noGrp="1" noChangeArrowheads="1"/>
          </p:cNvSpPr>
          <p:nvPr>
            <p:ph type="ctrTitle"/>
          </p:nvPr>
        </p:nvSpPr>
        <p:spPr>
          <a:xfrm>
            <a:off x="1906588" y="2578100"/>
            <a:ext cx="5689600" cy="1371600"/>
          </a:xfrm>
          <a:noFill/>
        </p:spPr>
        <p:txBody>
          <a:bodyPr/>
          <a:lstStyle/>
          <a:p>
            <a:r>
              <a:rPr lang="fr-FR" smtClean="0"/>
              <a:t>‘Template’ Designer</a:t>
            </a:r>
          </a:p>
        </p:txBody>
      </p:sp>
    </p:spTree>
  </p:cSld>
  <p:clrMapOvr>
    <a:masterClrMapping/>
  </p:clrMapOvr>
  <p:transition advClick="0"/>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2"/>
          <p:cNvSpPr>
            <a:spLocks noGrp="1" noChangeArrowheads="1"/>
          </p:cNvSpPr>
          <p:nvPr>
            <p:ph type="title"/>
          </p:nvPr>
        </p:nvSpPr>
        <p:spPr>
          <a:xfrm>
            <a:off x="857224" y="71414"/>
            <a:ext cx="7924800" cy="685800"/>
          </a:xfrm>
        </p:spPr>
        <p:txBody>
          <a:bodyPr/>
          <a:lstStyle/>
          <a:p>
            <a:r>
              <a:rPr lang="fr-FR" sz="2600" dirty="0" smtClean="0">
                <a:solidFill>
                  <a:srgbClr val="0070C0"/>
                </a:solidFill>
                <a:latin typeface="Century Gothic" pitchFamily="34" charset="0"/>
              </a:rPr>
              <a:t>Template Designer</a:t>
            </a:r>
            <a:endParaRPr lang="fr-FR" dirty="0" smtClean="0"/>
          </a:p>
        </p:txBody>
      </p:sp>
      <p:sp>
        <p:nvSpPr>
          <p:cNvPr id="65540" name="Rectangle 3"/>
          <p:cNvSpPr>
            <a:spLocks noGrp="1" noChangeArrowheads="1"/>
          </p:cNvSpPr>
          <p:nvPr>
            <p:ph idx="1"/>
          </p:nvPr>
        </p:nvSpPr>
        <p:spPr>
          <a:xfrm>
            <a:off x="152400" y="1714488"/>
            <a:ext cx="8991600" cy="3286148"/>
          </a:xfrm>
        </p:spPr>
        <p:txBody>
          <a:bodyPr/>
          <a:lstStyle/>
          <a:p>
            <a:r>
              <a:rPr lang="fr-FR" sz="1800" dirty="0" smtClean="0"/>
              <a:t>Utilisé pour créer / modifier les ‘</a:t>
            </a:r>
            <a:r>
              <a:rPr lang="fr-FR" sz="1800" dirty="0" err="1" smtClean="0"/>
              <a:t>Templates</a:t>
            </a:r>
            <a:r>
              <a:rPr lang="fr-FR" sz="1800" dirty="0" smtClean="0"/>
              <a:t>’ des rapports</a:t>
            </a:r>
          </a:p>
          <a:p>
            <a:r>
              <a:rPr lang="fr-FR" sz="1800" dirty="0" smtClean="0"/>
              <a:t>Un ‘</a:t>
            </a:r>
            <a:r>
              <a:rPr lang="fr-FR" sz="1800" i="1" dirty="0" smtClean="0"/>
              <a:t>Report Template</a:t>
            </a:r>
            <a:r>
              <a:rPr lang="fr-FR" sz="1800" dirty="0" smtClean="0"/>
              <a:t>’ permet un héritage des propriétés dans un ou plusieurs rapports </a:t>
            </a:r>
          </a:p>
          <a:p>
            <a:pPr lvl="1"/>
            <a:r>
              <a:rPr lang="fr-FR" sz="1800" dirty="0" smtClean="0"/>
              <a:t>Identique à CSS pour le Design des pages WEB</a:t>
            </a:r>
          </a:p>
          <a:p>
            <a:pPr lvl="1"/>
            <a:r>
              <a:rPr lang="fr-FR" sz="1800" dirty="0" smtClean="0"/>
              <a:t>Héritage des propriétés telles que les polices, les couleurs et l'alignement</a:t>
            </a:r>
          </a:p>
          <a:p>
            <a:pPr lvl="1"/>
            <a:r>
              <a:rPr lang="fr-FR" sz="1800" dirty="0" smtClean="0"/>
              <a:t>Les champs peuvent être héritées (par exemple, l’en-tête de page, logo, …)</a:t>
            </a:r>
          </a:p>
          <a:p>
            <a:r>
              <a:rPr lang="fr-FR" sz="1800" dirty="0" smtClean="0"/>
              <a:t>Permet des changements en masse seulement (sur de nombreux rapports) en changeant ou modifiant le ‘Template’</a:t>
            </a:r>
          </a:p>
          <a:p>
            <a:r>
              <a:rPr lang="fr-FR" sz="1800" dirty="0" smtClean="0"/>
              <a:t>Très utile pour la standardisation des documents (charte graphique d’une société)    </a:t>
            </a:r>
          </a:p>
        </p:txBody>
      </p:sp>
      <p:sp>
        <p:nvSpPr>
          <p:cNvPr id="65541" name="Rectangle 6"/>
          <p:cNvSpPr>
            <a:spLocks noChangeArrowheads="1"/>
          </p:cNvSpPr>
          <p:nvPr/>
        </p:nvSpPr>
        <p:spPr bwMode="auto">
          <a:xfrm>
            <a:off x="882664" y="909622"/>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solidFill>
                  <a:srgbClr val="5A5A5A"/>
                </a:solidFill>
                <a:latin typeface="Arial" pitchFamily="34" charset="0"/>
              </a:rPr>
              <a:t>Introduction</a:t>
            </a: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2"/>
          <p:cNvSpPr>
            <a:spLocks noGrp="1" noChangeArrowheads="1"/>
          </p:cNvSpPr>
          <p:nvPr>
            <p:ph type="title"/>
          </p:nvPr>
        </p:nvSpPr>
        <p:spPr>
          <a:xfrm>
            <a:off x="785786" y="99994"/>
            <a:ext cx="7924800" cy="685800"/>
          </a:xfrm>
          <a:noFill/>
        </p:spPr>
        <p:txBody>
          <a:bodyPr/>
          <a:lstStyle/>
          <a:p>
            <a:r>
              <a:rPr lang="fr-FR" sz="2600" dirty="0" smtClean="0">
                <a:solidFill>
                  <a:srgbClr val="0070C0"/>
                </a:solidFill>
                <a:latin typeface="Century Gothic" pitchFamily="34" charset="0"/>
              </a:rPr>
              <a:t>Template Designer </a:t>
            </a:r>
            <a:endParaRPr lang="fr-FR" dirty="0" smtClean="0">
              <a:solidFill>
                <a:srgbClr val="0070C0"/>
              </a:solidFill>
            </a:endParaRPr>
          </a:p>
        </p:txBody>
      </p:sp>
      <p:sp>
        <p:nvSpPr>
          <p:cNvPr id="66564" name="Rectangle 6"/>
          <p:cNvSpPr>
            <a:spLocks noChangeArrowheads="1"/>
          </p:cNvSpPr>
          <p:nvPr/>
        </p:nvSpPr>
        <p:spPr bwMode="auto">
          <a:xfrm>
            <a:off x="785786" y="857232"/>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36.4.21.31</a:t>
            </a:r>
          </a:p>
        </p:txBody>
      </p:sp>
      <p:pic>
        <p:nvPicPr>
          <p:cNvPr id="66565" name="Picture 4"/>
          <p:cNvPicPr>
            <a:picLocks noChangeAspect="1" noChangeArrowheads="1"/>
          </p:cNvPicPr>
          <p:nvPr/>
        </p:nvPicPr>
        <p:blipFill>
          <a:blip r:embed="rId2" cstate="print"/>
          <a:srcRect/>
          <a:stretch>
            <a:fillRect/>
          </a:stretch>
        </p:blipFill>
        <p:spPr bwMode="auto">
          <a:xfrm>
            <a:off x="900113" y="1500174"/>
            <a:ext cx="6815159" cy="3803664"/>
          </a:xfrm>
          <a:prstGeom prst="rect">
            <a:avLst/>
          </a:prstGeom>
          <a:noFill/>
          <a:ln w="9525" algn="ctr">
            <a:noFill/>
            <a:miter lim="800000"/>
            <a:headEnd/>
            <a:tailEnd/>
          </a:ln>
        </p:spPr>
      </p:pic>
      <p:sp>
        <p:nvSpPr>
          <p:cNvPr id="66566" name="Rectangle 5"/>
          <p:cNvSpPr>
            <a:spLocks noChangeArrowheads="1"/>
          </p:cNvSpPr>
          <p:nvPr/>
        </p:nvSpPr>
        <p:spPr bwMode="auto">
          <a:xfrm>
            <a:off x="1476375" y="5589588"/>
            <a:ext cx="6353175" cy="647700"/>
          </a:xfrm>
          <a:prstGeom prst="rect">
            <a:avLst/>
          </a:prstGeom>
          <a:noFill/>
          <a:ln w="9525">
            <a:noFill/>
            <a:miter lim="800000"/>
            <a:headEnd/>
            <a:tailEnd/>
          </a:ln>
        </p:spPr>
        <p:txBody>
          <a:bodyPr lIns="92075" tIns="46038" rIns="92075" bIns="46038"/>
          <a:lstStyle/>
          <a:p>
            <a:pPr marL="266700" indent="-266700" algn="l">
              <a:lnSpc>
                <a:spcPct val="80000"/>
              </a:lnSpc>
              <a:spcBef>
                <a:spcPct val="10000"/>
              </a:spcBef>
              <a:spcAft>
                <a:spcPct val="20000"/>
              </a:spcAft>
              <a:buClr>
                <a:srgbClr val="DA162E"/>
              </a:buClr>
              <a:buSzPct val="75000"/>
              <a:buFont typeface="Wingdings" pitchFamily="2" charset="2"/>
              <a:buNone/>
            </a:pPr>
            <a:r>
              <a:rPr lang="en-US" sz="1400" b="1" i="1">
                <a:solidFill>
                  <a:schemeClr val="accent1"/>
                </a:solidFill>
                <a:latin typeface="Arial" pitchFamily="34" charset="0"/>
              </a:rPr>
              <a:t>Ne jamais modifier les templates “QAD_”, faire une copie.</a:t>
            </a:r>
          </a:p>
          <a:p>
            <a:pPr marL="266700" indent="-266700" algn="l">
              <a:lnSpc>
                <a:spcPct val="80000"/>
              </a:lnSpc>
              <a:spcBef>
                <a:spcPct val="10000"/>
              </a:spcBef>
              <a:spcAft>
                <a:spcPct val="20000"/>
              </a:spcAft>
              <a:buClr>
                <a:srgbClr val="DA162E"/>
              </a:buClr>
              <a:buSzPct val="75000"/>
              <a:buFont typeface="Wingdings" pitchFamily="2" charset="2"/>
              <a:buNone/>
            </a:pPr>
            <a:r>
              <a:rPr lang="en-US" sz="1400" b="1" i="1">
                <a:solidFill>
                  <a:schemeClr val="accent1"/>
                </a:solidFill>
                <a:latin typeface="Arial" pitchFamily="34" charset="0"/>
              </a:rPr>
              <a:t>(Risque d’écrasement lors d’une mise à jour de QAD</a:t>
            </a:r>
          </a:p>
        </p:txBody>
      </p:sp>
      <p:pic>
        <p:nvPicPr>
          <p:cNvPr id="66567" name="Picture 6" descr="panneau-attention"/>
          <p:cNvPicPr>
            <a:picLocks noChangeAspect="1" noChangeArrowheads="1"/>
          </p:cNvPicPr>
          <p:nvPr/>
        </p:nvPicPr>
        <p:blipFill>
          <a:blip r:embed="rId3" cstate="print"/>
          <a:srcRect/>
          <a:stretch>
            <a:fillRect/>
          </a:stretch>
        </p:blipFill>
        <p:spPr bwMode="auto">
          <a:xfrm>
            <a:off x="825500" y="5445125"/>
            <a:ext cx="650875" cy="5889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Template Designer</a:t>
            </a:r>
            <a:endParaRPr lang="fr-FR" dirty="0" smtClean="0"/>
          </a:p>
        </p:txBody>
      </p:sp>
      <p:sp>
        <p:nvSpPr>
          <p:cNvPr id="67587" name="Rectangle 3"/>
          <p:cNvSpPr>
            <a:spLocks noGrp="1" noChangeArrowheads="1"/>
          </p:cNvSpPr>
          <p:nvPr>
            <p:ph idx="1"/>
          </p:nvPr>
        </p:nvSpPr>
        <p:spPr>
          <a:xfrm>
            <a:off x="152400" y="1509738"/>
            <a:ext cx="8991600" cy="4633906"/>
          </a:xfrm>
        </p:spPr>
        <p:txBody>
          <a:bodyPr/>
          <a:lstStyle/>
          <a:p>
            <a:r>
              <a:rPr lang="fr-FR" sz="1800" dirty="0" smtClean="0"/>
              <a:t>Le ‘Template’ définit des « Classes » qui peuvent être appliquées aux objets des rapports</a:t>
            </a:r>
          </a:p>
          <a:p>
            <a:r>
              <a:rPr lang="fr-FR" sz="1800" dirty="0" smtClean="0"/>
              <a:t>Classe ‘section’ : Héritée par les sections du rapport</a:t>
            </a:r>
          </a:p>
          <a:p>
            <a:pPr lvl="1"/>
            <a:r>
              <a:rPr lang="fr-FR" sz="1800" dirty="0" smtClean="0"/>
              <a:t>La plupart des propriétés de la ‘section’</a:t>
            </a:r>
          </a:p>
          <a:p>
            <a:pPr lvl="2"/>
            <a:r>
              <a:rPr lang="en-US" sz="1800" dirty="0" err="1" smtClean="0"/>
              <a:t>BackColor</a:t>
            </a:r>
            <a:r>
              <a:rPr lang="en-US" sz="1800" dirty="0" smtClean="0"/>
              <a:t>, Visible, </a:t>
            </a:r>
            <a:r>
              <a:rPr lang="en-US" sz="1800" dirty="0" err="1" smtClean="0"/>
              <a:t>CanGrow</a:t>
            </a:r>
            <a:r>
              <a:rPr lang="en-US" sz="1800" dirty="0" smtClean="0"/>
              <a:t>, </a:t>
            </a:r>
            <a:r>
              <a:rPr lang="en-US" sz="1800" dirty="0" err="1" smtClean="0"/>
              <a:t>CanShrink</a:t>
            </a:r>
            <a:r>
              <a:rPr lang="en-US" sz="1800" dirty="0" smtClean="0"/>
              <a:t>, </a:t>
            </a:r>
            <a:r>
              <a:rPr lang="en-US" sz="1800" dirty="0" err="1" smtClean="0"/>
              <a:t>ForcePageBreak</a:t>
            </a:r>
            <a:r>
              <a:rPr lang="en-US" sz="1800" dirty="0" smtClean="0"/>
              <a:t>, </a:t>
            </a:r>
            <a:r>
              <a:rPr lang="en-US" sz="1800" dirty="0" err="1" smtClean="0"/>
              <a:t>KeepTogether</a:t>
            </a:r>
            <a:r>
              <a:rPr lang="en-US" sz="1800" dirty="0" smtClean="0"/>
              <a:t>, Repeat, </a:t>
            </a:r>
            <a:r>
              <a:rPr lang="en-US" sz="1800" dirty="0" err="1" smtClean="0"/>
              <a:t>OnFormat</a:t>
            </a:r>
            <a:r>
              <a:rPr lang="en-US" sz="1800" dirty="0" smtClean="0"/>
              <a:t>, </a:t>
            </a:r>
            <a:r>
              <a:rPr lang="en-US" sz="1800" dirty="0" err="1" smtClean="0"/>
              <a:t>OnPrint</a:t>
            </a:r>
            <a:endParaRPr lang="en-US" sz="1800" dirty="0" smtClean="0"/>
          </a:p>
          <a:p>
            <a:pPr lvl="1"/>
            <a:r>
              <a:rPr lang="en-US" sz="1800" dirty="0" err="1" smtClean="0"/>
              <a:t>Tous</a:t>
            </a:r>
            <a:r>
              <a:rPr lang="en-US" sz="1800" dirty="0" smtClean="0"/>
              <a:t> les champs de la ‘section’</a:t>
            </a:r>
          </a:p>
          <a:p>
            <a:pPr lvl="2"/>
            <a:r>
              <a:rPr lang="en-US" sz="1800" dirty="0" smtClean="0"/>
              <a:t> </a:t>
            </a:r>
            <a:r>
              <a:rPr lang="en-US" sz="1800" dirty="0" err="1" smtClean="0"/>
              <a:t>Seulement</a:t>
            </a:r>
            <a:r>
              <a:rPr lang="en-US" sz="1800" dirty="0" smtClean="0"/>
              <a:t> pour Header, </a:t>
            </a:r>
            <a:r>
              <a:rPr lang="en-US" sz="1800" dirty="0" err="1" smtClean="0"/>
              <a:t>PageHeader</a:t>
            </a:r>
            <a:r>
              <a:rPr lang="en-US" sz="1800" dirty="0" smtClean="0"/>
              <a:t>, </a:t>
            </a:r>
            <a:r>
              <a:rPr lang="en-US" sz="1800" dirty="0" err="1" smtClean="0"/>
              <a:t>PageFooter</a:t>
            </a:r>
            <a:r>
              <a:rPr lang="en-US" sz="1800" dirty="0" smtClean="0"/>
              <a:t>, Footer</a:t>
            </a:r>
          </a:p>
          <a:p>
            <a:r>
              <a:rPr lang="en-US" sz="1800" dirty="0" err="1" smtClean="0"/>
              <a:t>Classe</a:t>
            </a:r>
            <a:r>
              <a:rPr lang="en-US" sz="1800" dirty="0" smtClean="0"/>
              <a:t> ‘Champ’ : </a:t>
            </a:r>
            <a:r>
              <a:rPr lang="fr-FR" sz="1800" dirty="0" smtClean="0"/>
              <a:t>Héritée par les champs du rapport</a:t>
            </a:r>
          </a:p>
          <a:p>
            <a:pPr lvl="1"/>
            <a:r>
              <a:rPr lang="fr-FR" sz="1800" dirty="0" smtClean="0"/>
              <a:t>La plupart des propriétés du champ</a:t>
            </a:r>
          </a:p>
          <a:p>
            <a:pPr lvl="2"/>
            <a:r>
              <a:rPr lang="fr-FR" sz="1800" dirty="0" smtClean="0"/>
              <a:t>dont les propriétés dépendent du type de champ (Font, </a:t>
            </a:r>
            <a:r>
              <a:rPr lang="fr-FR" sz="1800" dirty="0" err="1" smtClean="0"/>
              <a:t>BackColor</a:t>
            </a:r>
            <a:r>
              <a:rPr lang="fr-FR" sz="1800" dirty="0" smtClean="0"/>
              <a:t>, </a:t>
            </a:r>
            <a:r>
              <a:rPr lang="fr-FR" sz="1800" dirty="0" err="1" smtClean="0"/>
              <a:t>ForeColor</a:t>
            </a:r>
            <a:r>
              <a:rPr lang="fr-FR" sz="1800" dirty="0" smtClean="0"/>
              <a:t>, </a:t>
            </a:r>
            <a:r>
              <a:rPr lang="fr-FR" sz="1800" dirty="0" err="1" smtClean="0"/>
              <a:t>Height</a:t>
            </a:r>
            <a:r>
              <a:rPr lang="fr-FR" sz="1800" dirty="0" smtClean="0"/>
              <a:t>, …)</a:t>
            </a:r>
          </a:p>
          <a:p>
            <a:r>
              <a:rPr lang="fr-FR" sz="1800" dirty="0" smtClean="0"/>
              <a:t>Depuis QAD2010 (.NET UI 2.9) </a:t>
            </a:r>
          </a:p>
          <a:p>
            <a:pPr lvl="1"/>
            <a:r>
              <a:rPr lang="fr-FR" sz="1800" dirty="0" smtClean="0"/>
              <a:t>Les propriétés du rapport peuvent être héritées du ‘</a:t>
            </a:r>
            <a:r>
              <a:rPr lang="fr-FR" sz="1800" dirty="0" err="1" smtClean="0"/>
              <a:t>template</a:t>
            </a:r>
            <a:r>
              <a:rPr lang="fr-FR" sz="1800" dirty="0" smtClean="0"/>
              <a:t>’</a:t>
            </a:r>
            <a:endParaRPr lang="en-US" sz="1800" dirty="0" smtClean="0"/>
          </a:p>
        </p:txBody>
      </p:sp>
      <p:sp>
        <p:nvSpPr>
          <p:cNvPr id="67589" name="Rectangle 6"/>
          <p:cNvSpPr>
            <a:spLocks noChangeArrowheads="1"/>
          </p:cNvSpPr>
          <p:nvPr/>
        </p:nvSpPr>
        <p:spPr bwMode="auto">
          <a:xfrm>
            <a:off x="920750" y="909622"/>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36.4.21.31</a:t>
            </a: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Rectangle 4"/>
          <p:cNvSpPr>
            <a:spLocks noGrp="1" noChangeArrowheads="1"/>
          </p:cNvSpPr>
          <p:nvPr>
            <p:ph type="title"/>
          </p:nvPr>
        </p:nvSpPr>
        <p:spPr>
          <a:xfrm>
            <a:off x="857224" y="28556"/>
            <a:ext cx="7924800" cy="685800"/>
          </a:xfrm>
          <a:noFill/>
        </p:spPr>
        <p:txBody>
          <a:bodyPr/>
          <a:lstStyle/>
          <a:p>
            <a:r>
              <a:rPr lang="fr-FR" sz="2600" dirty="0" smtClean="0">
                <a:solidFill>
                  <a:srgbClr val="0070C0"/>
                </a:solidFill>
                <a:latin typeface="Century Gothic" pitchFamily="34" charset="0"/>
              </a:rPr>
              <a:t>Template Designer</a:t>
            </a:r>
            <a:endParaRPr lang="fr-FR" sz="2600" dirty="0" smtClean="0"/>
          </a:p>
        </p:txBody>
      </p:sp>
      <p:sp>
        <p:nvSpPr>
          <p:cNvPr id="68611" name="Rectangle 3"/>
          <p:cNvSpPr>
            <a:spLocks noGrp="1" noChangeArrowheads="1"/>
          </p:cNvSpPr>
          <p:nvPr>
            <p:ph idx="1"/>
          </p:nvPr>
        </p:nvSpPr>
        <p:spPr>
          <a:xfrm>
            <a:off x="152400" y="1357298"/>
            <a:ext cx="8991600" cy="3500462"/>
          </a:xfrm>
        </p:spPr>
        <p:txBody>
          <a:bodyPr/>
          <a:lstStyle/>
          <a:p>
            <a:r>
              <a:rPr lang="fr-FR" sz="1800" dirty="0" smtClean="0"/>
              <a:t>Utilisable seulement pour les utilisateurs qui sont dans les groupes ‘</a:t>
            </a:r>
            <a:r>
              <a:rPr lang="fr-FR" sz="1800" dirty="0" err="1" smtClean="0"/>
              <a:t>rptDsgn</a:t>
            </a:r>
            <a:r>
              <a:rPr lang="fr-FR" sz="1800" dirty="0" smtClean="0"/>
              <a:t>’ et ‘</a:t>
            </a:r>
            <a:r>
              <a:rPr lang="fr-FR" sz="1800" dirty="0" err="1" smtClean="0"/>
              <a:t>rptAdmin</a:t>
            </a:r>
            <a:r>
              <a:rPr lang="fr-FR" sz="1800" dirty="0" smtClean="0"/>
              <a:t>’ </a:t>
            </a:r>
          </a:p>
          <a:p>
            <a:pPr lvl="1"/>
            <a:r>
              <a:rPr lang="fr-FR" sz="1800" dirty="0" smtClean="0"/>
              <a:t>User Groups </a:t>
            </a:r>
            <a:r>
              <a:rPr lang="fr-FR" sz="1800" dirty="0" err="1" smtClean="0"/>
              <a:t>Maintain</a:t>
            </a:r>
            <a:r>
              <a:rPr lang="fr-FR" sz="1800" dirty="0" smtClean="0"/>
              <a:t> (36.3.4) (SE)</a:t>
            </a:r>
          </a:p>
          <a:p>
            <a:pPr lvl="1"/>
            <a:r>
              <a:rPr lang="fr-FR" sz="1800" dirty="0" err="1" smtClean="0"/>
              <a:t>Role</a:t>
            </a:r>
            <a:r>
              <a:rPr lang="fr-FR" sz="1800" dirty="0" smtClean="0"/>
              <a:t> Permissions </a:t>
            </a:r>
            <a:r>
              <a:rPr lang="fr-FR" sz="1800" dirty="0" err="1" smtClean="0"/>
              <a:t>Maintain</a:t>
            </a:r>
            <a:r>
              <a:rPr lang="fr-FR" sz="1800" dirty="0" smtClean="0"/>
              <a:t> (36.3.6.5) (EE)</a:t>
            </a:r>
          </a:p>
          <a:p>
            <a:r>
              <a:rPr lang="fr-FR" sz="1800" dirty="0" smtClean="0"/>
              <a:t>Identique au ‘Designer’ mais à quelques différences près</a:t>
            </a:r>
          </a:p>
          <a:p>
            <a:pPr lvl="1"/>
            <a:r>
              <a:rPr lang="fr-FR" sz="1800" dirty="0" smtClean="0"/>
              <a:t>Comportement de la section ‘</a:t>
            </a:r>
            <a:r>
              <a:rPr lang="fr-FR" sz="1800" dirty="0" err="1" smtClean="0"/>
              <a:t>Detail</a:t>
            </a:r>
            <a:r>
              <a:rPr lang="fr-FR" sz="1800" dirty="0" smtClean="0"/>
              <a:t>’</a:t>
            </a:r>
          </a:p>
          <a:p>
            <a:pPr lvl="2"/>
            <a:r>
              <a:rPr lang="fr-FR" sz="1800" dirty="0" smtClean="0"/>
              <a:t>Les champs de la section ‘</a:t>
            </a:r>
            <a:r>
              <a:rPr lang="fr-FR" sz="1800" dirty="0" err="1" smtClean="0"/>
              <a:t>Detail</a:t>
            </a:r>
            <a:r>
              <a:rPr lang="fr-FR" sz="1800" dirty="0" smtClean="0"/>
              <a:t>’ ne sont pas transmis au rapport</a:t>
            </a:r>
          </a:p>
          <a:p>
            <a:pPr lvl="2"/>
            <a:r>
              <a:rPr lang="fr-FR" sz="1800" dirty="0" smtClean="0"/>
              <a:t>Les champs ‘</a:t>
            </a:r>
            <a:r>
              <a:rPr lang="fr-FR" sz="1800" dirty="0" err="1" smtClean="0"/>
              <a:t>Detail</a:t>
            </a:r>
            <a:r>
              <a:rPr lang="fr-FR" sz="1800" dirty="0" smtClean="0"/>
              <a:t>’ sont seulement utilisés pour définir la classe ‘Champ’ </a:t>
            </a:r>
          </a:p>
          <a:p>
            <a:r>
              <a:rPr lang="fr-FR" sz="1800" dirty="0" smtClean="0"/>
              <a:t>Import / Export des ‘</a:t>
            </a:r>
            <a:r>
              <a:rPr lang="fr-FR" sz="1800" dirty="0" err="1" smtClean="0"/>
              <a:t>Templates</a:t>
            </a:r>
            <a:r>
              <a:rPr lang="fr-FR" sz="1800" dirty="0" smtClean="0"/>
              <a:t>’</a:t>
            </a:r>
          </a:p>
          <a:p>
            <a:pPr lvl="1"/>
            <a:r>
              <a:rPr lang="fr-FR" sz="1800" dirty="0" smtClean="0"/>
              <a:t>Identique à l’Import/Export des rapports</a:t>
            </a:r>
          </a:p>
          <a:p>
            <a:endParaRPr lang="fr-FR" sz="1800" dirty="0" smtClean="0"/>
          </a:p>
        </p:txBody>
      </p:sp>
      <p:sp>
        <p:nvSpPr>
          <p:cNvPr id="68613" name="Rectangle 6"/>
          <p:cNvSpPr>
            <a:spLocks noChangeArrowheads="1"/>
          </p:cNvSpPr>
          <p:nvPr/>
        </p:nvSpPr>
        <p:spPr bwMode="auto">
          <a:xfrm>
            <a:off x="882664" y="838184"/>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36.4.21.31</a:t>
            </a:r>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Rectangle 3"/>
          <p:cNvSpPr>
            <a:spLocks noGrp="1" noChangeArrowheads="1"/>
          </p:cNvSpPr>
          <p:nvPr>
            <p:ph type="title"/>
          </p:nvPr>
        </p:nvSpPr>
        <p:spPr>
          <a:xfrm>
            <a:off x="857224" y="28556"/>
            <a:ext cx="7924800" cy="685800"/>
          </a:xfrm>
          <a:noFill/>
        </p:spPr>
        <p:txBody>
          <a:bodyPr/>
          <a:lstStyle/>
          <a:p>
            <a:r>
              <a:rPr lang="fr-FR" sz="2600" dirty="0" smtClean="0">
                <a:solidFill>
                  <a:srgbClr val="0070C0"/>
                </a:solidFill>
                <a:latin typeface="Century Gothic" pitchFamily="34" charset="0"/>
              </a:rPr>
              <a:t>Template Designer</a:t>
            </a:r>
            <a:endParaRPr lang="fr-FR" sz="2600" dirty="0" smtClean="0"/>
          </a:p>
        </p:txBody>
      </p:sp>
      <p:sp>
        <p:nvSpPr>
          <p:cNvPr id="69635" name="Rectangle 2"/>
          <p:cNvSpPr>
            <a:spLocks noGrp="1" noChangeArrowheads="1"/>
          </p:cNvSpPr>
          <p:nvPr>
            <p:ph idx="1"/>
          </p:nvPr>
        </p:nvSpPr>
        <p:spPr>
          <a:xfrm>
            <a:off x="152400" y="1428736"/>
            <a:ext cx="8991600" cy="4919658"/>
          </a:xfrm>
        </p:spPr>
        <p:txBody>
          <a:bodyPr/>
          <a:lstStyle/>
          <a:p>
            <a:r>
              <a:rPr lang="fr-FR" sz="1800" dirty="0" smtClean="0"/>
              <a:t>Ajout de section</a:t>
            </a:r>
          </a:p>
        </p:txBody>
      </p:sp>
      <p:sp>
        <p:nvSpPr>
          <p:cNvPr id="69637" name="Rectangle 6"/>
          <p:cNvSpPr>
            <a:spLocks noChangeArrowheads="1"/>
          </p:cNvSpPr>
          <p:nvPr/>
        </p:nvSpPr>
        <p:spPr bwMode="auto">
          <a:xfrm>
            <a:off x="857224" y="909622"/>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36.4.21.31</a:t>
            </a:r>
          </a:p>
        </p:txBody>
      </p:sp>
      <p:pic>
        <p:nvPicPr>
          <p:cNvPr id="69638" name="Picture 5"/>
          <p:cNvPicPr>
            <a:picLocks noChangeAspect="1" noChangeArrowheads="1"/>
          </p:cNvPicPr>
          <p:nvPr/>
        </p:nvPicPr>
        <p:blipFill>
          <a:blip r:embed="rId2" cstate="print"/>
          <a:srcRect/>
          <a:stretch>
            <a:fillRect/>
          </a:stretch>
        </p:blipFill>
        <p:spPr bwMode="auto">
          <a:xfrm>
            <a:off x="1331913" y="1916113"/>
            <a:ext cx="6410325" cy="3829050"/>
          </a:xfrm>
          <a:prstGeom prst="rect">
            <a:avLst/>
          </a:prstGeom>
          <a:noFill/>
          <a:ln w="9525" algn="ctr">
            <a:noFill/>
            <a:miter lim="800000"/>
            <a:headEnd/>
            <a:tailEnd/>
          </a:ln>
        </p:spPr>
      </p:pic>
      <p:sp>
        <p:nvSpPr>
          <p:cNvPr id="69639" name="Oval 11"/>
          <p:cNvSpPr>
            <a:spLocks noChangeArrowheads="1"/>
          </p:cNvSpPr>
          <p:nvPr/>
        </p:nvSpPr>
        <p:spPr bwMode="auto">
          <a:xfrm flipH="1">
            <a:off x="2484438" y="1844675"/>
            <a:ext cx="1081087" cy="719138"/>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69640" name="AutoShape 11"/>
          <p:cNvSpPr>
            <a:spLocks noChangeArrowheads="1"/>
          </p:cNvSpPr>
          <p:nvPr/>
        </p:nvSpPr>
        <p:spPr bwMode="auto">
          <a:xfrm>
            <a:off x="179388" y="2060575"/>
            <a:ext cx="1008062" cy="936625"/>
          </a:xfrm>
          <a:prstGeom prst="wedgeRoundRectCallout">
            <a:avLst>
              <a:gd name="adj1" fmla="val 207009"/>
              <a:gd name="adj2" fmla="val 141694"/>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Groupes</a:t>
            </a:r>
          </a:p>
          <a:p>
            <a:endParaRPr lang="fr-FR" sz="1200">
              <a:latin typeface="Century" pitchFamily="18" charset="0"/>
            </a:endParaRPr>
          </a:p>
          <a:p>
            <a:r>
              <a:rPr lang="fr-FR" sz="1200">
                <a:latin typeface="Century" pitchFamily="18" charset="0"/>
              </a:rPr>
              <a:t>Sous-groupes</a:t>
            </a:r>
          </a:p>
        </p:txBody>
      </p:sp>
      <p:sp>
        <p:nvSpPr>
          <p:cNvPr id="69641" name="Oval 11"/>
          <p:cNvSpPr>
            <a:spLocks noChangeArrowheads="1"/>
          </p:cNvSpPr>
          <p:nvPr/>
        </p:nvSpPr>
        <p:spPr bwMode="auto">
          <a:xfrm flipH="1">
            <a:off x="3419475" y="2636838"/>
            <a:ext cx="1295400" cy="935037"/>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3"/>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Template Designer</a:t>
            </a:r>
            <a:endParaRPr lang="fr-FR" dirty="0" smtClean="0"/>
          </a:p>
        </p:txBody>
      </p:sp>
      <p:sp>
        <p:nvSpPr>
          <p:cNvPr id="70659" name="Rectangle 2"/>
          <p:cNvSpPr>
            <a:spLocks noGrp="1" noChangeArrowheads="1"/>
          </p:cNvSpPr>
          <p:nvPr>
            <p:ph idx="1"/>
          </p:nvPr>
        </p:nvSpPr>
        <p:spPr>
          <a:xfrm>
            <a:off x="152400" y="1285860"/>
            <a:ext cx="8991600" cy="5062534"/>
          </a:xfrm>
        </p:spPr>
        <p:txBody>
          <a:bodyPr/>
          <a:lstStyle/>
          <a:p>
            <a:r>
              <a:rPr lang="fr-FR" sz="1800" dirty="0" smtClean="0"/>
              <a:t>Paramétrage des champs des « sections »</a:t>
            </a:r>
          </a:p>
        </p:txBody>
      </p:sp>
      <p:sp>
        <p:nvSpPr>
          <p:cNvPr id="70661" name="Rectangle 6"/>
          <p:cNvSpPr>
            <a:spLocks noChangeArrowheads="1"/>
          </p:cNvSpPr>
          <p:nvPr/>
        </p:nvSpPr>
        <p:spPr bwMode="auto">
          <a:xfrm>
            <a:off x="857224" y="838184"/>
            <a:ext cx="5689600"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a:latin typeface="Arial" pitchFamily="34" charset="0"/>
              </a:rPr>
              <a:t>36.4.21.31</a:t>
            </a:r>
          </a:p>
        </p:txBody>
      </p:sp>
      <p:pic>
        <p:nvPicPr>
          <p:cNvPr id="70662" name="Picture 5"/>
          <p:cNvPicPr>
            <a:picLocks noChangeAspect="1" noChangeArrowheads="1"/>
          </p:cNvPicPr>
          <p:nvPr/>
        </p:nvPicPr>
        <p:blipFill>
          <a:blip r:embed="rId2" cstate="print"/>
          <a:srcRect/>
          <a:stretch>
            <a:fillRect/>
          </a:stretch>
        </p:blipFill>
        <p:spPr bwMode="auto">
          <a:xfrm>
            <a:off x="2700338" y="1773238"/>
            <a:ext cx="4278312" cy="4465637"/>
          </a:xfrm>
          <a:prstGeom prst="rect">
            <a:avLst/>
          </a:prstGeom>
          <a:noFill/>
          <a:ln w="9525" algn="ctr">
            <a:noFill/>
            <a:miter lim="800000"/>
            <a:headEnd/>
            <a:tailEnd/>
          </a:ln>
        </p:spPr>
      </p:pic>
      <p:sp>
        <p:nvSpPr>
          <p:cNvPr id="70663" name="Oval 11"/>
          <p:cNvSpPr>
            <a:spLocks noChangeArrowheads="1"/>
          </p:cNvSpPr>
          <p:nvPr/>
        </p:nvSpPr>
        <p:spPr bwMode="auto">
          <a:xfrm flipH="1">
            <a:off x="4356100" y="1773238"/>
            <a:ext cx="720725" cy="43180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70664" name="Oval 11"/>
          <p:cNvSpPr>
            <a:spLocks noChangeArrowheads="1"/>
          </p:cNvSpPr>
          <p:nvPr/>
        </p:nvSpPr>
        <p:spPr bwMode="auto">
          <a:xfrm flipH="1">
            <a:off x="3924300" y="2708275"/>
            <a:ext cx="720725" cy="43180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70665" name="Oval 11"/>
          <p:cNvSpPr>
            <a:spLocks noChangeArrowheads="1"/>
          </p:cNvSpPr>
          <p:nvPr/>
        </p:nvSpPr>
        <p:spPr bwMode="auto">
          <a:xfrm flipH="1">
            <a:off x="4787900" y="3068638"/>
            <a:ext cx="1152525" cy="1512887"/>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70666" name="AutoShape 11"/>
          <p:cNvSpPr>
            <a:spLocks noChangeArrowheads="1"/>
          </p:cNvSpPr>
          <p:nvPr/>
        </p:nvSpPr>
        <p:spPr bwMode="auto">
          <a:xfrm>
            <a:off x="179388" y="2060575"/>
            <a:ext cx="1512887" cy="936625"/>
          </a:xfrm>
          <a:prstGeom prst="wedgeRoundRectCallout">
            <a:avLst>
              <a:gd name="adj1" fmla="val 252204"/>
              <a:gd name="adj2" fmla="val 115426"/>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Champs associés à chaque type de donnée</a:t>
            </a:r>
          </a:p>
          <a:p>
            <a:r>
              <a:rPr lang="fr-FR" sz="1200">
                <a:latin typeface="Century" pitchFamily="18" charset="0"/>
              </a:rPr>
              <a:t>(par section)</a:t>
            </a: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Rectangle 4"/>
          <p:cNvSpPr>
            <a:spLocks noGrp="1" noChangeArrowheads="1"/>
          </p:cNvSpPr>
          <p:nvPr>
            <p:ph type="title"/>
          </p:nvPr>
        </p:nvSpPr>
        <p:spPr>
          <a:xfrm>
            <a:off x="928662" y="-24"/>
            <a:ext cx="7924800" cy="685800"/>
          </a:xfrm>
          <a:noFill/>
        </p:spPr>
        <p:txBody>
          <a:bodyPr/>
          <a:lstStyle/>
          <a:p>
            <a:r>
              <a:rPr lang="fr-FR" sz="2600" dirty="0" smtClean="0">
                <a:solidFill>
                  <a:srgbClr val="0070C0"/>
                </a:solidFill>
                <a:latin typeface="Century Gothic" pitchFamily="34" charset="0"/>
              </a:rPr>
              <a:t>Template</a:t>
            </a:r>
          </a:p>
        </p:txBody>
      </p:sp>
      <p:sp>
        <p:nvSpPr>
          <p:cNvPr id="71683" name="Rectangle 3"/>
          <p:cNvSpPr>
            <a:spLocks noGrp="1" noChangeArrowheads="1"/>
          </p:cNvSpPr>
          <p:nvPr>
            <p:ph idx="1"/>
          </p:nvPr>
        </p:nvSpPr>
        <p:spPr>
          <a:xfrm>
            <a:off x="152400" y="1142984"/>
            <a:ext cx="8991600" cy="5205410"/>
          </a:xfrm>
        </p:spPr>
        <p:txBody>
          <a:bodyPr>
            <a:normAutofit lnSpcReduction="10000"/>
          </a:bodyPr>
          <a:lstStyle/>
          <a:p>
            <a:r>
              <a:rPr lang="fr-FR" sz="1800" dirty="0" smtClean="0"/>
              <a:t>Spécifier le ‘Template’ à utiliser</a:t>
            </a:r>
          </a:p>
          <a:p>
            <a:pPr lvl="1"/>
            <a:r>
              <a:rPr lang="fr-FR" sz="1800" dirty="0" smtClean="0"/>
              <a:t>Lors de la création du rapport (Boutons ‘New’)</a:t>
            </a:r>
          </a:p>
          <a:p>
            <a:pPr lvl="1"/>
            <a:r>
              <a:rPr lang="fr-FR" sz="1800" dirty="0" smtClean="0"/>
              <a:t>Puis ensuite, en utilisant le bouton ‘Manager’</a:t>
            </a:r>
          </a:p>
          <a:p>
            <a:pPr lvl="1"/>
            <a:endParaRPr lang="fr-FR" sz="1800" dirty="0" smtClean="0"/>
          </a:p>
          <a:p>
            <a:pPr lvl="1"/>
            <a:endParaRPr lang="fr-FR" sz="1800" dirty="0" smtClean="0"/>
          </a:p>
          <a:p>
            <a:pPr lvl="1"/>
            <a:endParaRPr lang="fr-FR" sz="1800" dirty="0" smtClean="0"/>
          </a:p>
          <a:p>
            <a:pPr lvl="1"/>
            <a:endParaRPr lang="fr-FR" sz="1800" dirty="0" smtClean="0"/>
          </a:p>
          <a:p>
            <a:pPr lvl="1"/>
            <a:endParaRPr lang="fr-FR" sz="1800" dirty="0" smtClean="0"/>
          </a:p>
          <a:p>
            <a:pPr lvl="1"/>
            <a:endParaRPr lang="fr-FR" sz="1800" dirty="0" smtClean="0"/>
          </a:p>
          <a:p>
            <a:pPr lvl="1"/>
            <a:endParaRPr lang="fr-FR" sz="1800" dirty="0" smtClean="0"/>
          </a:p>
          <a:p>
            <a:pPr lvl="1"/>
            <a:endParaRPr lang="fr-FR" sz="1800" dirty="0" smtClean="0"/>
          </a:p>
          <a:p>
            <a:r>
              <a:rPr lang="fr-FR" sz="1800" dirty="0" smtClean="0"/>
              <a:t>Propriétés ‘classe’</a:t>
            </a:r>
          </a:p>
          <a:p>
            <a:pPr lvl="1"/>
            <a:r>
              <a:rPr lang="fr-FR" sz="1800" dirty="0" smtClean="0"/>
              <a:t>Utilisable au niveau ‘Section’ et ‘Champ’ pour associer l’élément du ‘Template’ permettant d’hériter des propriétés de ce dernier</a:t>
            </a:r>
          </a:p>
          <a:p>
            <a:pPr lvl="1"/>
            <a:r>
              <a:rPr lang="fr-FR" sz="1800" dirty="0" smtClean="0"/>
              <a:t>Association automatique par défaut</a:t>
            </a:r>
          </a:p>
          <a:p>
            <a:pPr lvl="1"/>
            <a:r>
              <a:rPr lang="fr-FR" sz="1800" dirty="0" smtClean="0"/>
              <a:t>Si la valeur est vide, pas de lien avec le ‘Template’</a:t>
            </a:r>
          </a:p>
        </p:txBody>
      </p:sp>
      <p:sp>
        <p:nvSpPr>
          <p:cNvPr id="71685" name="Rectangle 6"/>
          <p:cNvSpPr>
            <a:spLocks noChangeArrowheads="1"/>
          </p:cNvSpPr>
          <p:nvPr/>
        </p:nvSpPr>
        <p:spPr bwMode="auto">
          <a:xfrm>
            <a:off x="928662"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Application du ‘Template’ à un rapport</a:t>
            </a:r>
          </a:p>
        </p:txBody>
      </p:sp>
      <p:pic>
        <p:nvPicPr>
          <p:cNvPr id="71686" name="Picture 9"/>
          <p:cNvPicPr>
            <a:picLocks noChangeAspect="1" noChangeArrowheads="1"/>
          </p:cNvPicPr>
          <p:nvPr/>
        </p:nvPicPr>
        <p:blipFill>
          <a:blip r:embed="rId2" cstate="print"/>
          <a:srcRect/>
          <a:stretch>
            <a:fillRect/>
          </a:stretch>
        </p:blipFill>
        <p:spPr bwMode="auto">
          <a:xfrm>
            <a:off x="3428992" y="2357430"/>
            <a:ext cx="3671887" cy="2519363"/>
          </a:xfrm>
          <a:prstGeom prst="rect">
            <a:avLst/>
          </a:prstGeom>
          <a:noFill/>
          <a:ln w="9525" algn="ctr">
            <a:noFill/>
            <a:miter lim="800000"/>
            <a:headEnd/>
            <a:tailEnd/>
          </a:ln>
        </p:spPr>
      </p:pic>
      <p:sp>
        <p:nvSpPr>
          <p:cNvPr id="71687" name="Oval 11"/>
          <p:cNvSpPr>
            <a:spLocks noChangeArrowheads="1"/>
          </p:cNvSpPr>
          <p:nvPr/>
        </p:nvSpPr>
        <p:spPr bwMode="auto">
          <a:xfrm flipH="1">
            <a:off x="5508625" y="3141663"/>
            <a:ext cx="1435100" cy="473075"/>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71688" name="Oval 11"/>
          <p:cNvSpPr>
            <a:spLocks noChangeArrowheads="1"/>
          </p:cNvSpPr>
          <p:nvPr/>
        </p:nvSpPr>
        <p:spPr bwMode="auto">
          <a:xfrm flipH="1">
            <a:off x="5580063" y="2349500"/>
            <a:ext cx="936625" cy="358775"/>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Template</a:t>
            </a:r>
            <a:endParaRPr lang="fr-FR" dirty="0" smtClean="0"/>
          </a:p>
        </p:txBody>
      </p:sp>
      <p:sp>
        <p:nvSpPr>
          <p:cNvPr id="72708" name="Rectangle 6"/>
          <p:cNvSpPr>
            <a:spLocks noChangeArrowheads="1"/>
          </p:cNvSpPr>
          <p:nvPr/>
        </p:nvSpPr>
        <p:spPr bwMode="auto">
          <a:xfrm>
            <a:off x="857224"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Application du ‘Template’ à un rapport</a:t>
            </a:r>
          </a:p>
        </p:txBody>
      </p:sp>
      <p:pic>
        <p:nvPicPr>
          <p:cNvPr id="72709" name="Picture 6"/>
          <p:cNvPicPr>
            <a:picLocks noChangeAspect="1" noChangeArrowheads="1"/>
          </p:cNvPicPr>
          <p:nvPr/>
        </p:nvPicPr>
        <p:blipFill>
          <a:blip r:embed="rId2" cstate="print"/>
          <a:srcRect/>
          <a:stretch>
            <a:fillRect/>
          </a:stretch>
        </p:blipFill>
        <p:spPr bwMode="auto">
          <a:xfrm>
            <a:off x="419100" y="1428735"/>
            <a:ext cx="7777163" cy="4830777"/>
          </a:xfrm>
          <a:prstGeom prst="rect">
            <a:avLst/>
          </a:prstGeom>
          <a:noFill/>
          <a:ln w="9525" algn="ctr">
            <a:noFill/>
            <a:miter lim="800000"/>
            <a:headEnd/>
            <a:tailEnd/>
          </a:ln>
        </p:spPr>
      </p:pic>
      <p:sp>
        <p:nvSpPr>
          <p:cNvPr id="72710" name="Oval 11"/>
          <p:cNvSpPr>
            <a:spLocks noChangeArrowheads="1"/>
          </p:cNvSpPr>
          <p:nvPr/>
        </p:nvSpPr>
        <p:spPr bwMode="auto">
          <a:xfrm flipH="1">
            <a:off x="323850" y="5445125"/>
            <a:ext cx="2255838" cy="588963"/>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72711" name="Oval 11"/>
          <p:cNvSpPr>
            <a:spLocks noChangeArrowheads="1"/>
          </p:cNvSpPr>
          <p:nvPr/>
        </p:nvSpPr>
        <p:spPr bwMode="auto">
          <a:xfrm flipH="1">
            <a:off x="3779838" y="3357563"/>
            <a:ext cx="1435100" cy="473075"/>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Grp="1" noChangeArrowheads="1"/>
          </p:cNvSpPr>
          <p:nvPr>
            <p:ph type="title"/>
          </p:nvPr>
        </p:nvSpPr>
        <p:spPr>
          <a:xfrm>
            <a:off x="857224" y="28556"/>
            <a:ext cx="7924800" cy="685800"/>
          </a:xfrm>
          <a:noFill/>
        </p:spPr>
        <p:txBody>
          <a:bodyPr/>
          <a:lstStyle/>
          <a:p>
            <a:r>
              <a:rPr lang="fr-FR" sz="2600" dirty="0" smtClean="0">
                <a:solidFill>
                  <a:srgbClr val="0070C0"/>
                </a:solidFill>
                <a:latin typeface="Century Gothic" pitchFamily="34" charset="0"/>
              </a:rPr>
              <a:t>Template</a:t>
            </a:r>
            <a:endParaRPr lang="fr-FR" sz="2600" dirty="0" smtClean="0"/>
          </a:p>
        </p:txBody>
      </p:sp>
      <p:sp>
        <p:nvSpPr>
          <p:cNvPr id="73731" name="Rectangle 3"/>
          <p:cNvSpPr>
            <a:spLocks noGrp="1" noChangeArrowheads="1"/>
          </p:cNvSpPr>
          <p:nvPr>
            <p:ph idx="1"/>
          </p:nvPr>
        </p:nvSpPr>
        <p:spPr>
          <a:xfrm>
            <a:off x="152400" y="1643050"/>
            <a:ext cx="8991600" cy="4705344"/>
          </a:xfrm>
        </p:spPr>
        <p:txBody>
          <a:bodyPr/>
          <a:lstStyle/>
          <a:p>
            <a:r>
              <a:rPr lang="fr-FR" sz="1800" dirty="0" err="1" smtClean="0"/>
              <a:t>QAD_Default_Template_Browse</a:t>
            </a:r>
            <a:endParaRPr lang="fr-FR" sz="1800" dirty="0" smtClean="0"/>
          </a:p>
          <a:p>
            <a:r>
              <a:rPr lang="fr-FR" sz="1800" dirty="0" smtClean="0"/>
              <a:t>Permet d’avoir une personnalisation des </a:t>
            </a:r>
            <a:r>
              <a:rPr lang="fr-FR" sz="1800" dirty="0" err="1" smtClean="0"/>
              <a:t>browses</a:t>
            </a:r>
            <a:r>
              <a:rPr lang="fr-FR" sz="1800" dirty="0" smtClean="0"/>
              <a:t> qui seront aux couleurs de votre société (Logos, …)</a:t>
            </a:r>
          </a:p>
          <a:p>
            <a:r>
              <a:rPr lang="fr-FR" sz="1800" dirty="0" smtClean="0"/>
              <a:t>Disponible depuis la version QAD 2009.1</a:t>
            </a:r>
          </a:p>
          <a:p>
            <a:pPr>
              <a:buFont typeface="Wingdings" pitchFamily="2" charset="2"/>
              <a:buNone/>
            </a:pPr>
            <a:r>
              <a:rPr lang="fr-FR" dirty="0" smtClean="0"/>
              <a:t> </a:t>
            </a:r>
          </a:p>
        </p:txBody>
      </p:sp>
      <p:sp>
        <p:nvSpPr>
          <p:cNvPr id="73733" name="Rectangle 6"/>
          <p:cNvSpPr>
            <a:spLocks noChangeArrowheads="1"/>
          </p:cNvSpPr>
          <p:nvPr/>
        </p:nvSpPr>
        <p:spPr bwMode="auto">
          <a:xfrm>
            <a:off x="857224" y="98106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‘Template’ de tous les </a:t>
            </a:r>
            <a:r>
              <a:rPr lang="fr-FR" dirty="0" err="1">
                <a:latin typeface="Arial" pitchFamily="34" charset="0"/>
              </a:rPr>
              <a:t>Browses</a:t>
            </a:r>
            <a:r>
              <a:rPr lang="fr-FR" dirty="0">
                <a:latin typeface="Arial" pitchFamily="34" charset="0"/>
              </a:rPr>
              <a:t> </a:t>
            </a:r>
          </a:p>
        </p:txBody>
      </p:sp>
      <p:sp>
        <p:nvSpPr>
          <p:cNvPr id="73734" name="Rectangle 6"/>
          <p:cNvSpPr>
            <a:spLocks noChangeArrowheads="1"/>
          </p:cNvSpPr>
          <p:nvPr/>
        </p:nvSpPr>
        <p:spPr bwMode="auto">
          <a:xfrm>
            <a:off x="1476375" y="4292600"/>
            <a:ext cx="6480175" cy="1584325"/>
          </a:xfrm>
          <a:prstGeom prst="rect">
            <a:avLst/>
          </a:prstGeom>
          <a:noFill/>
          <a:ln w="9525">
            <a:noFill/>
            <a:miter lim="800000"/>
            <a:headEnd/>
            <a:tailEnd/>
          </a:ln>
        </p:spPr>
        <p:txBody>
          <a:bodyPr lIns="92075" tIns="46038" rIns="92075" bIns="46038"/>
          <a:lstStyle/>
          <a:p>
            <a:pPr marL="266700" indent="-266700" algn="just">
              <a:lnSpc>
                <a:spcPct val="80000"/>
              </a:lnSpc>
              <a:spcBef>
                <a:spcPct val="10000"/>
              </a:spcBef>
              <a:spcAft>
                <a:spcPct val="20000"/>
              </a:spcAft>
              <a:buClr>
                <a:srgbClr val="DA162E"/>
              </a:buClr>
              <a:buSzPct val="75000"/>
              <a:buFont typeface="Wingdings" pitchFamily="2" charset="2"/>
              <a:buNone/>
            </a:pPr>
            <a:r>
              <a:rPr lang="en-US" b="1" i="1" dirty="0" err="1">
                <a:solidFill>
                  <a:schemeClr val="accent1"/>
                </a:solidFill>
                <a:latin typeface="Arial" pitchFamily="34" charset="0"/>
              </a:rPr>
              <a:t>Penser</a:t>
            </a:r>
            <a:r>
              <a:rPr lang="en-US" b="1" i="1" dirty="0">
                <a:solidFill>
                  <a:schemeClr val="accent1"/>
                </a:solidFill>
                <a:latin typeface="Arial" pitchFamily="34" charset="0"/>
              </a:rPr>
              <a:t> à </a:t>
            </a:r>
            <a:r>
              <a:rPr lang="en-US" b="1" i="1" dirty="0" err="1">
                <a:solidFill>
                  <a:schemeClr val="accent1"/>
                </a:solidFill>
                <a:latin typeface="Arial" pitchFamily="34" charset="0"/>
              </a:rPr>
              <a:t>sauvegarder</a:t>
            </a:r>
            <a:r>
              <a:rPr lang="en-US" b="1" i="1" dirty="0">
                <a:solidFill>
                  <a:schemeClr val="accent1"/>
                </a:solidFill>
                <a:latin typeface="Arial" pitchFamily="34" charset="0"/>
              </a:rPr>
              <a:t> / exporter en XML le ‘Template’ </a:t>
            </a:r>
            <a:r>
              <a:rPr lang="en-US" b="1" i="1" dirty="0" err="1">
                <a:solidFill>
                  <a:schemeClr val="accent1"/>
                </a:solidFill>
                <a:latin typeface="Arial" pitchFamily="34" charset="0"/>
              </a:rPr>
              <a:t>d’origine</a:t>
            </a:r>
            <a:r>
              <a:rPr lang="en-US" b="1" i="1" dirty="0">
                <a:solidFill>
                  <a:schemeClr val="accent1"/>
                </a:solidFill>
                <a:latin typeface="Arial" pitchFamily="34" charset="0"/>
              </a:rPr>
              <a:t> QAD, </a:t>
            </a:r>
            <a:r>
              <a:rPr lang="en-US" b="1" i="1" dirty="0" err="1">
                <a:solidFill>
                  <a:schemeClr val="accent1"/>
                </a:solidFill>
                <a:latin typeface="Arial" pitchFamily="34" charset="0"/>
              </a:rPr>
              <a:t>afin</a:t>
            </a:r>
            <a:r>
              <a:rPr lang="en-US" b="1" i="1" dirty="0">
                <a:solidFill>
                  <a:schemeClr val="accent1"/>
                </a:solidFill>
                <a:latin typeface="Arial" pitchFamily="34" charset="0"/>
              </a:rPr>
              <a:t> de </a:t>
            </a:r>
            <a:r>
              <a:rPr lang="en-US" b="1" i="1" dirty="0" err="1">
                <a:solidFill>
                  <a:schemeClr val="accent1"/>
                </a:solidFill>
                <a:latin typeface="Arial" pitchFamily="34" charset="0"/>
              </a:rPr>
              <a:t>pouvoir</a:t>
            </a:r>
            <a:r>
              <a:rPr lang="en-US" b="1" i="1" dirty="0">
                <a:solidFill>
                  <a:schemeClr val="accent1"/>
                </a:solidFill>
                <a:latin typeface="Arial" pitchFamily="34" charset="0"/>
              </a:rPr>
              <a:t> </a:t>
            </a:r>
            <a:r>
              <a:rPr lang="en-US" b="1" i="1" dirty="0" err="1">
                <a:solidFill>
                  <a:schemeClr val="accent1"/>
                </a:solidFill>
                <a:latin typeface="Arial" pitchFamily="34" charset="0"/>
              </a:rPr>
              <a:t>revenir</a:t>
            </a:r>
            <a:r>
              <a:rPr lang="en-US" b="1" i="1" dirty="0">
                <a:solidFill>
                  <a:schemeClr val="accent1"/>
                </a:solidFill>
                <a:latin typeface="Arial" pitchFamily="34" charset="0"/>
              </a:rPr>
              <a:t> en </a:t>
            </a:r>
            <a:r>
              <a:rPr lang="en-US" b="1" i="1" dirty="0" err="1">
                <a:solidFill>
                  <a:schemeClr val="accent1"/>
                </a:solidFill>
                <a:latin typeface="Arial" pitchFamily="34" charset="0"/>
              </a:rPr>
              <a:t>arrière</a:t>
            </a:r>
            <a:endParaRPr lang="en-US" b="1" i="1" dirty="0">
              <a:solidFill>
                <a:schemeClr val="accent1"/>
              </a:solidFill>
              <a:latin typeface="Arial" pitchFamily="34" charset="0"/>
            </a:endParaRPr>
          </a:p>
          <a:p>
            <a:pPr marL="266700" indent="-266700" algn="just">
              <a:lnSpc>
                <a:spcPct val="80000"/>
              </a:lnSpc>
              <a:spcBef>
                <a:spcPct val="10000"/>
              </a:spcBef>
              <a:spcAft>
                <a:spcPct val="20000"/>
              </a:spcAft>
              <a:buClr>
                <a:srgbClr val="DA162E"/>
              </a:buClr>
              <a:buSzPct val="75000"/>
              <a:buFont typeface="Wingdings" pitchFamily="2" charset="2"/>
              <a:buNone/>
            </a:pPr>
            <a:endParaRPr lang="en-US" b="1" i="1" dirty="0">
              <a:solidFill>
                <a:schemeClr val="accent1"/>
              </a:solidFill>
              <a:latin typeface="Arial" pitchFamily="34" charset="0"/>
            </a:endParaRPr>
          </a:p>
          <a:p>
            <a:pPr marL="266700" indent="-266700" algn="just">
              <a:lnSpc>
                <a:spcPct val="80000"/>
              </a:lnSpc>
              <a:spcBef>
                <a:spcPct val="10000"/>
              </a:spcBef>
              <a:spcAft>
                <a:spcPct val="20000"/>
              </a:spcAft>
              <a:buClr>
                <a:srgbClr val="DA162E"/>
              </a:buClr>
              <a:buSzPct val="75000"/>
              <a:buFont typeface="Wingdings" pitchFamily="2" charset="2"/>
              <a:buNone/>
            </a:pPr>
            <a:r>
              <a:rPr lang="en-US" b="1" i="1" dirty="0" err="1">
                <a:solidFill>
                  <a:schemeClr val="accent1"/>
                </a:solidFill>
                <a:latin typeface="Arial" pitchFamily="34" charset="0"/>
              </a:rPr>
              <a:t>Penser</a:t>
            </a:r>
            <a:r>
              <a:rPr lang="en-US" b="1" i="1" dirty="0">
                <a:solidFill>
                  <a:schemeClr val="accent1"/>
                </a:solidFill>
                <a:latin typeface="Arial" pitchFamily="34" charset="0"/>
              </a:rPr>
              <a:t> </a:t>
            </a:r>
            <a:r>
              <a:rPr lang="en-US" b="1" i="1" dirty="0" err="1">
                <a:solidFill>
                  <a:schemeClr val="accent1"/>
                </a:solidFill>
                <a:latin typeface="Arial" pitchFamily="34" charset="0"/>
              </a:rPr>
              <a:t>également</a:t>
            </a:r>
            <a:r>
              <a:rPr lang="en-US" b="1" i="1" dirty="0">
                <a:solidFill>
                  <a:schemeClr val="accent1"/>
                </a:solidFill>
                <a:latin typeface="Arial" pitchFamily="34" charset="0"/>
              </a:rPr>
              <a:t> à </a:t>
            </a:r>
            <a:r>
              <a:rPr lang="en-US" b="1" i="1" dirty="0" err="1">
                <a:solidFill>
                  <a:schemeClr val="accent1"/>
                </a:solidFill>
                <a:latin typeface="Arial" pitchFamily="34" charset="0"/>
              </a:rPr>
              <a:t>sauvegarder</a:t>
            </a:r>
            <a:r>
              <a:rPr lang="en-US" b="1" i="1" dirty="0">
                <a:solidFill>
                  <a:schemeClr val="accent1"/>
                </a:solidFill>
                <a:latin typeface="Arial" pitchFamily="34" charset="0"/>
              </a:rPr>
              <a:t> </a:t>
            </a:r>
            <a:r>
              <a:rPr lang="en-US" b="1" i="1" dirty="0" err="1">
                <a:solidFill>
                  <a:schemeClr val="accent1"/>
                </a:solidFill>
                <a:latin typeface="Arial" pitchFamily="34" charset="0"/>
              </a:rPr>
              <a:t>votre</a:t>
            </a:r>
            <a:r>
              <a:rPr lang="en-US" b="1" i="1" dirty="0">
                <a:solidFill>
                  <a:schemeClr val="accent1"/>
                </a:solidFill>
                <a:latin typeface="Arial" pitchFamily="34" charset="0"/>
              </a:rPr>
              <a:t> nouveau ‘Template’ </a:t>
            </a:r>
            <a:r>
              <a:rPr lang="en-US" b="1" i="1" dirty="0" err="1">
                <a:solidFill>
                  <a:schemeClr val="accent1"/>
                </a:solidFill>
                <a:latin typeface="Arial" pitchFamily="34" charset="0"/>
              </a:rPr>
              <a:t>afin</a:t>
            </a:r>
            <a:r>
              <a:rPr lang="en-US" b="1" i="1" dirty="0">
                <a:solidFill>
                  <a:schemeClr val="accent1"/>
                </a:solidFill>
                <a:latin typeface="Arial" pitchFamily="34" charset="0"/>
              </a:rPr>
              <a:t> </a:t>
            </a:r>
            <a:r>
              <a:rPr lang="en-US" b="1" i="1" dirty="0" err="1">
                <a:solidFill>
                  <a:schemeClr val="accent1"/>
                </a:solidFill>
                <a:latin typeface="Arial" pitchFamily="34" charset="0"/>
              </a:rPr>
              <a:t>que</a:t>
            </a:r>
            <a:r>
              <a:rPr lang="en-US" b="1" i="1" dirty="0">
                <a:solidFill>
                  <a:schemeClr val="accent1"/>
                </a:solidFill>
                <a:latin typeface="Arial" pitchFamily="34" charset="0"/>
              </a:rPr>
              <a:t> </a:t>
            </a:r>
            <a:r>
              <a:rPr lang="en-US" b="1" i="1" dirty="0" err="1">
                <a:solidFill>
                  <a:schemeClr val="accent1"/>
                </a:solidFill>
                <a:latin typeface="Arial" pitchFamily="34" charset="0"/>
              </a:rPr>
              <a:t>celui-ci</a:t>
            </a:r>
            <a:r>
              <a:rPr lang="en-US" b="1" i="1" dirty="0">
                <a:solidFill>
                  <a:schemeClr val="accent1"/>
                </a:solidFill>
                <a:latin typeface="Arial" pitchFamily="34" charset="0"/>
              </a:rPr>
              <a:t> ne </a:t>
            </a:r>
            <a:r>
              <a:rPr lang="en-US" b="1" i="1" dirty="0" err="1">
                <a:solidFill>
                  <a:schemeClr val="accent1"/>
                </a:solidFill>
                <a:latin typeface="Arial" pitchFamily="34" charset="0"/>
              </a:rPr>
              <a:t>puisse</a:t>
            </a:r>
            <a:r>
              <a:rPr lang="en-US" b="1" i="1" dirty="0">
                <a:solidFill>
                  <a:schemeClr val="accent1"/>
                </a:solidFill>
                <a:latin typeface="Arial" pitchFamily="34" charset="0"/>
              </a:rPr>
              <a:t> </a:t>
            </a:r>
            <a:r>
              <a:rPr lang="en-US" b="1" i="1" dirty="0" err="1">
                <a:solidFill>
                  <a:schemeClr val="accent1"/>
                </a:solidFill>
                <a:latin typeface="Arial" pitchFamily="34" charset="0"/>
              </a:rPr>
              <a:t>être</a:t>
            </a:r>
            <a:r>
              <a:rPr lang="en-US" b="1" i="1" dirty="0">
                <a:solidFill>
                  <a:schemeClr val="accent1"/>
                </a:solidFill>
                <a:latin typeface="Arial" pitchFamily="34" charset="0"/>
              </a:rPr>
              <a:t> ‘</a:t>
            </a:r>
            <a:r>
              <a:rPr lang="en-US" b="1" i="1" dirty="0" err="1">
                <a:solidFill>
                  <a:schemeClr val="accent1"/>
                </a:solidFill>
                <a:latin typeface="Arial" pitchFamily="34" charset="0"/>
              </a:rPr>
              <a:t>écrasé</a:t>
            </a:r>
            <a:r>
              <a:rPr lang="en-US" b="1" i="1" dirty="0">
                <a:solidFill>
                  <a:schemeClr val="accent1"/>
                </a:solidFill>
                <a:latin typeface="Arial" pitchFamily="34" charset="0"/>
              </a:rPr>
              <a:t>’ </a:t>
            </a:r>
            <a:r>
              <a:rPr lang="en-US" b="1" i="1" dirty="0" err="1">
                <a:solidFill>
                  <a:schemeClr val="accent1"/>
                </a:solidFill>
                <a:latin typeface="Arial" pitchFamily="34" charset="0"/>
              </a:rPr>
              <a:t>lors</a:t>
            </a:r>
            <a:r>
              <a:rPr lang="en-US" b="1" i="1" dirty="0">
                <a:solidFill>
                  <a:schemeClr val="accent1"/>
                </a:solidFill>
                <a:latin typeface="Arial" pitchFamily="34" charset="0"/>
              </a:rPr>
              <a:t> </a:t>
            </a:r>
            <a:r>
              <a:rPr lang="en-US" b="1" i="1" dirty="0" err="1">
                <a:solidFill>
                  <a:schemeClr val="accent1"/>
                </a:solidFill>
                <a:latin typeface="Arial" pitchFamily="34" charset="0"/>
              </a:rPr>
              <a:t>d’une</a:t>
            </a:r>
            <a:r>
              <a:rPr lang="en-US" b="1" i="1" dirty="0">
                <a:solidFill>
                  <a:schemeClr val="accent1"/>
                </a:solidFill>
                <a:latin typeface="Arial" pitchFamily="34" charset="0"/>
              </a:rPr>
              <a:t> </a:t>
            </a:r>
            <a:r>
              <a:rPr lang="en-US" b="1" i="1" dirty="0" err="1">
                <a:solidFill>
                  <a:schemeClr val="accent1"/>
                </a:solidFill>
                <a:latin typeface="Arial" pitchFamily="34" charset="0"/>
              </a:rPr>
              <a:t>mise</a:t>
            </a:r>
            <a:r>
              <a:rPr lang="en-US" b="1" i="1" dirty="0">
                <a:solidFill>
                  <a:schemeClr val="accent1"/>
                </a:solidFill>
                <a:latin typeface="Arial" pitchFamily="34" charset="0"/>
              </a:rPr>
              <a:t> à jour QAD</a:t>
            </a:r>
          </a:p>
        </p:txBody>
      </p:sp>
      <p:pic>
        <p:nvPicPr>
          <p:cNvPr id="73735" name="Picture 7" descr="panneau-attention"/>
          <p:cNvPicPr>
            <a:picLocks noChangeAspect="1" noChangeArrowheads="1"/>
          </p:cNvPicPr>
          <p:nvPr/>
        </p:nvPicPr>
        <p:blipFill>
          <a:blip r:embed="rId2" cstate="print"/>
          <a:srcRect/>
          <a:stretch>
            <a:fillRect/>
          </a:stretch>
        </p:blipFill>
        <p:spPr bwMode="auto">
          <a:xfrm>
            <a:off x="468313" y="4581525"/>
            <a:ext cx="650875" cy="5889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2"/>
          <p:cNvSpPr>
            <a:spLocks noGrp="1" noChangeArrowheads="1"/>
          </p:cNvSpPr>
          <p:nvPr>
            <p:ph type="ctrTitle"/>
          </p:nvPr>
        </p:nvSpPr>
        <p:spPr>
          <a:xfrm>
            <a:off x="1547813" y="2578100"/>
            <a:ext cx="6048375" cy="1371600"/>
          </a:xfrm>
          <a:noFill/>
        </p:spPr>
        <p:txBody>
          <a:bodyPr>
            <a:normAutofit fontScale="90000"/>
          </a:bodyPr>
          <a:lstStyle/>
          <a:p>
            <a:r>
              <a:rPr lang="fr-FR" smtClean="0"/>
              <a:t>Programme PROGRESS pour ‘Proxy’</a:t>
            </a:r>
            <a:br>
              <a:rPr lang="fr-FR" smtClean="0"/>
            </a:br>
            <a:endParaRPr lang="fr-FR" smtClean="0"/>
          </a:p>
        </p:txBody>
      </p:sp>
    </p:spTree>
  </p:cSld>
  <p:clrMapOvr>
    <a:masterClrMapping/>
  </p:clrMapOvr>
  <p:transition advClick="0"/>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2"/>
          <p:cNvSpPr>
            <a:spLocks noGrp="1" noChangeArrowheads="1"/>
          </p:cNvSpPr>
          <p:nvPr>
            <p:ph type="title"/>
          </p:nvPr>
        </p:nvSpPr>
        <p:spPr>
          <a:xfrm>
            <a:off x="785786" y="71414"/>
            <a:ext cx="7924800" cy="685800"/>
          </a:xfrm>
        </p:spPr>
        <p:txBody>
          <a:bodyPr/>
          <a:lstStyle/>
          <a:p>
            <a:r>
              <a:rPr lang="fr-FR" sz="2600" dirty="0" smtClean="0">
                <a:latin typeface="Century Gothic" pitchFamily="34" charset="0"/>
              </a:rPr>
              <a:t>Programme PROGRESS pour ‘Proxy’</a:t>
            </a:r>
            <a:endParaRPr lang="fr-FR" dirty="0" smtClean="0"/>
          </a:p>
        </p:txBody>
      </p:sp>
      <p:sp>
        <p:nvSpPr>
          <p:cNvPr id="76804" name="Rectangle 3"/>
          <p:cNvSpPr>
            <a:spLocks noGrp="1" noChangeArrowheads="1"/>
          </p:cNvSpPr>
          <p:nvPr>
            <p:ph idx="1"/>
          </p:nvPr>
        </p:nvSpPr>
        <p:spPr>
          <a:xfrm>
            <a:off x="152400" y="1428736"/>
            <a:ext cx="8991600" cy="4919658"/>
          </a:xfrm>
        </p:spPr>
        <p:txBody>
          <a:bodyPr/>
          <a:lstStyle/>
          <a:p>
            <a:r>
              <a:rPr lang="fr-FR" sz="1800" dirty="0" smtClean="0"/>
              <a:t>Programme exécuté par le serveur tiers de l’application .NET UI</a:t>
            </a:r>
          </a:p>
          <a:p>
            <a:r>
              <a:rPr lang="fr-FR" sz="1800" dirty="0" smtClean="0"/>
              <a:t>Deux types de requête supportés  </a:t>
            </a:r>
          </a:p>
          <a:p>
            <a:pPr lvl="1"/>
            <a:r>
              <a:rPr lang="fr-FR" sz="1800" dirty="0" smtClean="0"/>
              <a:t>Requête </a:t>
            </a:r>
            <a:r>
              <a:rPr lang="fr-FR" sz="1800" dirty="0" err="1" smtClean="0"/>
              <a:t>Metadata</a:t>
            </a:r>
            <a:endParaRPr lang="fr-FR" sz="1800" dirty="0" smtClean="0"/>
          </a:p>
          <a:p>
            <a:pPr lvl="2"/>
            <a:r>
              <a:rPr lang="fr-FR" sz="1800" dirty="0" smtClean="0"/>
              <a:t>Informations sur les tables et champs du </a:t>
            </a:r>
            <a:r>
              <a:rPr lang="fr-FR" sz="1800" dirty="0" err="1" smtClean="0"/>
              <a:t>DataSet</a:t>
            </a:r>
            <a:endParaRPr lang="fr-FR" sz="1800" dirty="0" smtClean="0"/>
          </a:p>
          <a:p>
            <a:pPr lvl="2"/>
            <a:r>
              <a:rPr lang="fr-FR" sz="1800" dirty="0" smtClean="0"/>
              <a:t>Attributs de chaque champ (format, label, </a:t>
            </a:r>
            <a:r>
              <a:rPr lang="fr-FR" sz="1800" dirty="0" err="1" smtClean="0"/>
              <a:t>etc</a:t>
            </a:r>
            <a:r>
              <a:rPr lang="fr-FR" sz="1800" dirty="0" smtClean="0"/>
              <a:t>…) </a:t>
            </a:r>
          </a:p>
          <a:p>
            <a:pPr lvl="1"/>
            <a:r>
              <a:rPr lang="fr-FR" sz="1800" dirty="0" smtClean="0"/>
              <a:t>Requête Data</a:t>
            </a:r>
          </a:p>
          <a:p>
            <a:pPr lvl="2"/>
            <a:r>
              <a:rPr lang="fr-FR" sz="1800" dirty="0" smtClean="0"/>
              <a:t>Gestion de la requête sur la base de </a:t>
            </a:r>
            <a:r>
              <a:rPr lang="fr-FR" sz="1800" smtClean="0"/>
              <a:t>données associée </a:t>
            </a:r>
            <a:r>
              <a:rPr lang="fr-FR" sz="1800" dirty="0" smtClean="0"/>
              <a:t>à la gestion des filtres de sélection</a:t>
            </a:r>
          </a:p>
          <a:p>
            <a:r>
              <a:rPr lang="fr-FR" sz="1800" dirty="0" smtClean="0"/>
              <a:t>Géré par les programmes génériques</a:t>
            </a:r>
          </a:p>
          <a:p>
            <a:pPr lvl="1"/>
            <a:r>
              <a:rPr lang="fr-FR" sz="1800" dirty="0" err="1" smtClean="0"/>
              <a:t>RunReport.p</a:t>
            </a:r>
            <a:endParaRPr lang="fr-FR" sz="1800" dirty="0" smtClean="0"/>
          </a:p>
          <a:p>
            <a:pPr lvl="1"/>
            <a:r>
              <a:rPr lang="fr-FR" sz="1800" dirty="0" err="1" smtClean="0"/>
              <a:t>GetReportMeta.p</a:t>
            </a:r>
            <a:endParaRPr lang="fr-FR" sz="1800" dirty="0" smtClean="0"/>
          </a:p>
          <a:p>
            <a:pPr lvl="1">
              <a:buFont typeface="Wingdings" pitchFamily="2" charset="2"/>
              <a:buNone/>
            </a:pPr>
            <a:endParaRPr lang="fr-FR" dirty="0" smtClean="0"/>
          </a:p>
          <a:p>
            <a:endParaRPr lang="fr-FR" dirty="0" smtClean="0"/>
          </a:p>
        </p:txBody>
      </p:sp>
      <p:sp>
        <p:nvSpPr>
          <p:cNvPr id="76805" name="Rectangle 6"/>
          <p:cNvSpPr>
            <a:spLocks noChangeArrowheads="1"/>
          </p:cNvSpPr>
          <p:nvPr/>
        </p:nvSpPr>
        <p:spPr bwMode="auto">
          <a:xfrm>
            <a:off x="785786"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a:latin typeface="Arial" pitchFamily="34" charset="0"/>
              </a:rPr>
              <a:t>Introduction</a:t>
            </a:r>
          </a:p>
        </p:txBody>
      </p: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4"/>
          <p:cNvSpPr>
            <a:spLocks noGrp="1" noChangeArrowheads="1"/>
          </p:cNvSpPr>
          <p:nvPr>
            <p:ph type="title"/>
          </p:nvPr>
        </p:nvSpPr>
        <p:spPr>
          <a:xfrm>
            <a:off x="785786" y="28556"/>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77828" name="Rectangle 6"/>
          <p:cNvSpPr>
            <a:spLocks noChangeArrowheads="1"/>
          </p:cNvSpPr>
          <p:nvPr/>
        </p:nvSpPr>
        <p:spPr bwMode="auto">
          <a:xfrm>
            <a:off x="817589"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Introduction</a:t>
            </a:r>
          </a:p>
        </p:txBody>
      </p:sp>
      <p:pic>
        <p:nvPicPr>
          <p:cNvPr id="77829" name="Picture 6"/>
          <p:cNvPicPr>
            <a:picLocks noChangeAspect="1" noChangeArrowheads="1"/>
          </p:cNvPicPr>
          <p:nvPr/>
        </p:nvPicPr>
        <p:blipFill>
          <a:blip r:embed="rId2" cstate="print"/>
          <a:srcRect/>
          <a:stretch>
            <a:fillRect/>
          </a:stretch>
        </p:blipFill>
        <p:spPr bwMode="auto">
          <a:xfrm>
            <a:off x="250825" y="1628775"/>
            <a:ext cx="8280400" cy="387350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78851" name="Rectangle 3"/>
          <p:cNvSpPr>
            <a:spLocks noGrp="1" noChangeArrowheads="1"/>
          </p:cNvSpPr>
          <p:nvPr>
            <p:ph idx="1"/>
          </p:nvPr>
        </p:nvSpPr>
        <p:spPr/>
        <p:txBody>
          <a:bodyPr/>
          <a:lstStyle/>
          <a:p>
            <a:r>
              <a:rPr lang="fr-FR" dirty="0" smtClean="0"/>
              <a:t>4 parties dans le programme ‘proxy’</a:t>
            </a:r>
          </a:p>
          <a:p>
            <a:pPr lvl="1"/>
            <a:r>
              <a:rPr lang="fr-FR" dirty="0" smtClean="0"/>
              <a:t>1) Définition du </a:t>
            </a:r>
            <a:r>
              <a:rPr lang="fr-FR" dirty="0" err="1" smtClean="0"/>
              <a:t>DataSet</a:t>
            </a:r>
            <a:endParaRPr lang="fr-FR" dirty="0" smtClean="0"/>
          </a:p>
          <a:p>
            <a:pPr lvl="2"/>
            <a:r>
              <a:rPr lang="fr-FR" dirty="0" smtClean="0"/>
              <a:t>Une ou plusieurs tables temporaires qui définissent la structure </a:t>
            </a:r>
            <a:r>
              <a:rPr lang="fr-FR" smtClean="0"/>
              <a:t>de données </a:t>
            </a:r>
            <a:r>
              <a:rPr lang="fr-FR" dirty="0" smtClean="0"/>
              <a:t>du rapport</a:t>
            </a:r>
          </a:p>
          <a:p>
            <a:pPr lvl="2"/>
            <a:r>
              <a:rPr lang="fr-FR" dirty="0" smtClean="0"/>
              <a:t>Les tables temporaires peuvent être reliées (Table maître / détail)</a:t>
            </a:r>
          </a:p>
          <a:p>
            <a:pPr lvl="1"/>
            <a:r>
              <a:rPr lang="fr-FR" dirty="0" smtClean="0"/>
              <a:t>2) Nettoyage des tables temporaires</a:t>
            </a:r>
          </a:p>
          <a:p>
            <a:pPr lvl="1"/>
            <a:r>
              <a:rPr lang="fr-FR" dirty="0" smtClean="0"/>
              <a:t>3) Définition du </a:t>
            </a:r>
            <a:r>
              <a:rPr lang="fr-FR" dirty="0" err="1" smtClean="0"/>
              <a:t>MetaData</a:t>
            </a:r>
            <a:endParaRPr lang="fr-FR" dirty="0" smtClean="0"/>
          </a:p>
          <a:p>
            <a:pPr lvl="2"/>
            <a:r>
              <a:rPr lang="fr-FR" dirty="0" smtClean="0"/>
              <a:t>Attributs de chaque champ du </a:t>
            </a:r>
            <a:r>
              <a:rPr lang="fr-FR" dirty="0" err="1" smtClean="0"/>
              <a:t>DataSet</a:t>
            </a:r>
            <a:r>
              <a:rPr lang="fr-FR" dirty="0" smtClean="0"/>
              <a:t> (Label, format, type, …)</a:t>
            </a:r>
          </a:p>
          <a:p>
            <a:pPr lvl="1"/>
            <a:r>
              <a:rPr lang="fr-FR" dirty="0" smtClean="0"/>
              <a:t>4) Lecture des données afin de remplir le </a:t>
            </a:r>
            <a:r>
              <a:rPr lang="fr-FR" dirty="0" err="1" smtClean="0"/>
              <a:t>DataSet</a:t>
            </a:r>
            <a:r>
              <a:rPr lang="fr-FR" dirty="0" smtClean="0"/>
              <a:t> en tenant compte des filtres de sélection</a:t>
            </a:r>
          </a:p>
        </p:txBody>
      </p:sp>
      <p:sp>
        <p:nvSpPr>
          <p:cNvPr id="78853" name="Rectangle 6"/>
          <p:cNvSpPr>
            <a:spLocks noChangeArrowheads="1"/>
          </p:cNvSpPr>
          <p:nvPr/>
        </p:nvSpPr>
        <p:spPr bwMode="auto">
          <a:xfrm>
            <a:off x="920750" y="53975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Introduction</a:t>
            </a:r>
          </a:p>
        </p:txBody>
      </p:sp>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6" name="Rectangle 4"/>
          <p:cNvSpPr>
            <a:spLocks noGrp="1" noChangeArrowheads="1"/>
          </p:cNvSpPr>
          <p:nvPr>
            <p:ph type="title"/>
          </p:nvPr>
        </p:nvSpPr>
        <p:spPr>
          <a:xfrm>
            <a:off x="79060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79875" name="Rectangle 3"/>
          <p:cNvSpPr>
            <a:spLocks noGrp="1" noChangeArrowheads="1"/>
          </p:cNvSpPr>
          <p:nvPr>
            <p:ph idx="1"/>
          </p:nvPr>
        </p:nvSpPr>
        <p:spPr>
          <a:xfrm>
            <a:off x="900113" y="1125538"/>
            <a:ext cx="7456487" cy="5111750"/>
          </a:xfrm>
        </p:spPr>
        <p:txBody>
          <a:bodyPr/>
          <a:lstStyle/>
          <a:p>
            <a:pPr>
              <a:lnSpc>
                <a:spcPct val="70000"/>
              </a:lnSpc>
              <a:spcBef>
                <a:spcPct val="20000"/>
              </a:spcBef>
              <a:buFont typeface="Wingdings" pitchFamily="2" charset="2"/>
              <a:buNone/>
            </a:pPr>
            <a:r>
              <a:rPr lang="fr-FR" sz="1000" b="0" dirty="0" smtClean="0">
                <a:latin typeface="Courier New" pitchFamily="49" charset="0"/>
              </a:rPr>
              <a:t>{</a:t>
            </a:r>
            <a:r>
              <a:rPr lang="fr-FR" sz="1000" b="0" dirty="0" err="1" smtClean="0">
                <a:latin typeface="Courier New" pitchFamily="49" charset="0"/>
              </a:rPr>
              <a:t>mfdeclre.i</a:t>
            </a:r>
            <a:r>
              <a:rPr lang="fr-FR" sz="1000" b="0" dirty="0" smtClean="0">
                <a:latin typeface="Courier New" pitchFamily="49" charset="0"/>
              </a:rPr>
              <a:t>}</a:t>
            </a:r>
          </a:p>
          <a:p>
            <a:pPr>
              <a:lnSpc>
                <a:spcPct val="70000"/>
              </a:lnSpc>
              <a:spcBef>
                <a:spcPct val="20000"/>
              </a:spcBef>
              <a:buFont typeface="Wingdings" pitchFamily="2" charset="2"/>
              <a:buNone/>
            </a:pPr>
            <a:r>
              <a:rPr lang="fr-FR" sz="1000" b="0" dirty="0" smtClean="0">
                <a:latin typeface="Courier New" pitchFamily="49" charset="0"/>
              </a:rPr>
              <a:t>{</a:t>
            </a:r>
            <a:r>
              <a:rPr lang="fr-FR" sz="1000" b="0" dirty="0" err="1" smtClean="0">
                <a:latin typeface="Courier New" pitchFamily="49" charset="0"/>
              </a:rPr>
              <a:t>gplabel.i</a:t>
            </a:r>
            <a:r>
              <a:rPr lang="fr-FR" sz="1000" b="0" dirty="0" smtClean="0">
                <a:latin typeface="Courier New" pitchFamily="49" charset="0"/>
              </a:rPr>
              <a:t>}</a:t>
            </a:r>
          </a:p>
          <a:p>
            <a:pPr>
              <a:lnSpc>
                <a:spcPct val="70000"/>
              </a:lnSpc>
              <a:spcBef>
                <a:spcPct val="20000"/>
              </a:spcBef>
              <a:buFont typeface="Wingdings" pitchFamily="2" charset="2"/>
              <a:buNone/>
            </a:pPr>
            <a:endParaRPr lang="fr-FR" sz="1000" b="0" dirty="0" smtClean="0">
              <a:latin typeface="Courier New" pitchFamily="49" charset="0"/>
            </a:endParaRPr>
          </a:p>
          <a:p>
            <a:pPr>
              <a:lnSpc>
                <a:spcPct val="70000"/>
              </a:lnSpc>
              <a:spcBef>
                <a:spcPct val="20000"/>
              </a:spcBef>
              <a:buFont typeface="Wingdings" pitchFamily="2" charset="2"/>
              <a:buNone/>
            </a:pPr>
            <a:r>
              <a:rPr lang="fr-FR" sz="1000" b="0" dirty="0" smtClean="0">
                <a:latin typeface="Courier New" pitchFamily="49" charset="0"/>
              </a:rPr>
              <a:t>{</a:t>
            </a:r>
            <a:r>
              <a:rPr lang="fr-FR" sz="1000" b="0" dirty="0" err="1" smtClean="0">
                <a:latin typeface="Courier New" pitchFamily="49" charset="0"/>
              </a:rPr>
              <a:t>com</a:t>
            </a:r>
            <a:r>
              <a:rPr lang="fr-FR" sz="1000" b="0" dirty="0" smtClean="0">
                <a:latin typeface="Courier New" pitchFamily="49" charset="0"/>
              </a:rPr>
              <a:t>/</a:t>
            </a:r>
            <a:r>
              <a:rPr lang="fr-FR" sz="1000" b="0" dirty="0" err="1" smtClean="0">
                <a:latin typeface="Courier New" pitchFamily="49" charset="0"/>
              </a:rPr>
              <a:t>qad</a:t>
            </a:r>
            <a:r>
              <a:rPr lang="fr-FR" sz="1000" b="0" dirty="0" smtClean="0">
                <a:latin typeface="Courier New" pitchFamily="49" charset="0"/>
              </a:rPr>
              <a:t>/</a:t>
            </a:r>
            <a:r>
              <a:rPr lang="fr-FR" sz="1000" b="0" dirty="0" err="1" smtClean="0">
                <a:latin typeface="Courier New" pitchFamily="49" charset="0"/>
              </a:rPr>
              <a:t>shell</a:t>
            </a:r>
            <a:r>
              <a:rPr lang="fr-FR" sz="1000" b="0" dirty="0" smtClean="0">
                <a:latin typeface="Courier New" pitchFamily="49" charset="0"/>
              </a:rPr>
              <a:t>/report/</a:t>
            </a:r>
            <a:r>
              <a:rPr lang="fr-FR" sz="1000" b="0" dirty="0" err="1" smtClean="0">
                <a:latin typeface="Courier New" pitchFamily="49" charset="0"/>
              </a:rPr>
              <a:t>dsReportRequest.i</a:t>
            </a:r>
            <a:r>
              <a:rPr lang="fr-FR" sz="1000" b="0" dirty="0" smtClean="0">
                <a:latin typeface="Courier New" pitchFamily="49" charset="0"/>
              </a:rPr>
              <a:t>}</a:t>
            </a:r>
          </a:p>
          <a:p>
            <a:pPr>
              <a:lnSpc>
                <a:spcPct val="70000"/>
              </a:lnSpc>
              <a:spcBef>
                <a:spcPct val="20000"/>
              </a:spcBef>
              <a:buFont typeface="Wingdings" pitchFamily="2" charset="2"/>
              <a:buNone/>
            </a:pPr>
            <a:r>
              <a:rPr lang="fr-FR" sz="1000" b="0" dirty="0" smtClean="0">
                <a:latin typeface="Courier New" pitchFamily="49" charset="0"/>
              </a:rPr>
              <a:t>{</a:t>
            </a:r>
            <a:r>
              <a:rPr lang="fr-FR" sz="1000" b="0" dirty="0" err="1" smtClean="0">
                <a:latin typeface="Courier New" pitchFamily="49" charset="0"/>
              </a:rPr>
              <a:t>com</a:t>
            </a:r>
            <a:r>
              <a:rPr lang="fr-FR" sz="1000" b="0" dirty="0" smtClean="0">
                <a:latin typeface="Courier New" pitchFamily="49" charset="0"/>
              </a:rPr>
              <a:t>/</a:t>
            </a:r>
            <a:r>
              <a:rPr lang="fr-FR" sz="1000" b="0" dirty="0" err="1" smtClean="0">
                <a:latin typeface="Courier New" pitchFamily="49" charset="0"/>
              </a:rPr>
              <a:t>qad</a:t>
            </a:r>
            <a:r>
              <a:rPr lang="fr-FR" sz="1000" b="0" dirty="0" smtClean="0">
                <a:latin typeface="Courier New" pitchFamily="49" charset="0"/>
              </a:rPr>
              <a:t>/</a:t>
            </a:r>
            <a:r>
              <a:rPr lang="fr-FR" sz="1000" b="0" dirty="0" err="1" smtClean="0">
                <a:latin typeface="Courier New" pitchFamily="49" charset="0"/>
              </a:rPr>
              <a:t>shell</a:t>
            </a:r>
            <a:r>
              <a:rPr lang="fr-FR" sz="1000" b="0" dirty="0" smtClean="0">
                <a:latin typeface="Courier New" pitchFamily="49" charset="0"/>
              </a:rPr>
              <a:t>/report/</a:t>
            </a:r>
            <a:r>
              <a:rPr lang="fr-FR" sz="1000" b="0" dirty="0" err="1" smtClean="0">
                <a:latin typeface="Courier New" pitchFamily="49" charset="0"/>
              </a:rPr>
              <a:t>ReportConstants.i</a:t>
            </a:r>
            <a:r>
              <a:rPr lang="fr-FR" sz="1000" b="0" dirty="0" smtClean="0">
                <a:latin typeface="Courier New" pitchFamily="49" charset="0"/>
              </a:rPr>
              <a:t>}</a:t>
            </a:r>
          </a:p>
          <a:p>
            <a:pPr>
              <a:lnSpc>
                <a:spcPct val="70000"/>
              </a:lnSpc>
              <a:spcBef>
                <a:spcPct val="20000"/>
              </a:spcBef>
              <a:buFont typeface="Wingdings" pitchFamily="2" charset="2"/>
              <a:buNone/>
            </a:pPr>
            <a:endParaRPr lang="fr-FR" sz="1000" b="0" dirty="0" smtClean="0">
              <a:latin typeface="Courier New" pitchFamily="49" charset="0"/>
            </a:endParaRPr>
          </a:p>
          <a:p>
            <a:pPr>
              <a:lnSpc>
                <a:spcPct val="70000"/>
              </a:lnSpc>
              <a:spcBef>
                <a:spcPct val="20000"/>
              </a:spcBef>
              <a:buFont typeface="Wingdings" pitchFamily="2" charset="2"/>
              <a:buNone/>
            </a:pPr>
            <a:r>
              <a:rPr lang="fr-FR" sz="1000" b="0" dirty="0" smtClean="0">
                <a:latin typeface="Courier New" pitchFamily="49" charset="0"/>
              </a:rPr>
              <a:t>/* Report data set </a:t>
            </a:r>
            <a:r>
              <a:rPr lang="fr-FR" sz="1000" b="0" dirty="0" err="1" smtClean="0">
                <a:latin typeface="Courier New" pitchFamily="49" charset="0"/>
              </a:rPr>
              <a:t>definition</a:t>
            </a:r>
            <a:r>
              <a:rPr lang="fr-FR" sz="1000" b="0" dirty="0" smtClean="0">
                <a:latin typeface="Courier New" pitchFamily="49" charset="0"/>
              </a:rPr>
              <a:t> block */</a:t>
            </a:r>
          </a:p>
          <a:p>
            <a:pPr>
              <a:lnSpc>
                <a:spcPct val="70000"/>
              </a:lnSpc>
              <a:spcBef>
                <a:spcPct val="20000"/>
              </a:spcBef>
              <a:buFont typeface="Wingdings" pitchFamily="2" charset="2"/>
              <a:buNone/>
            </a:pPr>
            <a:endParaRPr lang="fr-FR" sz="1000" b="0" dirty="0" smtClean="0">
              <a:latin typeface="Courier New" pitchFamily="49" charset="0"/>
            </a:endParaRPr>
          </a:p>
          <a:p>
            <a:pPr>
              <a:lnSpc>
                <a:spcPct val="70000"/>
              </a:lnSpc>
              <a:spcBef>
                <a:spcPct val="20000"/>
              </a:spcBef>
              <a:buFont typeface="Wingdings" pitchFamily="2" charset="2"/>
              <a:buNone/>
            </a:pPr>
            <a:r>
              <a:rPr lang="fr-FR" sz="1000" dirty="0" smtClean="0">
                <a:solidFill>
                  <a:srgbClr val="05AF09"/>
                </a:solidFill>
                <a:latin typeface="Courier New" pitchFamily="49" charset="0"/>
              </a:rPr>
              <a:t>/* TODO Insert </a:t>
            </a:r>
            <a:r>
              <a:rPr lang="fr-FR" sz="1000" dirty="0" err="1" smtClean="0">
                <a:solidFill>
                  <a:srgbClr val="05AF09"/>
                </a:solidFill>
                <a:latin typeface="Courier New" pitchFamily="49" charset="0"/>
              </a:rPr>
              <a:t>your</a:t>
            </a:r>
            <a:r>
              <a:rPr lang="fr-FR" sz="1000" dirty="0" smtClean="0">
                <a:solidFill>
                  <a:srgbClr val="05AF09"/>
                </a:solidFill>
                <a:latin typeface="Courier New" pitchFamily="49" charset="0"/>
              </a:rPr>
              <a:t> data set code </a:t>
            </a:r>
            <a:r>
              <a:rPr lang="fr-FR" sz="1000" dirty="0" err="1" smtClean="0">
                <a:solidFill>
                  <a:srgbClr val="05AF09"/>
                </a:solidFill>
                <a:latin typeface="Courier New" pitchFamily="49" charset="0"/>
              </a:rPr>
              <a:t>here</a:t>
            </a:r>
            <a:r>
              <a:rPr lang="fr-FR" sz="1000" dirty="0" smtClean="0">
                <a:solidFill>
                  <a:srgbClr val="05AF09"/>
                </a:solidFill>
                <a:latin typeface="Courier New" pitchFamily="49" charset="0"/>
              </a:rPr>
              <a:t> */ (1)</a:t>
            </a:r>
          </a:p>
          <a:p>
            <a:pPr>
              <a:lnSpc>
                <a:spcPct val="70000"/>
              </a:lnSpc>
              <a:spcBef>
                <a:spcPct val="20000"/>
              </a:spcBef>
              <a:buFont typeface="Wingdings" pitchFamily="2" charset="2"/>
              <a:buNone/>
            </a:pPr>
            <a:endParaRPr lang="fr-FR" sz="1000" b="0" dirty="0" smtClean="0">
              <a:solidFill>
                <a:schemeClr val="accent1"/>
              </a:solidFill>
              <a:latin typeface="Courier New" pitchFamily="49" charset="0"/>
            </a:endParaRPr>
          </a:p>
          <a:p>
            <a:pPr>
              <a:lnSpc>
                <a:spcPct val="70000"/>
              </a:lnSpc>
              <a:spcBef>
                <a:spcPct val="20000"/>
              </a:spcBef>
              <a:buFont typeface="Wingdings" pitchFamily="2" charset="2"/>
              <a:buNone/>
            </a:pPr>
            <a:r>
              <a:rPr lang="fr-FR" sz="1000" b="0" dirty="0" smtClean="0">
                <a:latin typeface="Courier New" pitchFamily="49" charset="0"/>
              </a:rPr>
              <a:t>/* Main Block */</a:t>
            </a:r>
          </a:p>
          <a:p>
            <a:pPr>
              <a:lnSpc>
                <a:spcPct val="70000"/>
              </a:lnSpc>
              <a:spcBef>
                <a:spcPct val="20000"/>
              </a:spcBef>
              <a:buFont typeface="Wingdings" pitchFamily="2" charset="2"/>
              <a:buNone/>
            </a:pPr>
            <a:r>
              <a:rPr lang="fr-FR" sz="1000" b="0" dirty="0" err="1" smtClean="0">
                <a:latin typeface="Courier New" pitchFamily="49" charset="0"/>
              </a:rPr>
              <a:t>define</a:t>
            </a:r>
            <a:r>
              <a:rPr lang="fr-FR" sz="1000" b="0" dirty="0" smtClean="0">
                <a:latin typeface="Courier New" pitchFamily="49" charset="0"/>
              </a:rPr>
              <a:t> input </a:t>
            </a:r>
            <a:r>
              <a:rPr lang="fr-FR" sz="1000" b="0" dirty="0" err="1" smtClean="0">
                <a:latin typeface="Courier New" pitchFamily="49" charset="0"/>
              </a:rPr>
              <a:t>parameter</a:t>
            </a:r>
            <a:r>
              <a:rPr lang="fr-FR" sz="1000" b="0" dirty="0" smtClean="0">
                <a:latin typeface="Courier New" pitchFamily="49" charset="0"/>
              </a:rPr>
              <a:t> </a:t>
            </a:r>
            <a:r>
              <a:rPr lang="fr-FR" sz="1000" b="0" dirty="0" err="1" smtClean="0">
                <a:latin typeface="Courier New" pitchFamily="49" charset="0"/>
              </a:rPr>
              <a:t>runReport</a:t>
            </a:r>
            <a:r>
              <a:rPr lang="fr-FR" sz="1000" b="0" dirty="0" smtClean="0">
                <a:latin typeface="Courier New" pitchFamily="49" charset="0"/>
              </a:rPr>
              <a:t> as </a:t>
            </a:r>
            <a:r>
              <a:rPr lang="fr-FR" sz="1000" b="0" dirty="0" err="1" smtClean="0">
                <a:latin typeface="Courier New" pitchFamily="49" charset="0"/>
              </a:rPr>
              <a:t>logical</a:t>
            </a:r>
            <a:r>
              <a:rPr lang="fr-FR" sz="1000" b="0" dirty="0" smtClean="0">
                <a:latin typeface="Courier New" pitchFamily="49" charset="0"/>
              </a:rPr>
              <a:t>.</a:t>
            </a:r>
          </a:p>
          <a:p>
            <a:pPr>
              <a:lnSpc>
                <a:spcPct val="70000"/>
              </a:lnSpc>
              <a:spcBef>
                <a:spcPct val="20000"/>
              </a:spcBef>
              <a:buFont typeface="Wingdings" pitchFamily="2" charset="2"/>
              <a:buNone/>
            </a:pPr>
            <a:r>
              <a:rPr lang="fr-FR" sz="1000" b="0" dirty="0" err="1" smtClean="0">
                <a:latin typeface="Courier New" pitchFamily="49" charset="0"/>
              </a:rPr>
              <a:t>define</a:t>
            </a:r>
            <a:r>
              <a:rPr lang="fr-FR" sz="1000" b="0" dirty="0" smtClean="0">
                <a:latin typeface="Courier New" pitchFamily="49" charset="0"/>
              </a:rPr>
              <a:t> input </a:t>
            </a:r>
            <a:r>
              <a:rPr lang="fr-FR" sz="1000" b="0" dirty="0" err="1" smtClean="0">
                <a:latin typeface="Courier New" pitchFamily="49" charset="0"/>
              </a:rPr>
              <a:t>parameter</a:t>
            </a:r>
            <a:r>
              <a:rPr lang="fr-FR" sz="1000" b="0" dirty="0" smtClean="0">
                <a:latin typeface="Courier New" pitchFamily="49" charset="0"/>
              </a:rPr>
              <a:t> </a:t>
            </a:r>
            <a:r>
              <a:rPr lang="fr-FR" sz="1000" b="0" dirty="0" err="1" smtClean="0">
                <a:latin typeface="Courier New" pitchFamily="49" charset="0"/>
              </a:rPr>
              <a:t>reportHandle</a:t>
            </a:r>
            <a:r>
              <a:rPr lang="fr-FR" sz="1000" b="0" dirty="0" smtClean="0">
                <a:latin typeface="Courier New" pitchFamily="49" charset="0"/>
              </a:rPr>
              <a:t> as </a:t>
            </a:r>
            <a:r>
              <a:rPr lang="fr-FR" sz="1000" b="0" dirty="0" err="1" smtClean="0">
                <a:latin typeface="Courier New" pitchFamily="49" charset="0"/>
              </a:rPr>
              <a:t>handle</a:t>
            </a:r>
            <a:r>
              <a:rPr lang="fr-FR" sz="1000" b="0" dirty="0" smtClean="0">
                <a:latin typeface="Courier New" pitchFamily="49" charset="0"/>
              </a:rPr>
              <a:t>.</a:t>
            </a:r>
          </a:p>
          <a:p>
            <a:pPr>
              <a:lnSpc>
                <a:spcPct val="70000"/>
              </a:lnSpc>
              <a:spcBef>
                <a:spcPct val="20000"/>
              </a:spcBef>
              <a:buFont typeface="Wingdings" pitchFamily="2" charset="2"/>
              <a:buNone/>
            </a:pPr>
            <a:r>
              <a:rPr lang="fr-FR" sz="1000" b="0" dirty="0" err="1" smtClean="0">
                <a:latin typeface="Courier New" pitchFamily="49" charset="0"/>
              </a:rPr>
              <a:t>define</a:t>
            </a:r>
            <a:r>
              <a:rPr lang="fr-FR" sz="1000" b="0" dirty="0" smtClean="0">
                <a:latin typeface="Courier New" pitchFamily="49" charset="0"/>
              </a:rPr>
              <a:t> input </a:t>
            </a:r>
            <a:r>
              <a:rPr lang="fr-FR" sz="1000" b="0" dirty="0" err="1" smtClean="0">
                <a:latin typeface="Courier New" pitchFamily="49" charset="0"/>
              </a:rPr>
              <a:t>parameter</a:t>
            </a:r>
            <a:r>
              <a:rPr lang="fr-FR" sz="1000" b="0" dirty="0" smtClean="0">
                <a:latin typeface="Courier New" pitchFamily="49" charset="0"/>
              </a:rPr>
              <a:t> </a:t>
            </a:r>
            <a:r>
              <a:rPr lang="fr-FR" sz="1000" b="0" dirty="0" err="1" smtClean="0">
                <a:latin typeface="Courier New" pitchFamily="49" charset="0"/>
              </a:rPr>
              <a:t>dataset</a:t>
            </a:r>
            <a:r>
              <a:rPr lang="fr-FR" sz="1000" b="0" dirty="0" smtClean="0">
                <a:latin typeface="Courier New" pitchFamily="49" charset="0"/>
              </a:rPr>
              <a:t> for </a:t>
            </a:r>
            <a:r>
              <a:rPr lang="fr-FR" sz="1000" b="0" dirty="0" err="1" smtClean="0">
                <a:latin typeface="Courier New" pitchFamily="49" charset="0"/>
              </a:rPr>
              <a:t>dsReportRequest</a:t>
            </a:r>
            <a:r>
              <a:rPr lang="fr-FR" sz="1000" b="0" dirty="0" smtClean="0">
                <a:latin typeface="Courier New" pitchFamily="49" charset="0"/>
              </a:rPr>
              <a:t>.</a:t>
            </a:r>
          </a:p>
          <a:p>
            <a:pPr>
              <a:lnSpc>
                <a:spcPct val="70000"/>
              </a:lnSpc>
              <a:spcBef>
                <a:spcPct val="20000"/>
              </a:spcBef>
              <a:buFont typeface="Wingdings" pitchFamily="2" charset="2"/>
              <a:buNone/>
            </a:pPr>
            <a:r>
              <a:rPr lang="fr-FR" sz="1000" b="0" dirty="0" err="1" smtClean="0">
                <a:latin typeface="Courier New" pitchFamily="49" charset="0"/>
              </a:rPr>
              <a:t>define</a:t>
            </a:r>
            <a:r>
              <a:rPr lang="fr-FR" sz="1000" b="0" dirty="0" smtClean="0">
                <a:latin typeface="Courier New" pitchFamily="49" charset="0"/>
              </a:rPr>
              <a:t> output </a:t>
            </a:r>
            <a:r>
              <a:rPr lang="fr-FR" sz="1000" b="0" dirty="0" err="1" smtClean="0">
                <a:latin typeface="Courier New" pitchFamily="49" charset="0"/>
              </a:rPr>
              <a:t>parameter</a:t>
            </a:r>
            <a:r>
              <a:rPr lang="fr-FR" sz="1000" b="0" dirty="0" smtClean="0">
                <a:latin typeface="Courier New" pitchFamily="49" charset="0"/>
              </a:rPr>
              <a:t> </a:t>
            </a:r>
            <a:r>
              <a:rPr lang="fr-FR" sz="1000" b="0" dirty="0" err="1" smtClean="0">
                <a:latin typeface="Courier New" pitchFamily="49" charset="0"/>
              </a:rPr>
              <a:t>dataset</a:t>
            </a:r>
            <a:r>
              <a:rPr lang="fr-FR" sz="1000" b="0" dirty="0" smtClean="0">
                <a:latin typeface="Courier New" pitchFamily="49" charset="0"/>
              </a:rPr>
              <a:t>-</a:t>
            </a:r>
            <a:r>
              <a:rPr lang="fr-FR" sz="1000" b="0" dirty="0" err="1" smtClean="0">
                <a:latin typeface="Courier New" pitchFamily="49" charset="0"/>
              </a:rPr>
              <a:t>handle</a:t>
            </a:r>
            <a:r>
              <a:rPr lang="fr-FR" sz="1000" b="0" dirty="0" smtClean="0">
                <a:latin typeface="Courier New" pitchFamily="49" charset="0"/>
              </a:rPr>
              <a:t> </a:t>
            </a:r>
            <a:r>
              <a:rPr lang="fr-FR" sz="1000" b="0" dirty="0" err="1" smtClean="0">
                <a:latin typeface="Courier New" pitchFamily="49" charset="0"/>
              </a:rPr>
              <a:t>phReportResults</a:t>
            </a:r>
            <a:r>
              <a:rPr lang="fr-FR" sz="1000" b="0" dirty="0" smtClean="0">
                <a:latin typeface="Courier New" pitchFamily="49" charset="0"/>
              </a:rPr>
              <a:t>.</a:t>
            </a:r>
          </a:p>
          <a:p>
            <a:pPr>
              <a:lnSpc>
                <a:spcPct val="70000"/>
              </a:lnSpc>
              <a:spcBef>
                <a:spcPct val="20000"/>
              </a:spcBef>
              <a:buFont typeface="Wingdings" pitchFamily="2" charset="2"/>
              <a:buNone/>
            </a:pPr>
            <a:endParaRPr lang="fr-FR" sz="1000" b="0" dirty="0" smtClean="0">
              <a:latin typeface="Courier New" pitchFamily="49" charset="0"/>
            </a:endParaRPr>
          </a:p>
          <a:p>
            <a:pPr>
              <a:lnSpc>
                <a:spcPct val="70000"/>
              </a:lnSpc>
              <a:spcBef>
                <a:spcPct val="20000"/>
              </a:spcBef>
              <a:buFont typeface="Wingdings" pitchFamily="2" charset="2"/>
              <a:buNone/>
            </a:pPr>
            <a:r>
              <a:rPr lang="fr-FR" sz="1000" b="0" dirty="0" smtClean="0">
                <a:latin typeface="Courier New" pitchFamily="49" charset="0"/>
              </a:rPr>
              <a:t>{</a:t>
            </a:r>
            <a:r>
              <a:rPr lang="fr-FR" sz="1000" b="0" dirty="0" err="1" smtClean="0">
                <a:latin typeface="Courier New" pitchFamily="49" charset="0"/>
              </a:rPr>
              <a:t>com</a:t>
            </a:r>
            <a:r>
              <a:rPr lang="fr-FR" sz="1000" b="0" dirty="0" smtClean="0">
                <a:latin typeface="Courier New" pitchFamily="49" charset="0"/>
              </a:rPr>
              <a:t>/</a:t>
            </a:r>
            <a:r>
              <a:rPr lang="fr-FR" sz="1000" b="0" dirty="0" err="1" smtClean="0">
                <a:latin typeface="Courier New" pitchFamily="49" charset="0"/>
              </a:rPr>
              <a:t>qad</a:t>
            </a:r>
            <a:r>
              <a:rPr lang="fr-FR" sz="1000" b="0" dirty="0" smtClean="0">
                <a:latin typeface="Courier New" pitchFamily="49" charset="0"/>
              </a:rPr>
              <a:t>/</a:t>
            </a:r>
            <a:r>
              <a:rPr lang="fr-FR" sz="1000" b="0" dirty="0" err="1" smtClean="0">
                <a:latin typeface="Courier New" pitchFamily="49" charset="0"/>
              </a:rPr>
              <a:t>shell</a:t>
            </a:r>
            <a:r>
              <a:rPr lang="fr-FR" sz="1000" b="0" dirty="0" smtClean="0">
                <a:latin typeface="Courier New" pitchFamily="49" charset="0"/>
              </a:rPr>
              <a:t>/report/</a:t>
            </a:r>
            <a:r>
              <a:rPr lang="fr-FR" sz="1000" b="0" dirty="0" err="1" smtClean="0">
                <a:latin typeface="Courier New" pitchFamily="49" charset="0"/>
              </a:rPr>
              <a:t>reporting.i</a:t>
            </a:r>
            <a:r>
              <a:rPr lang="fr-FR" sz="1000" b="0" dirty="0" smtClean="0">
                <a:latin typeface="Courier New" pitchFamily="49" charset="0"/>
              </a:rPr>
              <a:t>}</a:t>
            </a:r>
          </a:p>
          <a:p>
            <a:pPr>
              <a:lnSpc>
                <a:spcPct val="70000"/>
              </a:lnSpc>
              <a:spcBef>
                <a:spcPct val="20000"/>
              </a:spcBef>
              <a:buFont typeface="Wingdings" pitchFamily="2" charset="2"/>
              <a:buNone/>
            </a:pPr>
            <a:endParaRPr lang="fr-FR" sz="1000" b="0" dirty="0" smtClean="0">
              <a:latin typeface="Courier New" pitchFamily="49" charset="0"/>
            </a:endParaRPr>
          </a:p>
          <a:p>
            <a:pPr>
              <a:lnSpc>
                <a:spcPct val="70000"/>
              </a:lnSpc>
              <a:spcBef>
                <a:spcPct val="20000"/>
              </a:spcBef>
              <a:buFont typeface="Wingdings" pitchFamily="2" charset="2"/>
              <a:buNone/>
            </a:pPr>
            <a:r>
              <a:rPr lang="fr-FR" sz="1000" b="0" dirty="0" err="1" smtClean="0">
                <a:latin typeface="Courier New" pitchFamily="49" charset="0"/>
              </a:rPr>
              <a:t>define</a:t>
            </a:r>
            <a:r>
              <a:rPr lang="fr-FR" sz="1000" b="0" dirty="0" smtClean="0">
                <a:latin typeface="Courier New" pitchFamily="49" charset="0"/>
              </a:rPr>
              <a:t> variable </a:t>
            </a:r>
            <a:r>
              <a:rPr lang="fr-FR" sz="1000" b="0" dirty="0" err="1" smtClean="0">
                <a:latin typeface="Courier New" pitchFamily="49" charset="0"/>
              </a:rPr>
              <a:t>bufferName</a:t>
            </a:r>
            <a:r>
              <a:rPr lang="fr-FR" sz="1000" b="0" dirty="0" smtClean="0">
                <a:latin typeface="Courier New" pitchFamily="49" charset="0"/>
              </a:rPr>
              <a:t> as </a:t>
            </a:r>
            <a:r>
              <a:rPr lang="fr-FR" sz="1000" b="0" dirty="0" err="1" smtClean="0">
                <a:latin typeface="Courier New" pitchFamily="49" charset="0"/>
              </a:rPr>
              <a:t>character</a:t>
            </a:r>
            <a:r>
              <a:rPr lang="fr-FR" sz="1000" b="0" dirty="0" smtClean="0">
                <a:latin typeface="Courier New" pitchFamily="49" charset="0"/>
              </a:rPr>
              <a:t> no-undo.</a:t>
            </a:r>
          </a:p>
          <a:p>
            <a:pPr>
              <a:lnSpc>
                <a:spcPct val="70000"/>
              </a:lnSpc>
              <a:spcBef>
                <a:spcPct val="20000"/>
              </a:spcBef>
              <a:buFont typeface="Wingdings" pitchFamily="2" charset="2"/>
              <a:buNone/>
            </a:pPr>
            <a:endParaRPr lang="fr-FR" sz="1000" b="0" dirty="0" smtClean="0">
              <a:latin typeface="Courier New" pitchFamily="49" charset="0"/>
            </a:endParaRPr>
          </a:p>
          <a:p>
            <a:pPr>
              <a:lnSpc>
                <a:spcPct val="70000"/>
              </a:lnSpc>
              <a:spcBef>
                <a:spcPct val="20000"/>
              </a:spcBef>
              <a:buFont typeface="Wingdings" pitchFamily="2" charset="2"/>
              <a:buNone/>
            </a:pPr>
            <a:r>
              <a:rPr lang="fr-FR" sz="1000" b="0" dirty="0" smtClean="0">
                <a:latin typeface="Courier New" pitchFamily="49" charset="0"/>
              </a:rPr>
              <a:t>/* </a:t>
            </a:r>
            <a:r>
              <a:rPr lang="fr-FR" sz="1000" b="0" dirty="0" err="1" smtClean="0">
                <a:latin typeface="Courier New" pitchFamily="49" charset="0"/>
              </a:rPr>
              <a:t>Empty</a:t>
            </a:r>
            <a:r>
              <a:rPr lang="fr-FR" sz="1000" b="0" dirty="0" smtClean="0">
                <a:latin typeface="Courier New" pitchFamily="49" charset="0"/>
              </a:rPr>
              <a:t> </a:t>
            </a:r>
            <a:r>
              <a:rPr lang="fr-FR" sz="1000" b="0" dirty="0" err="1" smtClean="0">
                <a:latin typeface="Courier New" pitchFamily="49" charset="0"/>
              </a:rPr>
              <a:t>temp</a:t>
            </a:r>
            <a:r>
              <a:rPr lang="fr-FR" sz="1000" b="0" dirty="0" smtClean="0">
                <a:latin typeface="Courier New" pitchFamily="49" charset="0"/>
              </a:rPr>
              <a:t>-table block */</a:t>
            </a:r>
          </a:p>
          <a:p>
            <a:pPr>
              <a:lnSpc>
                <a:spcPct val="70000"/>
              </a:lnSpc>
              <a:spcBef>
                <a:spcPct val="20000"/>
              </a:spcBef>
              <a:buFont typeface="Wingdings" pitchFamily="2" charset="2"/>
              <a:buNone/>
            </a:pPr>
            <a:endParaRPr lang="fr-FR" sz="1000" b="0" dirty="0" smtClean="0">
              <a:latin typeface="Courier New" pitchFamily="49" charset="0"/>
            </a:endParaRPr>
          </a:p>
          <a:p>
            <a:pPr>
              <a:lnSpc>
                <a:spcPct val="70000"/>
              </a:lnSpc>
              <a:spcBef>
                <a:spcPct val="20000"/>
              </a:spcBef>
              <a:buFont typeface="Wingdings" pitchFamily="2" charset="2"/>
              <a:buNone/>
            </a:pPr>
            <a:r>
              <a:rPr lang="fr-FR" sz="1000" dirty="0" smtClean="0">
                <a:solidFill>
                  <a:srgbClr val="05AF09"/>
                </a:solidFill>
                <a:latin typeface="Courier New" pitchFamily="49" charset="0"/>
              </a:rPr>
              <a:t>/* TODO </a:t>
            </a:r>
            <a:r>
              <a:rPr lang="fr-FR" sz="1000" dirty="0" err="1" smtClean="0">
                <a:solidFill>
                  <a:srgbClr val="05AF09"/>
                </a:solidFill>
                <a:latin typeface="Courier New" pitchFamily="49" charset="0"/>
              </a:rPr>
              <a:t>empty</a:t>
            </a:r>
            <a:r>
              <a:rPr lang="fr-FR" sz="1000" dirty="0" smtClean="0">
                <a:solidFill>
                  <a:srgbClr val="05AF09"/>
                </a:solidFill>
                <a:latin typeface="Courier New" pitchFamily="49" charset="0"/>
              </a:rPr>
              <a:t> the </a:t>
            </a:r>
            <a:r>
              <a:rPr lang="fr-FR" sz="1000" dirty="0" err="1" smtClean="0">
                <a:solidFill>
                  <a:srgbClr val="05AF09"/>
                </a:solidFill>
                <a:latin typeface="Courier New" pitchFamily="49" charset="0"/>
              </a:rPr>
              <a:t>temp</a:t>
            </a:r>
            <a:r>
              <a:rPr lang="fr-FR" sz="1000" dirty="0" smtClean="0">
                <a:solidFill>
                  <a:srgbClr val="05AF09"/>
                </a:solidFill>
                <a:latin typeface="Courier New" pitchFamily="49" charset="0"/>
              </a:rPr>
              <a:t>-table(s) */ (2)</a:t>
            </a:r>
          </a:p>
          <a:p>
            <a:pPr>
              <a:lnSpc>
                <a:spcPct val="70000"/>
              </a:lnSpc>
              <a:spcBef>
                <a:spcPct val="20000"/>
              </a:spcBef>
              <a:buFont typeface="Wingdings" pitchFamily="2" charset="2"/>
              <a:buNone/>
            </a:pPr>
            <a:endParaRPr lang="fr-FR" sz="1000" b="0" dirty="0" smtClean="0">
              <a:latin typeface="Courier New" pitchFamily="49" charset="0"/>
            </a:endParaRPr>
          </a:p>
        </p:txBody>
      </p:sp>
      <p:sp>
        <p:nvSpPr>
          <p:cNvPr id="79877" name="Rectangle 6"/>
          <p:cNvSpPr>
            <a:spLocks noChangeArrowheads="1"/>
          </p:cNvSpPr>
          <p:nvPr/>
        </p:nvSpPr>
        <p:spPr bwMode="auto">
          <a:xfrm>
            <a:off x="920750" y="53975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a:latin typeface="Arial" pitchFamily="34" charset="0"/>
              </a:rPr>
              <a:t>Structure d’ un programme ‘Proxy’ (Page 1)</a:t>
            </a:r>
          </a:p>
        </p:txBody>
      </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0" name="Rectangle 4"/>
          <p:cNvSpPr>
            <a:spLocks noGrp="1" noChangeArrowheads="1"/>
          </p:cNvSpPr>
          <p:nvPr>
            <p:ph type="title"/>
          </p:nvPr>
        </p:nvSpPr>
        <p:spPr>
          <a:xfrm>
            <a:off x="785786"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80899" name="Rectangle 3"/>
          <p:cNvSpPr>
            <a:spLocks noGrp="1" noChangeArrowheads="1"/>
          </p:cNvSpPr>
          <p:nvPr>
            <p:ph idx="1"/>
          </p:nvPr>
        </p:nvSpPr>
        <p:spPr>
          <a:xfrm>
            <a:off x="152400" y="1285860"/>
            <a:ext cx="8991600" cy="5062534"/>
          </a:xfrm>
        </p:spPr>
        <p:txBody>
          <a:bodyPr/>
          <a:lstStyle/>
          <a:p>
            <a:pPr>
              <a:lnSpc>
                <a:spcPct val="70000"/>
              </a:lnSpc>
              <a:spcBef>
                <a:spcPct val="20000"/>
              </a:spcBef>
              <a:buFont typeface="Wingdings" pitchFamily="2" charset="2"/>
              <a:buNone/>
            </a:pPr>
            <a:r>
              <a:rPr lang="fr-FR" sz="1300" b="0" dirty="0" smtClean="0">
                <a:latin typeface="Courier New" pitchFamily="49" charset="0"/>
              </a:rPr>
              <a:t>for first </a:t>
            </a:r>
            <a:r>
              <a:rPr lang="fr-FR" sz="1300" b="0" dirty="0" err="1" smtClean="0">
                <a:latin typeface="Courier New" pitchFamily="49" charset="0"/>
              </a:rPr>
              <a:t>ttReportRequest</a:t>
            </a:r>
            <a:r>
              <a:rPr lang="fr-FR" sz="1300" b="0" dirty="0" smtClean="0">
                <a:latin typeface="Courier New" pitchFamily="49" charset="0"/>
              </a:rPr>
              <a:t> no-</a:t>
            </a:r>
            <a:r>
              <a:rPr lang="fr-FR" sz="1300" b="0" dirty="0" err="1" smtClean="0">
                <a:latin typeface="Courier New" pitchFamily="49" charset="0"/>
              </a:rPr>
              <a:t>lock</a:t>
            </a: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run</a:t>
            </a:r>
            <a:r>
              <a:rPr lang="fr-FR" sz="1300" b="0" dirty="0" smtClean="0">
                <a:latin typeface="Courier New" pitchFamily="49" charset="0"/>
              </a:rPr>
              <a:t> </a:t>
            </a:r>
            <a:r>
              <a:rPr lang="fr-FR" sz="1300" b="0" dirty="0" err="1" smtClean="0">
                <a:latin typeface="Courier New" pitchFamily="49" charset="0"/>
              </a:rPr>
              <a:t>FillMetaData</a:t>
            </a: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if </a:t>
            </a:r>
            <a:r>
              <a:rPr lang="fr-FR" sz="1300" b="0" dirty="0" err="1" smtClean="0">
                <a:latin typeface="Courier New" pitchFamily="49" charset="0"/>
              </a:rPr>
              <a:t>runReport</a:t>
            </a:r>
            <a:r>
              <a:rPr lang="fr-FR" sz="1300" b="0" dirty="0" smtClean="0">
                <a:latin typeface="Courier New" pitchFamily="49" charset="0"/>
              </a:rPr>
              <a:t> </a:t>
            </a:r>
            <a:r>
              <a:rPr lang="fr-FR" sz="1300" b="0" dirty="0" err="1" smtClean="0">
                <a:latin typeface="Courier New" pitchFamily="49" charset="0"/>
              </a:rPr>
              <a:t>then</a:t>
            </a:r>
            <a:r>
              <a:rPr lang="fr-FR" sz="1300" b="0" dirty="0" smtClean="0">
                <a:latin typeface="Courier New" pitchFamily="49" charset="0"/>
              </a:rPr>
              <a:t> do:</a:t>
            </a: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run</a:t>
            </a:r>
            <a:r>
              <a:rPr lang="fr-FR" sz="1300" b="0" dirty="0" smtClean="0">
                <a:latin typeface="Courier New" pitchFamily="49" charset="0"/>
              </a:rPr>
              <a:t> </a:t>
            </a:r>
            <a:r>
              <a:rPr lang="fr-FR" sz="1300" b="0" dirty="0" err="1" smtClean="0">
                <a:latin typeface="Courier New" pitchFamily="49" charset="0"/>
              </a:rPr>
              <a:t>RunReport</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(output </a:t>
            </a:r>
            <a:r>
              <a:rPr lang="fr-FR" sz="1300" b="0" dirty="0" err="1" smtClean="0">
                <a:latin typeface="Courier New" pitchFamily="49" charset="0"/>
              </a:rPr>
              <a:t>dataset</a:t>
            </a:r>
            <a:r>
              <a:rPr lang="fr-FR" sz="1300" b="0" dirty="0" smtClean="0">
                <a:latin typeface="Courier New" pitchFamily="49" charset="0"/>
              </a:rPr>
              <a:t>-</a:t>
            </a:r>
            <a:r>
              <a:rPr lang="fr-FR" sz="1300" b="0" dirty="0" err="1" smtClean="0">
                <a:latin typeface="Courier New" pitchFamily="49" charset="0"/>
              </a:rPr>
              <a:t>handle</a:t>
            </a:r>
            <a:r>
              <a:rPr lang="fr-FR" sz="1300" b="0" dirty="0" smtClean="0">
                <a:latin typeface="Courier New" pitchFamily="49" charset="0"/>
              </a:rPr>
              <a:t> </a:t>
            </a:r>
            <a:r>
              <a:rPr lang="fr-FR" sz="1300" b="0" dirty="0" err="1" smtClean="0">
                <a:latin typeface="Courier New" pitchFamily="49" charset="0"/>
              </a:rPr>
              <a:t>phReportResults</a:t>
            </a:r>
            <a:r>
              <a:rPr lang="fr-FR" sz="1300" b="0" dirty="0" smtClean="0">
                <a:latin typeface="Courier New" pitchFamily="49" charset="0"/>
              </a:rPr>
              <a:t>).</a:t>
            </a:r>
          </a:p>
          <a:p>
            <a:pPr>
              <a:lnSpc>
                <a:spcPct val="70000"/>
              </a:lnSpc>
              <a:spcBef>
                <a:spcPct val="20000"/>
              </a:spcBef>
              <a:buFont typeface="Wingdings" pitchFamily="2" charset="2"/>
              <a:buNone/>
            </a:pPr>
            <a:r>
              <a:rPr lang="fr-FR" sz="1300" b="0" dirty="0" smtClean="0">
                <a:latin typeface="Courier New" pitchFamily="49" charset="0"/>
              </a:rPr>
              <a:t>   end.</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end.</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Metadata</a:t>
            </a:r>
            <a:r>
              <a:rPr lang="fr-FR" sz="1300" b="0" dirty="0" smtClean="0">
                <a:latin typeface="Courier New" pitchFamily="49" charset="0"/>
              </a:rPr>
              <a:t> </a:t>
            </a:r>
            <a:r>
              <a:rPr lang="fr-FR" sz="1300" b="0" dirty="0" err="1" smtClean="0">
                <a:latin typeface="Courier New" pitchFamily="49" charset="0"/>
              </a:rPr>
              <a:t>definition</a:t>
            </a:r>
            <a:r>
              <a:rPr lang="fr-FR" sz="1300" b="0" dirty="0" smtClean="0">
                <a:latin typeface="Courier New" pitchFamily="49" charset="0"/>
              </a:rPr>
              <a:t> block */</a:t>
            </a:r>
          </a:p>
          <a:p>
            <a:pPr>
              <a:lnSpc>
                <a:spcPct val="70000"/>
              </a:lnSpc>
              <a:spcBef>
                <a:spcPct val="20000"/>
              </a:spcBef>
              <a:buFont typeface="Wingdings" pitchFamily="2" charset="2"/>
              <a:buNone/>
            </a:pPr>
            <a:r>
              <a:rPr lang="fr-FR" sz="1300" b="0" dirty="0" err="1" smtClean="0">
                <a:latin typeface="Courier New" pitchFamily="49" charset="0"/>
              </a:rPr>
              <a:t>procedure</a:t>
            </a:r>
            <a:r>
              <a:rPr lang="fr-FR" sz="1300" b="0" dirty="0" smtClean="0">
                <a:latin typeface="Courier New" pitchFamily="49" charset="0"/>
              </a:rPr>
              <a:t> </a:t>
            </a:r>
            <a:r>
              <a:rPr lang="fr-FR" sz="1300" b="0" dirty="0" err="1" smtClean="0">
                <a:latin typeface="Courier New" pitchFamily="49" charset="0"/>
              </a:rPr>
              <a:t>FillMetaData</a:t>
            </a: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dirty="0" smtClean="0">
                <a:solidFill>
                  <a:srgbClr val="05AF09"/>
                </a:solidFill>
                <a:latin typeface="Courier New" pitchFamily="49" charset="0"/>
              </a:rPr>
              <a:t>/* TODO Insert </a:t>
            </a:r>
            <a:r>
              <a:rPr lang="fr-FR" sz="1300" dirty="0" err="1" smtClean="0">
                <a:solidFill>
                  <a:srgbClr val="05AF09"/>
                </a:solidFill>
                <a:latin typeface="Courier New" pitchFamily="49" charset="0"/>
              </a:rPr>
              <a:t>your</a:t>
            </a:r>
            <a:r>
              <a:rPr lang="fr-FR" sz="1300" dirty="0" smtClean="0">
                <a:solidFill>
                  <a:srgbClr val="05AF09"/>
                </a:solidFill>
                <a:latin typeface="Courier New" pitchFamily="49" charset="0"/>
              </a:rPr>
              <a:t> </a:t>
            </a:r>
            <a:r>
              <a:rPr lang="fr-FR" sz="1300" dirty="0" err="1" smtClean="0">
                <a:solidFill>
                  <a:srgbClr val="05AF09"/>
                </a:solidFill>
                <a:latin typeface="Courier New" pitchFamily="49" charset="0"/>
              </a:rPr>
              <a:t>metadata</a:t>
            </a:r>
            <a:r>
              <a:rPr lang="fr-FR" sz="1300" dirty="0" smtClean="0">
                <a:solidFill>
                  <a:srgbClr val="05AF09"/>
                </a:solidFill>
                <a:latin typeface="Courier New" pitchFamily="49" charset="0"/>
              </a:rPr>
              <a:t> code </a:t>
            </a:r>
            <a:r>
              <a:rPr lang="fr-FR" sz="1300" dirty="0" err="1" smtClean="0">
                <a:solidFill>
                  <a:srgbClr val="05AF09"/>
                </a:solidFill>
                <a:latin typeface="Courier New" pitchFamily="49" charset="0"/>
              </a:rPr>
              <a:t>here</a:t>
            </a:r>
            <a:r>
              <a:rPr lang="fr-FR" sz="1300" dirty="0" smtClean="0">
                <a:solidFill>
                  <a:srgbClr val="05AF09"/>
                </a:solidFill>
                <a:latin typeface="Courier New" pitchFamily="49" charset="0"/>
              </a:rPr>
              <a:t> */ (3)</a:t>
            </a:r>
          </a:p>
          <a:p>
            <a:pPr>
              <a:lnSpc>
                <a:spcPct val="70000"/>
              </a:lnSpc>
              <a:spcBef>
                <a:spcPct val="20000"/>
              </a:spcBef>
              <a:buFont typeface="Wingdings" pitchFamily="2" charset="2"/>
              <a:buNone/>
            </a:pPr>
            <a:endParaRPr lang="fr-FR" sz="1300" dirty="0" smtClean="0">
              <a:solidFill>
                <a:srgbClr val="05AF09"/>
              </a:solidFill>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end </a:t>
            </a:r>
            <a:r>
              <a:rPr lang="fr-FR" sz="1300" b="0" dirty="0" err="1" smtClean="0">
                <a:latin typeface="Courier New" pitchFamily="49" charset="0"/>
              </a:rPr>
              <a:t>procedure</a:t>
            </a: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Data </a:t>
            </a:r>
            <a:r>
              <a:rPr lang="fr-FR" sz="1300" b="0" dirty="0" err="1" smtClean="0">
                <a:latin typeface="Courier New" pitchFamily="49" charset="0"/>
              </a:rPr>
              <a:t>retrieval</a:t>
            </a:r>
            <a:r>
              <a:rPr lang="fr-FR" sz="1300" b="0" dirty="0" smtClean="0">
                <a:latin typeface="Courier New" pitchFamily="49" charset="0"/>
              </a:rPr>
              <a:t> </a:t>
            </a:r>
            <a:r>
              <a:rPr lang="fr-FR" sz="1300" b="0" dirty="0" err="1" smtClean="0">
                <a:latin typeface="Courier New" pitchFamily="49" charset="0"/>
              </a:rPr>
              <a:t>logic</a:t>
            </a:r>
            <a:r>
              <a:rPr lang="fr-FR" sz="1300" b="0" dirty="0" smtClean="0">
                <a:latin typeface="Courier New" pitchFamily="49" charset="0"/>
              </a:rPr>
              <a:t> block */</a:t>
            </a:r>
          </a:p>
          <a:p>
            <a:pPr>
              <a:lnSpc>
                <a:spcPct val="70000"/>
              </a:lnSpc>
              <a:spcBef>
                <a:spcPct val="20000"/>
              </a:spcBef>
              <a:buFont typeface="Wingdings" pitchFamily="2" charset="2"/>
              <a:buNone/>
            </a:pPr>
            <a:r>
              <a:rPr lang="fr-FR" sz="1300" b="0" dirty="0" err="1" smtClean="0">
                <a:latin typeface="Courier New" pitchFamily="49" charset="0"/>
              </a:rPr>
              <a:t>procedure</a:t>
            </a:r>
            <a:r>
              <a:rPr lang="fr-FR" sz="1300" b="0" dirty="0" smtClean="0">
                <a:latin typeface="Courier New" pitchFamily="49" charset="0"/>
              </a:rPr>
              <a:t> </a:t>
            </a:r>
            <a:r>
              <a:rPr lang="fr-FR" sz="1300" b="0" dirty="0" err="1" smtClean="0">
                <a:latin typeface="Courier New" pitchFamily="49" charset="0"/>
              </a:rPr>
              <a:t>RunReport</a:t>
            </a: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define</a:t>
            </a:r>
            <a:r>
              <a:rPr lang="fr-FR" sz="1300" b="0" dirty="0" smtClean="0">
                <a:latin typeface="Courier New" pitchFamily="49" charset="0"/>
              </a:rPr>
              <a:t> output </a:t>
            </a:r>
            <a:r>
              <a:rPr lang="fr-FR" sz="1300" b="0" dirty="0" err="1" smtClean="0">
                <a:latin typeface="Courier New" pitchFamily="49" charset="0"/>
              </a:rPr>
              <a:t>parameter</a:t>
            </a:r>
            <a:r>
              <a:rPr lang="fr-FR" sz="1300" b="0" dirty="0" smtClean="0">
                <a:latin typeface="Courier New" pitchFamily="49" charset="0"/>
              </a:rPr>
              <a:t> </a:t>
            </a:r>
            <a:r>
              <a:rPr lang="fr-FR" sz="1300" b="0" dirty="0" err="1" smtClean="0">
                <a:latin typeface="Courier New" pitchFamily="49" charset="0"/>
              </a:rPr>
              <a:t>dataset</a:t>
            </a:r>
            <a:r>
              <a:rPr lang="fr-FR" sz="1300" b="0" dirty="0" smtClean="0">
                <a:latin typeface="Courier New" pitchFamily="49" charset="0"/>
              </a:rPr>
              <a:t>-</a:t>
            </a:r>
            <a:r>
              <a:rPr lang="fr-FR" sz="1300" b="0" dirty="0" err="1" smtClean="0">
                <a:latin typeface="Courier New" pitchFamily="49" charset="0"/>
              </a:rPr>
              <a:t>handle</a:t>
            </a:r>
            <a:r>
              <a:rPr lang="fr-FR" sz="1300" b="0" dirty="0" smtClean="0">
                <a:latin typeface="Courier New" pitchFamily="49" charset="0"/>
              </a:rPr>
              <a:t> </a:t>
            </a:r>
            <a:r>
              <a:rPr lang="fr-FR" sz="1300" b="0" dirty="0" err="1" smtClean="0">
                <a:latin typeface="Courier New" pitchFamily="49" charset="0"/>
              </a:rPr>
              <a:t>phReportResults</a:t>
            </a: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dirty="0" smtClean="0">
                <a:solidFill>
                  <a:srgbClr val="05AF09"/>
                </a:solidFill>
                <a:latin typeface="Courier New" pitchFamily="49" charset="0"/>
              </a:rPr>
              <a:t>/* TODO Insert </a:t>
            </a:r>
            <a:r>
              <a:rPr lang="fr-FR" sz="1300" dirty="0" err="1" smtClean="0">
                <a:solidFill>
                  <a:srgbClr val="05AF09"/>
                </a:solidFill>
                <a:latin typeface="Courier New" pitchFamily="49" charset="0"/>
              </a:rPr>
              <a:t>your</a:t>
            </a:r>
            <a:r>
              <a:rPr lang="fr-FR" sz="1300" dirty="0" smtClean="0">
                <a:solidFill>
                  <a:srgbClr val="05AF09"/>
                </a:solidFill>
                <a:latin typeface="Courier New" pitchFamily="49" charset="0"/>
              </a:rPr>
              <a:t> data </a:t>
            </a:r>
            <a:r>
              <a:rPr lang="fr-FR" sz="1300" dirty="0" err="1" smtClean="0">
                <a:solidFill>
                  <a:srgbClr val="05AF09"/>
                </a:solidFill>
                <a:latin typeface="Courier New" pitchFamily="49" charset="0"/>
              </a:rPr>
              <a:t>retrieval</a:t>
            </a:r>
            <a:r>
              <a:rPr lang="fr-FR" sz="1300" dirty="0" smtClean="0">
                <a:solidFill>
                  <a:srgbClr val="05AF09"/>
                </a:solidFill>
                <a:latin typeface="Courier New" pitchFamily="49" charset="0"/>
              </a:rPr>
              <a:t> code </a:t>
            </a:r>
            <a:r>
              <a:rPr lang="fr-FR" sz="1300" dirty="0" err="1" smtClean="0">
                <a:solidFill>
                  <a:srgbClr val="05AF09"/>
                </a:solidFill>
                <a:latin typeface="Courier New" pitchFamily="49" charset="0"/>
              </a:rPr>
              <a:t>here</a:t>
            </a:r>
            <a:r>
              <a:rPr lang="fr-FR" sz="1300" dirty="0" smtClean="0">
                <a:solidFill>
                  <a:srgbClr val="05AF09"/>
                </a:solidFill>
                <a:latin typeface="Courier New" pitchFamily="49" charset="0"/>
              </a:rPr>
              <a:t> */ (4)</a:t>
            </a:r>
          </a:p>
          <a:p>
            <a:pPr>
              <a:lnSpc>
                <a:spcPct val="70000"/>
              </a:lnSpc>
              <a:spcBef>
                <a:spcPct val="20000"/>
              </a:spcBef>
              <a:buFont typeface="Wingdings" pitchFamily="2" charset="2"/>
              <a:buNone/>
            </a:pPr>
            <a:endParaRPr lang="fr-FR" sz="1300" dirty="0" smtClean="0">
              <a:solidFill>
                <a:srgbClr val="05AF09"/>
              </a:solidFill>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phReportResults</a:t>
            </a:r>
            <a:r>
              <a:rPr lang="fr-FR" sz="1300" b="0" dirty="0" smtClean="0">
                <a:latin typeface="Courier New" pitchFamily="49" charset="0"/>
              </a:rPr>
              <a:t> = </a:t>
            </a:r>
            <a:r>
              <a:rPr lang="fr-FR" sz="1300" b="0" dirty="0" err="1" smtClean="0">
                <a:latin typeface="Courier New" pitchFamily="49" charset="0"/>
              </a:rPr>
              <a:t>dataset</a:t>
            </a:r>
            <a:r>
              <a:rPr lang="fr-FR" sz="1300" b="0" dirty="0" smtClean="0">
                <a:latin typeface="Courier New" pitchFamily="49" charset="0"/>
              </a:rPr>
              <a:t> </a:t>
            </a:r>
            <a:r>
              <a:rPr lang="fr-FR" sz="1300" b="0" dirty="0" err="1" smtClean="0">
                <a:latin typeface="Courier New" pitchFamily="49" charset="0"/>
              </a:rPr>
              <a:t>dsReportResults:handle</a:t>
            </a: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end </a:t>
            </a:r>
            <a:r>
              <a:rPr lang="fr-FR" sz="1300" b="0" dirty="0" err="1" smtClean="0">
                <a:latin typeface="Courier New" pitchFamily="49" charset="0"/>
              </a:rPr>
              <a:t>procedure</a:t>
            </a: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p:txBody>
      </p:sp>
      <p:sp>
        <p:nvSpPr>
          <p:cNvPr id="80901" name="Rectangle 6"/>
          <p:cNvSpPr>
            <a:spLocks noChangeArrowheads="1"/>
          </p:cNvSpPr>
          <p:nvPr/>
        </p:nvSpPr>
        <p:spPr bwMode="auto">
          <a:xfrm>
            <a:off x="785786"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Structure d’ un programme ‘Proxy’ (Page 2)</a:t>
            </a:r>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4" name="Rectangle 4"/>
          <p:cNvSpPr>
            <a:spLocks noGrp="1" noChangeArrowheads="1"/>
          </p:cNvSpPr>
          <p:nvPr>
            <p:ph type="title"/>
          </p:nvPr>
        </p:nvSpPr>
        <p:spPr>
          <a:xfrm>
            <a:off x="785786"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81923" name="Rectangle 3"/>
          <p:cNvSpPr>
            <a:spLocks noGrp="1" noChangeArrowheads="1"/>
          </p:cNvSpPr>
          <p:nvPr>
            <p:ph idx="1"/>
          </p:nvPr>
        </p:nvSpPr>
        <p:spPr>
          <a:xfrm>
            <a:off x="179388" y="981075"/>
            <a:ext cx="7456487" cy="4867275"/>
          </a:xfrm>
        </p:spPr>
        <p:txBody>
          <a:bodyPr/>
          <a:lstStyle/>
          <a:p>
            <a:pPr>
              <a:lnSpc>
                <a:spcPct val="70000"/>
              </a:lnSpc>
              <a:spcBef>
                <a:spcPct val="20000"/>
              </a:spcBef>
              <a:buFont typeface="Wingdings" pitchFamily="2" charset="2"/>
              <a:buNone/>
            </a:pPr>
            <a:endParaRPr lang="fr-FR" sz="10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Report data set </a:t>
            </a:r>
            <a:r>
              <a:rPr lang="fr-FR" sz="1300" b="0" dirty="0" err="1" smtClean="0">
                <a:latin typeface="Courier New" pitchFamily="49" charset="0"/>
              </a:rPr>
              <a:t>definition</a:t>
            </a:r>
            <a:r>
              <a:rPr lang="fr-FR" sz="1300" b="0" dirty="0" smtClean="0">
                <a:latin typeface="Courier New" pitchFamily="49" charset="0"/>
              </a:rPr>
              <a:t> block */</a:t>
            </a:r>
          </a:p>
          <a:p>
            <a:pPr>
              <a:lnSpc>
                <a:spcPct val="70000"/>
              </a:lnSpc>
              <a:spcBef>
                <a:spcPct val="20000"/>
              </a:spcBef>
              <a:buFont typeface="Wingdings" pitchFamily="2" charset="2"/>
              <a:buNone/>
            </a:pPr>
            <a:r>
              <a:rPr lang="fr-FR" sz="1300" b="0" dirty="0" err="1" smtClean="0">
                <a:latin typeface="Courier New" pitchFamily="49" charset="0"/>
              </a:rPr>
              <a:t>define</a:t>
            </a:r>
            <a:r>
              <a:rPr lang="fr-FR" sz="1300" b="0" dirty="0" smtClean="0">
                <a:latin typeface="Courier New" pitchFamily="49" charset="0"/>
              </a:rPr>
              <a:t> </a:t>
            </a:r>
            <a:r>
              <a:rPr lang="fr-FR" sz="1300" b="0" err="1" smtClean="0">
                <a:latin typeface="Courier New" pitchFamily="49" charset="0"/>
              </a:rPr>
              <a:t>temp</a:t>
            </a:r>
            <a:r>
              <a:rPr lang="fr-FR" sz="1300" b="0" smtClean="0">
                <a:latin typeface="Courier New" pitchFamily="49" charset="0"/>
              </a:rPr>
              <a:t>-table ttSalesHeader</a:t>
            </a:r>
          </a:p>
          <a:p>
            <a:pPr>
              <a:lnSpc>
                <a:spcPct val="70000"/>
              </a:lnSpc>
              <a:buNone/>
            </a:pPr>
            <a:r>
              <a:rPr lang="fr-FR" sz="1300" smtClean="0">
                <a:latin typeface="Courier New" pitchFamily="49" charset="0"/>
              </a:rPr>
              <a:t>	field so_nbr </a:t>
            </a:r>
            <a:r>
              <a:rPr lang="fr-FR" sz="1300" b="0" dirty="0" err="1" smtClean="0">
                <a:latin typeface="Courier New" pitchFamily="49" charset="0"/>
              </a:rPr>
              <a:t>like</a:t>
            </a:r>
            <a:r>
              <a:rPr lang="fr-FR" sz="1300" b="0" dirty="0" smtClean="0">
                <a:latin typeface="Courier New" pitchFamily="49" charset="0"/>
              </a:rPr>
              <a:t> so_mstr.so_nbr</a:t>
            </a: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a:t>
            </a:r>
            <a:r>
              <a:rPr lang="fr-FR" sz="1300" b="0" dirty="0" err="1" smtClean="0">
                <a:latin typeface="Courier New" pitchFamily="49" charset="0"/>
              </a:rPr>
              <a:t>so_cust</a:t>
            </a:r>
            <a:r>
              <a:rPr lang="fr-FR" sz="1300" b="0" dirty="0" smtClean="0">
                <a:latin typeface="Courier New" pitchFamily="49" charset="0"/>
              </a:rPr>
              <a:t> </a:t>
            </a:r>
            <a:r>
              <a:rPr lang="fr-FR" sz="1300" b="0" dirty="0" err="1" smtClean="0">
                <a:latin typeface="Courier New" pitchFamily="49" charset="0"/>
              </a:rPr>
              <a:t>like</a:t>
            </a:r>
            <a:r>
              <a:rPr lang="fr-FR" sz="1300" b="0" dirty="0" smtClean="0">
                <a:latin typeface="Courier New" pitchFamily="49" charset="0"/>
              </a:rPr>
              <a:t> so_mstr.so_cust</a:t>
            </a: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a:t>
            </a:r>
            <a:r>
              <a:rPr lang="fr-FR" sz="1300" b="0" dirty="0" err="1" smtClean="0">
                <a:latin typeface="Courier New" pitchFamily="49" charset="0"/>
              </a:rPr>
              <a:t>so_ord_date</a:t>
            </a:r>
            <a:r>
              <a:rPr lang="fr-FR" sz="1300" b="0" dirty="0" smtClean="0">
                <a:latin typeface="Courier New" pitchFamily="49" charset="0"/>
              </a:rPr>
              <a:t> </a:t>
            </a:r>
            <a:r>
              <a:rPr lang="fr-FR" sz="1300" b="0" dirty="0" err="1" smtClean="0">
                <a:latin typeface="Courier New" pitchFamily="49" charset="0"/>
              </a:rPr>
              <a:t>like</a:t>
            </a:r>
            <a:r>
              <a:rPr lang="fr-FR" sz="1300" b="0" dirty="0" smtClean="0">
                <a:latin typeface="Courier New" pitchFamily="49" charset="0"/>
              </a:rPr>
              <a:t> so_mstr.so_ord_date</a:t>
            </a: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sales_order_slspsn1 </a:t>
            </a:r>
            <a:r>
              <a:rPr lang="fr-FR" sz="1300" b="0" dirty="0" err="1" smtClean="0">
                <a:latin typeface="Courier New" pitchFamily="49" charset="0"/>
              </a:rPr>
              <a:t>like</a:t>
            </a:r>
            <a:r>
              <a:rPr lang="fr-FR" sz="1300" b="0" dirty="0" smtClean="0">
                <a:latin typeface="Courier New" pitchFamily="49" charset="0"/>
              </a:rPr>
              <a:t> so_mstr.so_slspsn[1]</a:t>
            </a: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sales_order_slspsn2 </a:t>
            </a:r>
            <a:r>
              <a:rPr lang="fr-FR" sz="1300" b="0" dirty="0" err="1" smtClean="0">
                <a:latin typeface="Courier New" pitchFamily="49" charset="0"/>
              </a:rPr>
              <a:t>like</a:t>
            </a:r>
            <a:r>
              <a:rPr lang="fr-FR" sz="1300" b="0" dirty="0" smtClean="0">
                <a:latin typeface="Courier New" pitchFamily="49" charset="0"/>
              </a:rPr>
              <a:t> so_mstr.so_slspsn[2]</a:t>
            </a: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sales_order_slspsn3 </a:t>
            </a:r>
            <a:r>
              <a:rPr lang="fr-FR" sz="1300" b="0" dirty="0" err="1" smtClean="0">
                <a:latin typeface="Courier New" pitchFamily="49" charset="0"/>
              </a:rPr>
              <a:t>like</a:t>
            </a:r>
            <a:r>
              <a:rPr lang="fr-FR" sz="1300" b="0" dirty="0" smtClean="0">
                <a:latin typeface="Courier New" pitchFamily="49" charset="0"/>
              </a:rPr>
              <a:t> so_mstr.so_slspsn[3]</a:t>
            </a: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sales_order_slspsn4 </a:t>
            </a:r>
            <a:r>
              <a:rPr lang="fr-FR" sz="1300" b="0" dirty="0" err="1" smtClean="0">
                <a:latin typeface="Courier New" pitchFamily="49" charset="0"/>
              </a:rPr>
              <a:t>like</a:t>
            </a:r>
            <a:r>
              <a:rPr lang="fr-FR" sz="1300" b="0" dirty="0" smtClean="0">
                <a:latin typeface="Courier New" pitchFamily="49" charset="0"/>
              </a:rPr>
              <a:t> so_mstr.so_slspsn[4]</a:t>
            </a:r>
          </a:p>
          <a:p>
            <a:pPr>
              <a:lnSpc>
                <a:spcPct val="70000"/>
              </a:lnSpc>
              <a:spcBef>
                <a:spcPct val="20000"/>
              </a:spcBef>
              <a:buFont typeface="Wingdings" pitchFamily="2" charset="2"/>
              <a:buNone/>
            </a:pPr>
            <a:r>
              <a:rPr lang="fr-FR" sz="1300" b="0" dirty="0" smtClean="0">
                <a:latin typeface="Courier New" pitchFamily="49" charset="0"/>
              </a:rPr>
              <a:t>   index </a:t>
            </a:r>
            <a:r>
              <a:rPr lang="fr-FR" sz="1300" b="0" dirty="0" err="1" smtClean="0">
                <a:latin typeface="Courier New" pitchFamily="49" charset="0"/>
              </a:rPr>
              <a:t>SalesHeaderIdx</a:t>
            </a:r>
            <a:r>
              <a:rPr lang="fr-FR" sz="1300" b="0" dirty="0" smtClean="0">
                <a:latin typeface="Courier New" pitchFamily="49" charset="0"/>
              </a:rPr>
              <a:t> </a:t>
            </a:r>
            <a:r>
              <a:rPr lang="fr-FR" sz="1300" b="0" dirty="0" err="1" smtClean="0">
                <a:latin typeface="Courier New" pitchFamily="49" charset="0"/>
              </a:rPr>
              <a:t>is</a:t>
            </a:r>
            <a:r>
              <a:rPr lang="fr-FR" sz="1300" b="0" dirty="0" smtClean="0">
                <a:latin typeface="Courier New" pitchFamily="49" charset="0"/>
              </a:rPr>
              <a:t> </a:t>
            </a:r>
            <a:r>
              <a:rPr lang="fr-FR" sz="1300" b="0" dirty="0" err="1" smtClean="0">
                <a:latin typeface="Courier New" pitchFamily="49" charset="0"/>
              </a:rPr>
              <a:t>primary</a:t>
            </a:r>
            <a:r>
              <a:rPr lang="fr-FR" sz="1300" b="0" dirty="0" smtClean="0">
                <a:latin typeface="Courier New" pitchFamily="49" charset="0"/>
              </a:rPr>
              <a:t> </a:t>
            </a:r>
            <a:r>
              <a:rPr lang="fr-FR" sz="1300" b="0" dirty="0" err="1" smtClean="0">
                <a:latin typeface="Courier New" pitchFamily="49" charset="0"/>
              </a:rPr>
              <a:t>so_nbr</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a:t>
            </a:r>
          </a:p>
          <a:p>
            <a:pPr>
              <a:lnSpc>
                <a:spcPct val="70000"/>
              </a:lnSpc>
              <a:spcBef>
                <a:spcPct val="20000"/>
              </a:spcBef>
              <a:buFont typeface="Wingdings" pitchFamily="2" charset="2"/>
              <a:buNone/>
            </a:pPr>
            <a:r>
              <a:rPr lang="fr-FR" sz="1300" b="0" dirty="0" err="1" smtClean="0">
                <a:latin typeface="Courier New" pitchFamily="49" charset="0"/>
              </a:rPr>
              <a:t>define</a:t>
            </a:r>
            <a:r>
              <a:rPr lang="fr-FR" sz="1300" b="0" dirty="0" smtClean="0">
                <a:latin typeface="Courier New" pitchFamily="49" charset="0"/>
              </a:rPr>
              <a:t> </a:t>
            </a:r>
            <a:r>
              <a:rPr lang="fr-FR" sz="1300" b="0" dirty="0" err="1" smtClean="0">
                <a:latin typeface="Courier New" pitchFamily="49" charset="0"/>
              </a:rPr>
              <a:t>temp</a:t>
            </a:r>
            <a:r>
              <a:rPr lang="fr-FR" sz="1300" b="0" dirty="0" smtClean="0">
                <a:latin typeface="Courier New" pitchFamily="49" charset="0"/>
              </a:rPr>
              <a:t>-table </a:t>
            </a:r>
            <a:r>
              <a:rPr lang="fr-FR" sz="1300" b="0" dirty="0" err="1" smtClean="0">
                <a:latin typeface="Courier New" pitchFamily="49" charset="0"/>
              </a:rPr>
              <a:t>ttSoLine</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a:t>
            </a:r>
            <a:r>
              <a:rPr lang="fr-FR" sz="1300" b="0" dirty="0" err="1" smtClean="0">
                <a:latin typeface="Courier New" pitchFamily="49" charset="0"/>
              </a:rPr>
              <a:t>sales_order_number</a:t>
            </a:r>
            <a:r>
              <a:rPr lang="fr-FR" sz="1300" b="0" dirty="0" smtClean="0">
                <a:latin typeface="Courier New" pitchFamily="49" charset="0"/>
              </a:rPr>
              <a:t> </a:t>
            </a:r>
            <a:r>
              <a:rPr lang="fr-FR" sz="1300" b="0" dirty="0" err="1" smtClean="0">
                <a:latin typeface="Courier New" pitchFamily="49" charset="0"/>
              </a:rPr>
              <a:t>like</a:t>
            </a:r>
            <a:r>
              <a:rPr lang="fr-FR" sz="1300" b="0" dirty="0" smtClean="0">
                <a:latin typeface="Courier New" pitchFamily="49" charset="0"/>
              </a:rPr>
              <a:t> so_mstr.so_nbr</a:t>
            </a: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a:t>
            </a:r>
            <a:r>
              <a:rPr lang="fr-FR" sz="1300" b="0" dirty="0" err="1" smtClean="0">
                <a:latin typeface="Courier New" pitchFamily="49" charset="0"/>
              </a:rPr>
              <a:t>sales_detail_line</a:t>
            </a:r>
            <a:r>
              <a:rPr lang="fr-FR" sz="1300" b="0" dirty="0" smtClean="0">
                <a:latin typeface="Courier New" pitchFamily="49" charset="0"/>
              </a:rPr>
              <a:t> </a:t>
            </a:r>
            <a:r>
              <a:rPr lang="fr-FR" sz="1300" b="0" dirty="0" err="1" smtClean="0">
                <a:latin typeface="Courier New" pitchFamily="49" charset="0"/>
              </a:rPr>
              <a:t>like</a:t>
            </a:r>
            <a:r>
              <a:rPr lang="fr-FR" sz="1300" b="0" dirty="0" smtClean="0">
                <a:latin typeface="Courier New" pitchFamily="49" charset="0"/>
              </a:rPr>
              <a:t> </a:t>
            </a:r>
            <a:r>
              <a:rPr lang="fr-FR" sz="1300" b="0" dirty="0" err="1" smtClean="0">
                <a:latin typeface="Courier New" pitchFamily="49" charset="0"/>
              </a:rPr>
              <a:t>sod_det.sod_line</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a:t>
            </a:r>
            <a:r>
              <a:rPr lang="fr-FR" sz="1300" dirty="0" err="1" smtClean="0">
                <a:latin typeface="Courier New" pitchFamily="49" charset="0"/>
              </a:rPr>
              <a:t>sales_detail_item</a:t>
            </a:r>
            <a:r>
              <a:rPr lang="fr-FR" sz="1300" b="0" dirty="0" smtClean="0">
                <a:latin typeface="Courier New" pitchFamily="49" charset="0"/>
              </a:rPr>
              <a:t> </a:t>
            </a:r>
            <a:r>
              <a:rPr lang="fr-FR" sz="1300" b="0" dirty="0" err="1" smtClean="0">
                <a:latin typeface="Courier New" pitchFamily="49" charset="0"/>
              </a:rPr>
              <a:t>like</a:t>
            </a:r>
            <a:r>
              <a:rPr lang="fr-FR" sz="1300" b="0" dirty="0" smtClean="0">
                <a:latin typeface="Courier New" pitchFamily="49" charset="0"/>
              </a:rPr>
              <a:t> </a:t>
            </a:r>
            <a:r>
              <a:rPr lang="fr-FR" sz="1300" b="0" dirty="0" err="1" smtClean="0">
                <a:latin typeface="Courier New" pitchFamily="49" charset="0"/>
              </a:rPr>
              <a:t>sod_det.sod_part</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a:t>
            </a:r>
            <a:r>
              <a:rPr lang="fr-FR" sz="1300" b="0" dirty="0" err="1" smtClean="0">
                <a:latin typeface="Courier New" pitchFamily="49" charset="0"/>
              </a:rPr>
              <a:t>sales_detail_qty_ord</a:t>
            </a:r>
            <a:r>
              <a:rPr lang="fr-FR" sz="1300" b="0" dirty="0" smtClean="0">
                <a:latin typeface="Courier New" pitchFamily="49" charset="0"/>
              </a:rPr>
              <a:t> </a:t>
            </a:r>
            <a:r>
              <a:rPr lang="fr-FR" sz="1300" b="0" dirty="0" err="1" smtClean="0">
                <a:latin typeface="Courier New" pitchFamily="49" charset="0"/>
              </a:rPr>
              <a:t>like</a:t>
            </a:r>
            <a:r>
              <a:rPr lang="fr-FR" sz="1300" b="0" dirty="0" smtClean="0">
                <a:latin typeface="Courier New" pitchFamily="49" charset="0"/>
              </a:rPr>
              <a:t> </a:t>
            </a:r>
            <a:r>
              <a:rPr lang="fr-FR" sz="1300" b="0" dirty="0" err="1" smtClean="0">
                <a:latin typeface="Courier New" pitchFamily="49" charset="0"/>
              </a:rPr>
              <a:t>sod_det.sod_qty_ord</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a:t>
            </a:r>
            <a:r>
              <a:rPr lang="fr-FR" sz="1300" b="0" dirty="0" err="1" smtClean="0">
                <a:latin typeface="Courier New" pitchFamily="49" charset="0"/>
              </a:rPr>
              <a:t>sales_detail_unit_measure</a:t>
            </a:r>
            <a:r>
              <a:rPr lang="fr-FR" sz="1300" b="0" dirty="0" smtClean="0">
                <a:latin typeface="Courier New" pitchFamily="49" charset="0"/>
              </a:rPr>
              <a:t> </a:t>
            </a:r>
            <a:r>
              <a:rPr lang="fr-FR" sz="1300" b="0" dirty="0" err="1" smtClean="0">
                <a:latin typeface="Courier New" pitchFamily="49" charset="0"/>
              </a:rPr>
              <a:t>like</a:t>
            </a:r>
            <a:r>
              <a:rPr lang="fr-FR" sz="1300" b="0" dirty="0" smtClean="0">
                <a:latin typeface="Courier New" pitchFamily="49" charset="0"/>
              </a:rPr>
              <a:t> </a:t>
            </a:r>
            <a:r>
              <a:rPr lang="fr-FR" sz="1300" b="0" dirty="0" err="1" smtClean="0">
                <a:latin typeface="Courier New" pitchFamily="49" charset="0"/>
              </a:rPr>
              <a:t>sod_det.sod_um</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field</a:t>
            </a:r>
            <a:r>
              <a:rPr lang="fr-FR" sz="1300" b="0" dirty="0" smtClean="0">
                <a:latin typeface="Courier New" pitchFamily="49" charset="0"/>
              </a:rPr>
              <a:t> </a:t>
            </a:r>
            <a:r>
              <a:rPr lang="fr-FR" sz="1300" b="0" dirty="0" err="1" smtClean="0">
                <a:latin typeface="Courier New" pitchFamily="49" charset="0"/>
              </a:rPr>
              <a:t>sales_detail_due_date</a:t>
            </a:r>
            <a:r>
              <a:rPr lang="fr-FR" sz="1300" b="0" dirty="0" smtClean="0">
                <a:latin typeface="Courier New" pitchFamily="49" charset="0"/>
              </a:rPr>
              <a:t> </a:t>
            </a:r>
            <a:r>
              <a:rPr lang="fr-FR" sz="1300" b="0" dirty="0" err="1" smtClean="0">
                <a:latin typeface="Courier New" pitchFamily="49" charset="0"/>
              </a:rPr>
              <a:t>like</a:t>
            </a:r>
            <a:r>
              <a:rPr lang="fr-FR" sz="1300" b="0" dirty="0" smtClean="0">
                <a:latin typeface="Courier New" pitchFamily="49" charset="0"/>
              </a:rPr>
              <a:t> </a:t>
            </a:r>
            <a:r>
              <a:rPr lang="fr-FR" sz="1300" b="0" dirty="0" err="1" smtClean="0">
                <a:latin typeface="Courier New" pitchFamily="49" charset="0"/>
              </a:rPr>
              <a:t>sod_det.sod_due_date</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index </a:t>
            </a:r>
            <a:r>
              <a:rPr lang="fr-FR" sz="1300" b="0" dirty="0" err="1" smtClean="0">
                <a:latin typeface="Courier New" pitchFamily="49" charset="0"/>
              </a:rPr>
              <a:t>SoLineIdx</a:t>
            </a:r>
            <a:r>
              <a:rPr lang="fr-FR" sz="1300" b="0" dirty="0" smtClean="0">
                <a:latin typeface="Courier New" pitchFamily="49" charset="0"/>
              </a:rPr>
              <a:t> </a:t>
            </a:r>
            <a:r>
              <a:rPr lang="fr-FR" sz="1300" b="0" dirty="0" err="1" smtClean="0">
                <a:latin typeface="Courier New" pitchFamily="49" charset="0"/>
              </a:rPr>
              <a:t>is</a:t>
            </a:r>
            <a:r>
              <a:rPr lang="fr-FR" sz="1300" b="0" dirty="0" smtClean="0">
                <a:latin typeface="Courier New" pitchFamily="49" charset="0"/>
              </a:rPr>
              <a:t> </a:t>
            </a:r>
            <a:r>
              <a:rPr lang="fr-FR" sz="1300" b="0" dirty="0" err="1" smtClean="0">
                <a:latin typeface="Courier New" pitchFamily="49" charset="0"/>
              </a:rPr>
              <a:t>primary</a:t>
            </a:r>
            <a:r>
              <a:rPr lang="fr-FR" sz="1300" b="0" dirty="0" smtClean="0">
                <a:latin typeface="Courier New" pitchFamily="49" charset="0"/>
              </a:rPr>
              <a:t> </a:t>
            </a:r>
            <a:r>
              <a:rPr lang="fr-FR" sz="1300" b="0" dirty="0" err="1" smtClean="0">
                <a:latin typeface="Courier New" pitchFamily="49" charset="0"/>
              </a:rPr>
              <a:t>sales_order_number</a:t>
            </a:r>
            <a:r>
              <a:rPr lang="fr-FR" sz="1300" b="0" dirty="0" smtClean="0">
                <a:latin typeface="Courier New" pitchFamily="49" charset="0"/>
              </a:rPr>
              <a:t> </a:t>
            </a:r>
          </a:p>
          <a:p>
            <a:pPr>
              <a:lnSpc>
                <a:spcPct val="70000"/>
              </a:lnSpc>
              <a:spcBef>
                <a:spcPct val="20000"/>
              </a:spcBef>
              <a:buFont typeface="Wingdings" pitchFamily="2" charset="2"/>
              <a:buNone/>
            </a:pPr>
            <a:r>
              <a:rPr lang="fr-FR" sz="1300" dirty="0" smtClean="0">
                <a:latin typeface="Courier New" pitchFamily="49" charset="0"/>
              </a:rPr>
              <a:t>				  </a:t>
            </a:r>
            <a:r>
              <a:rPr lang="fr-FR" sz="1300" b="0" dirty="0" err="1" smtClean="0">
                <a:latin typeface="Courier New" pitchFamily="49" charset="0"/>
              </a:rPr>
              <a:t>sales_detail_line</a:t>
            </a:r>
            <a:r>
              <a:rPr lang="fr-FR" sz="1300" b="0" dirty="0" smtClean="0">
                <a:latin typeface="Courier New" pitchFamily="49" charset="0"/>
              </a:rPr>
              <a:t>.</a:t>
            </a:r>
          </a:p>
          <a:p>
            <a:pPr>
              <a:lnSpc>
                <a:spcPct val="70000"/>
              </a:lnSpc>
              <a:spcBef>
                <a:spcPct val="20000"/>
              </a:spcBef>
              <a:buFont typeface="Wingdings" pitchFamily="2" charset="2"/>
              <a:buNone/>
            </a:pPr>
            <a:r>
              <a:rPr lang="fr-FR" sz="1300" b="0" dirty="0" smtClean="0">
                <a:latin typeface="Courier New" pitchFamily="49" charset="0"/>
              </a:rPr>
              <a:t>.</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err="1" smtClean="0">
                <a:latin typeface="Courier New" pitchFamily="49" charset="0"/>
              </a:rPr>
              <a:t>define</a:t>
            </a:r>
            <a:r>
              <a:rPr lang="fr-FR" sz="1300" b="0" dirty="0" smtClean="0">
                <a:latin typeface="Courier New" pitchFamily="49" charset="0"/>
              </a:rPr>
              <a:t> </a:t>
            </a:r>
            <a:r>
              <a:rPr lang="fr-FR" sz="1300" b="0" dirty="0" err="1" smtClean="0">
                <a:latin typeface="Courier New" pitchFamily="49" charset="0"/>
              </a:rPr>
              <a:t>dataset</a:t>
            </a:r>
            <a:r>
              <a:rPr lang="fr-FR" sz="1300" b="0" dirty="0" smtClean="0">
                <a:latin typeface="Courier New" pitchFamily="49" charset="0"/>
              </a:rPr>
              <a:t> </a:t>
            </a:r>
            <a:r>
              <a:rPr lang="fr-FR" sz="1300" b="0" dirty="0" err="1" smtClean="0">
                <a:latin typeface="Courier New" pitchFamily="49" charset="0"/>
              </a:rPr>
              <a:t>dsReportResults</a:t>
            </a:r>
            <a:r>
              <a:rPr lang="fr-FR" sz="1300" b="0" dirty="0" smtClean="0">
                <a:latin typeface="Courier New" pitchFamily="49" charset="0"/>
              </a:rPr>
              <a:t> for </a:t>
            </a:r>
            <a:r>
              <a:rPr lang="fr-FR" sz="1300" b="0" dirty="0" err="1" smtClean="0">
                <a:latin typeface="Courier New" pitchFamily="49" charset="0"/>
              </a:rPr>
              <a:t>ttSalesHeader</a:t>
            </a:r>
            <a:r>
              <a:rPr lang="fr-FR" sz="1300" b="0" dirty="0" smtClean="0">
                <a:latin typeface="Courier New" pitchFamily="49" charset="0"/>
              </a:rPr>
              <a:t>, </a:t>
            </a:r>
            <a:r>
              <a:rPr lang="fr-FR" sz="1300" b="0" dirty="0" err="1" smtClean="0">
                <a:latin typeface="Courier New" pitchFamily="49" charset="0"/>
              </a:rPr>
              <a:t>ttSoLine</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data-relation </a:t>
            </a:r>
            <a:r>
              <a:rPr lang="fr-FR" sz="1300" b="0" dirty="0" err="1" smtClean="0">
                <a:latin typeface="Courier New" pitchFamily="49" charset="0"/>
              </a:rPr>
              <a:t>drLine</a:t>
            </a:r>
            <a:r>
              <a:rPr lang="fr-FR" sz="1300" b="0" dirty="0" smtClean="0">
                <a:latin typeface="Courier New" pitchFamily="49" charset="0"/>
              </a:rPr>
              <a:t> for </a:t>
            </a:r>
            <a:r>
              <a:rPr lang="fr-FR" sz="1300" b="0" dirty="0" err="1" smtClean="0">
                <a:latin typeface="Courier New" pitchFamily="49" charset="0"/>
              </a:rPr>
              <a:t>ttSalesHeader</a:t>
            </a:r>
            <a:r>
              <a:rPr lang="fr-FR" sz="1300" b="0" dirty="0" smtClean="0">
                <a:latin typeface="Courier New" pitchFamily="49" charset="0"/>
              </a:rPr>
              <a:t>, </a:t>
            </a:r>
            <a:r>
              <a:rPr lang="fr-FR" sz="1300" b="0" dirty="0" err="1" smtClean="0">
                <a:latin typeface="Courier New" pitchFamily="49" charset="0"/>
              </a:rPr>
              <a:t>ttSoLine</a:t>
            </a:r>
            <a:endParaRPr lang="fr-FR" sz="1300" b="0" dirty="0" smtClean="0">
              <a:latin typeface="Courier New" pitchFamily="49" charset="0"/>
            </a:endParaRPr>
          </a:p>
          <a:p>
            <a:pPr>
              <a:lnSpc>
                <a:spcPct val="70000"/>
              </a:lnSpc>
              <a:spcBef>
                <a:spcPct val="20000"/>
              </a:spcBef>
              <a:buFont typeface="Wingdings" pitchFamily="2" charset="2"/>
              <a:buNone/>
            </a:pPr>
            <a:r>
              <a:rPr lang="fr-FR" sz="1300" b="0" dirty="0" smtClean="0">
                <a:latin typeface="Courier New" pitchFamily="49" charset="0"/>
              </a:rPr>
              <a:t>   relation-</a:t>
            </a:r>
            <a:r>
              <a:rPr lang="fr-FR" sz="1300" b="0" dirty="0" err="1" smtClean="0">
                <a:latin typeface="Courier New" pitchFamily="49" charset="0"/>
              </a:rPr>
              <a:t>fields</a:t>
            </a:r>
            <a:r>
              <a:rPr lang="fr-FR" sz="1300" b="0" dirty="0" smtClean="0">
                <a:latin typeface="Courier New" pitchFamily="49" charset="0"/>
              </a:rPr>
              <a:t> (</a:t>
            </a:r>
            <a:r>
              <a:rPr lang="fr-FR" sz="1300" b="0" dirty="0" err="1" smtClean="0">
                <a:latin typeface="Courier New" pitchFamily="49" charset="0"/>
              </a:rPr>
              <a:t>so_nbr</a:t>
            </a:r>
            <a:r>
              <a:rPr lang="fr-FR" sz="1300" b="0" dirty="0" smtClean="0">
                <a:latin typeface="Courier New" pitchFamily="49" charset="0"/>
              </a:rPr>
              <a:t>, </a:t>
            </a:r>
            <a:r>
              <a:rPr lang="fr-FR" sz="1300" b="0" dirty="0" err="1" smtClean="0">
                <a:latin typeface="Courier New" pitchFamily="49" charset="0"/>
              </a:rPr>
              <a:t>sales_order_number</a:t>
            </a:r>
            <a:r>
              <a:rPr lang="fr-FR" sz="1300" b="0" dirty="0" smtClean="0">
                <a:latin typeface="Courier New" pitchFamily="49" charset="0"/>
              </a:rPr>
              <a:t>)</a:t>
            </a:r>
          </a:p>
          <a:p>
            <a:pPr>
              <a:lnSpc>
                <a:spcPct val="70000"/>
              </a:lnSpc>
              <a:spcBef>
                <a:spcPct val="20000"/>
              </a:spcBef>
              <a:buFont typeface="Wingdings" pitchFamily="2" charset="2"/>
              <a:buNone/>
            </a:pPr>
            <a:r>
              <a:rPr lang="fr-FR" sz="1300" b="0" dirty="0" smtClean="0">
                <a:latin typeface="Courier New" pitchFamily="49" charset="0"/>
              </a:rPr>
              <a:t>.</a:t>
            </a:r>
          </a:p>
          <a:p>
            <a:pPr>
              <a:lnSpc>
                <a:spcPct val="70000"/>
              </a:lnSpc>
              <a:spcBef>
                <a:spcPct val="20000"/>
              </a:spcBef>
              <a:buFont typeface="Wingdings" pitchFamily="2" charset="2"/>
              <a:buNone/>
            </a:pPr>
            <a:endParaRPr lang="fr-FR" sz="1000" b="0" dirty="0" smtClean="0">
              <a:latin typeface="Courier New" pitchFamily="49" charset="0"/>
            </a:endParaRPr>
          </a:p>
        </p:txBody>
      </p:sp>
      <p:sp>
        <p:nvSpPr>
          <p:cNvPr id="81925" name="Rectangle 6"/>
          <p:cNvSpPr>
            <a:spLocks noChangeArrowheads="1"/>
          </p:cNvSpPr>
          <p:nvPr/>
        </p:nvSpPr>
        <p:spPr bwMode="auto">
          <a:xfrm>
            <a:off x="785786" y="69530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DataSet</a:t>
            </a:r>
            <a:r>
              <a:rPr lang="fr-FR" dirty="0">
                <a:latin typeface="Arial" pitchFamily="34" charset="0"/>
              </a:rPr>
              <a:t> (1)  (Exemple)</a:t>
            </a:r>
          </a:p>
        </p:txBody>
      </p:sp>
      <p:sp>
        <p:nvSpPr>
          <p:cNvPr id="81926" name="Rectangle 9"/>
          <p:cNvSpPr>
            <a:spLocks noChangeArrowheads="1"/>
          </p:cNvSpPr>
          <p:nvPr/>
        </p:nvSpPr>
        <p:spPr bwMode="auto">
          <a:xfrm>
            <a:off x="5287995" y="1052513"/>
            <a:ext cx="3856037" cy="5184775"/>
          </a:xfrm>
          <a:prstGeom prst="rect">
            <a:avLst/>
          </a:prstGeom>
          <a:noFill/>
          <a:ln w="9525">
            <a:noFill/>
            <a:miter lim="800000"/>
            <a:headEnd/>
            <a:tailEnd/>
          </a:ln>
        </p:spPr>
        <p:txBody>
          <a:bodyPr lIns="92075" tIns="46038" rIns="92075" bIns="46038"/>
          <a:lstStyle/>
          <a:p>
            <a:pPr marL="266700" indent="-266700" algn="l">
              <a:lnSpc>
                <a:spcPct val="90000"/>
              </a:lnSpc>
              <a:spcBef>
                <a:spcPct val="75000"/>
              </a:spcBef>
              <a:spcAft>
                <a:spcPct val="20000"/>
              </a:spcAft>
              <a:buClr>
                <a:srgbClr val="DA162E"/>
              </a:buClr>
              <a:buSzPct val="75000"/>
              <a:buFont typeface="Wingdings" pitchFamily="2" charset="2"/>
              <a:buChar char="n"/>
            </a:pPr>
            <a:r>
              <a:rPr lang="fr-FR" b="1" dirty="0">
                <a:solidFill>
                  <a:srgbClr val="5A5A5A"/>
                </a:solidFill>
                <a:latin typeface="Arial" pitchFamily="34" charset="0"/>
              </a:rPr>
              <a:t>Attention:</a:t>
            </a:r>
          </a:p>
          <a:p>
            <a:pPr marL="628650" lvl="1" indent="-182563" algn="l">
              <a:lnSpc>
                <a:spcPct val="90000"/>
              </a:lnSpc>
              <a:spcAft>
                <a:spcPct val="10000"/>
              </a:spcAft>
              <a:buClr>
                <a:schemeClr val="bg2"/>
              </a:buClr>
              <a:buSzPct val="75000"/>
              <a:buFont typeface="Wingdings" pitchFamily="2" charset="2"/>
              <a:buChar char="n"/>
            </a:pPr>
            <a:r>
              <a:rPr lang="en-US" sz="1600" b="1" dirty="0">
                <a:solidFill>
                  <a:schemeClr val="tx1"/>
                </a:solidFill>
                <a:latin typeface="Arial" pitchFamily="34" charset="0"/>
              </a:rPr>
              <a:t>Si </a:t>
            </a:r>
            <a:r>
              <a:rPr lang="en-US" sz="1600" b="1" dirty="0" err="1">
                <a:solidFill>
                  <a:schemeClr val="tx1"/>
                </a:solidFill>
                <a:latin typeface="Arial" pitchFamily="34" charset="0"/>
              </a:rPr>
              <a:t>vous</a:t>
            </a:r>
            <a:r>
              <a:rPr lang="en-US" sz="1600" b="1" dirty="0">
                <a:solidFill>
                  <a:schemeClr val="tx1"/>
                </a:solidFill>
                <a:latin typeface="Arial" pitchFamily="34" charset="0"/>
              </a:rPr>
              <a:t> </a:t>
            </a:r>
            <a:r>
              <a:rPr lang="en-US" sz="1600" b="1" dirty="0" err="1">
                <a:solidFill>
                  <a:schemeClr val="tx1"/>
                </a:solidFill>
                <a:latin typeface="Arial" pitchFamily="34" charset="0"/>
              </a:rPr>
              <a:t>voulez</a:t>
            </a:r>
            <a:r>
              <a:rPr lang="en-US" sz="1600" b="1" dirty="0">
                <a:solidFill>
                  <a:schemeClr val="tx1"/>
                </a:solidFill>
                <a:latin typeface="Arial" pitchFamily="34" charset="0"/>
              </a:rPr>
              <a:t> </a:t>
            </a:r>
            <a:r>
              <a:rPr lang="en-US" sz="1600" b="1" dirty="0" err="1">
                <a:solidFill>
                  <a:schemeClr val="tx1"/>
                </a:solidFill>
                <a:latin typeface="Arial" pitchFamily="34" charset="0"/>
              </a:rPr>
              <a:t>vous</a:t>
            </a:r>
            <a:r>
              <a:rPr lang="en-US" sz="1600" b="1" dirty="0">
                <a:solidFill>
                  <a:schemeClr val="tx1"/>
                </a:solidFill>
                <a:latin typeface="Arial" pitchFamily="34" charset="0"/>
              </a:rPr>
              <a:t> </a:t>
            </a:r>
            <a:r>
              <a:rPr lang="en-US" sz="1600" b="1" dirty="0" err="1">
                <a:solidFill>
                  <a:schemeClr val="tx1"/>
                </a:solidFill>
                <a:latin typeface="Arial" pitchFamily="34" charset="0"/>
              </a:rPr>
              <a:t>servir</a:t>
            </a:r>
            <a:r>
              <a:rPr lang="en-US" sz="1600" b="1" dirty="0">
                <a:solidFill>
                  <a:schemeClr val="tx1"/>
                </a:solidFill>
                <a:latin typeface="Arial" pitchFamily="34" charset="0"/>
              </a:rPr>
              <a:t> du champ </a:t>
            </a:r>
            <a:r>
              <a:rPr lang="en-US" sz="1600" b="1" dirty="0" err="1">
                <a:solidFill>
                  <a:schemeClr val="tx1"/>
                </a:solidFill>
                <a:latin typeface="Arial" pitchFamily="34" charset="0"/>
              </a:rPr>
              <a:t>comme</a:t>
            </a:r>
            <a:r>
              <a:rPr lang="en-US" sz="1600" b="1" dirty="0">
                <a:solidFill>
                  <a:schemeClr val="tx1"/>
                </a:solidFill>
                <a:latin typeface="Arial" pitchFamily="34" charset="0"/>
              </a:rPr>
              <a:t> </a:t>
            </a:r>
            <a:r>
              <a:rPr lang="en-US" sz="1600" b="1" dirty="0" err="1">
                <a:solidFill>
                  <a:schemeClr val="tx1"/>
                </a:solidFill>
                <a:latin typeface="Arial" pitchFamily="34" charset="0"/>
              </a:rPr>
              <a:t>critère</a:t>
            </a:r>
            <a:r>
              <a:rPr lang="en-US" sz="1600" b="1" dirty="0">
                <a:solidFill>
                  <a:schemeClr val="tx1"/>
                </a:solidFill>
                <a:latin typeface="Arial" pitchFamily="34" charset="0"/>
              </a:rPr>
              <a:t> de </a:t>
            </a:r>
            <a:r>
              <a:rPr lang="en-US" sz="1600" b="1" dirty="0" err="1">
                <a:solidFill>
                  <a:schemeClr val="tx1"/>
                </a:solidFill>
                <a:latin typeface="Arial" pitchFamily="34" charset="0"/>
              </a:rPr>
              <a:t>sélection</a:t>
            </a:r>
            <a:r>
              <a:rPr lang="en-US" sz="1600" b="1" dirty="0">
                <a:solidFill>
                  <a:schemeClr val="tx1"/>
                </a:solidFill>
                <a:latin typeface="Arial" pitchFamily="34" charset="0"/>
              </a:rPr>
              <a:t>, </a:t>
            </a:r>
            <a:r>
              <a:rPr lang="en-US" sz="1600" b="1" dirty="0" err="1">
                <a:solidFill>
                  <a:schemeClr val="tx1"/>
                </a:solidFill>
                <a:latin typeface="Arial" pitchFamily="34" charset="0"/>
              </a:rPr>
              <a:t>vous</a:t>
            </a:r>
            <a:r>
              <a:rPr lang="en-US" sz="1600" b="1" dirty="0">
                <a:solidFill>
                  <a:schemeClr val="tx1"/>
                </a:solidFill>
                <a:latin typeface="Arial" pitchFamily="34" charset="0"/>
              </a:rPr>
              <a:t> DEVEZ </a:t>
            </a:r>
            <a:r>
              <a:rPr lang="en-US" sz="1600" b="1" dirty="0" err="1">
                <a:solidFill>
                  <a:schemeClr val="tx1"/>
                </a:solidFill>
                <a:latin typeface="Arial" pitchFamily="34" charset="0"/>
              </a:rPr>
              <a:t>utiliser</a:t>
            </a:r>
            <a:r>
              <a:rPr lang="en-US" sz="1600" b="1" dirty="0">
                <a:solidFill>
                  <a:schemeClr val="tx1"/>
                </a:solidFill>
                <a:latin typeface="Arial" pitchFamily="34" charset="0"/>
              </a:rPr>
              <a:t> le </a:t>
            </a:r>
            <a:r>
              <a:rPr lang="en-US" sz="1600" b="1" dirty="0" err="1">
                <a:solidFill>
                  <a:schemeClr val="tx1"/>
                </a:solidFill>
                <a:latin typeface="Arial" pitchFamily="34" charset="0"/>
              </a:rPr>
              <a:t>même</a:t>
            </a:r>
            <a:r>
              <a:rPr lang="en-US" sz="1600" b="1" dirty="0">
                <a:solidFill>
                  <a:schemeClr val="tx1"/>
                </a:solidFill>
                <a:latin typeface="Arial" pitchFamily="34" charset="0"/>
              </a:rPr>
              <a:t> nom </a:t>
            </a:r>
            <a:r>
              <a:rPr lang="en-US" sz="1600" b="1" dirty="0" err="1">
                <a:solidFill>
                  <a:schemeClr val="tx1"/>
                </a:solidFill>
                <a:latin typeface="Arial" pitchFamily="34" charset="0"/>
              </a:rPr>
              <a:t>dans</a:t>
            </a:r>
            <a:r>
              <a:rPr lang="en-US" sz="1600" b="1" dirty="0">
                <a:solidFill>
                  <a:schemeClr val="tx1"/>
                </a:solidFill>
                <a:latin typeface="Arial" pitchFamily="34" charset="0"/>
              </a:rPr>
              <a:t> la table </a:t>
            </a:r>
            <a:r>
              <a:rPr lang="en-US" sz="1600" b="1" dirty="0" err="1">
                <a:solidFill>
                  <a:schemeClr val="tx1"/>
                </a:solidFill>
                <a:latin typeface="Arial" pitchFamily="34" charset="0"/>
              </a:rPr>
              <a:t>temporaire</a:t>
            </a:r>
            <a:r>
              <a:rPr lang="en-US" sz="1600" b="1" dirty="0">
                <a:solidFill>
                  <a:schemeClr val="tx1"/>
                </a:solidFill>
                <a:latin typeface="Arial" pitchFamily="34" charset="0"/>
              </a:rPr>
              <a:t> </a:t>
            </a:r>
            <a:r>
              <a:rPr lang="en-US" sz="1600" b="1" dirty="0" err="1">
                <a:solidFill>
                  <a:schemeClr val="tx1"/>
                </a:solidFill>
                <a:latin typeface="Arial" pitchFamily="34" charset="0"/>
              </a:rPr>
              <a:t>que</a:t>
            </a:r>
            <a:r>
              <a:rPr lang="en-US" sz="1600" b="1" dirty="0">
                <a:solidFill>
                  <a:schemeClr val="tx1"/>
                </a:solidFill>
                <a:latin typeface="Arial" pitchFamily="34" charset="0"/>
              </a:rPr>
              <a:t> </a:t>
            </a:r>
            <a:r>
              <a:rPr lang="en-US" sz="1600" b="1" dirty="0" err="1">
                <a:solidFill>
                  <a:schemeClr val="tx1"/>
                </a:solidFill>
                <a:latin typeface="Arial" pitchFamily="34" charset="0"/>
              </a:rPr>
              <a:t>dans</a:t>
            </a:r>
            <a:r>
              <a:rPr lang="en-US" sz="1600" b="1" dirty="0">
                <a:solidFill>
                  <a:schemeClr val="tx1"/>
                </a:solidFill>
                <a:latin typeface="Arial" pitchFamily="34" charset="0"/>
              </a:rPr>
              <a:t> la </a:t>
            </a:r>
            <a:r>
              <a:rPr lang="en-US" sz="1600" b="1">
                <a:solidFill>
                  <a:schemeClr val="tx1"/>
                </a:solidFill>
                <a:latin typeface="Arial" pitchFamily="34" charset="0"/>
              </a:rPr>
              <a:t>base </a:t>
            </a:r>
            <a:r>
              <a:rPr lang="en-US" sz="1600" b="1" smtClean="0">
                <a:solidFill>
                  <a:schemeClr val="tx1"/>
                </a:solidFill>
                <a:latin typeface="Arial" pitchFamily="34" charset="0"/>
              </a:rPr>
              <a:t>QAD (cas de createFieldForDBField)</a:t>
            </a:r>
            <a:endParaRPr lang="en-US" sz="1600" b="1" dirty="0">
              <a:solidFill>
                <a:schemeClr val="tx1"/>
              </a:solidFill>
              <a:latin typeface="Arial" pitchFamily="34" charset="0"/>
            </a:endParaRPr>
          </a:p>
          <a:p>
            <a:pPr marL="628650" lvl="1" indent="-182563" algn="l">
              <a:lnSpc>
                <a:spcPct val="90000"/>
              </a:lnSpc>
              <a:spcAft>
                <a:spcPct val="10000"/>
              </a:spcAft>
              <a:buClr>
                <a:schemeClr val="bg2"/>
              </a:buClr>
              <a:buSzPct val="75000"/>
              <a:buFont typeface="Wingdings" pitchFamily="2" charset="2"/>
              <a:buChar char="n"/>
            </a:pPr>
            <a:r>
              <a:rPr lang="fr-FR" sz="1600" b="1" dirty="0">
                <a:solidFill>
                  <a:schemeClr val="tx1"/>
                </a:solidFill>
                <a:latin typeface="Arial" pitchFamily="34" charset="0"/>
              </a:rPr>
              <a:t>Il faut qu’un </a:t>
            </a:r>
            <a:r>
              <a:rPr lang="fr-FR" sz="1600" b="1" dirty="0" err="1">
                <a:solidFill>
                  <a:schemeClr val="tx1"/>
                </a:solidFill>
                <a:latin typeface="Arial" pitchFamily="34" charset="0"/>
              </a:rPr>
              <a:t>dataset</a:t>
            </a:r>
            <a:r>
              <a:rPr lang="fr-FR" sz="1600" b="1" dirty="0">
                <a:solidFill>
                  <a:schemeClr val="tx1"/>
                </a:solidFill>
                <a:latin typeface="Arial" pitchFamily="34" charset="0"/>
              </a:rPr>
              <a:t> nommé </a:t>
            </a:r>
            <a:r>
              <a:rPr lang="fr-FR" sz="1600" b="1" dirty="0" err="1">
                <a:solidFill>
                  <a:schemeClr val="tx1"/>
                </a:solidFill>
                <a:latin typeface="Arial" pitchFamily="34" charset="0"/>
              </a:rPr>
              <a:t>dsReportResults</a:t>
            </a:r>
            <a:r>
              <a:rPr lang="fr-FR" sz="1600" b="1" dirty="0">
                <a:solidFill>
                  <a:schemeClr val="tx1"/>
                </a:solidFill>
                <a:latin typeface="Arial" pitchFamily="34" charset="0"/>
              </a:rPr>
              <a:t> soit défini pour les </a:t>
            </a:r>
            <a:r>
              <a:rPr lang="fr-FR" sz="1600" b="1" dirty="0" err="1">
                <a:solidFill>
                  <a:schemeClr val="tx1"/>
                </a:solidFill>
                <a:latin typeface="Arial" pitchFamily="34" charset="0"/>
              </a:rPr>
              <a:t>temp</a:t>
            </a:r>
            <a:r>
              <a:rPr lang="fr-FR" sz="1600" b="1" dirty="0">
                <a:solidFill>
                  <a:schemeClr val="tx1"/>
                </a:solidFill>
                <a:latin typeface="Arial" pitchFamily="34" charset="0"/>
              </a:rPr>
              <a:t>-table, même s’il n’y a pas de relation</a:t>
            </a:r>
          </a:p>
          <a:p>
            <a:pPr marL="628650" lvl="1" indent="-182563" algn="l">
              <a:lnSpc>
                <a:spcPct val="90000"/>
              </a:lnSpc>
              <a:spcAft>
                <a:spcPct val="10000"/>
              </a:spcAft>
              <a:buClr>
                <a:schemeClr val="bg2"/>
              </a:buClr>
              <a:buSzPct val="75000"/>
              <a:buFont typeface="Wingdings" pitchFamily="2" charset="2"/>
              <a:buChar char="n"/>
            </a:pPr>
            <a:r>
              <a:rPr lang="fr-FR" sz="1600" b="1" dirty="0">
                <a:solidFill>
                  <a:schemeClr val="tx1"/>
                </a:solidFill>
                <a:latin typeface="Arial" pitchFamily="34" charset="0"/>
              </a:rPr>
              <a:t>Les index </a:t>
            </a:r>
            <a:r>
              <a:rPr lang="fr-FR" sz="1600" b="1" dirty="0" smtClean="0">
                <a:solidFill>
                  <a:schemeClr val="tx1"/>
                </a:solidFill>
                <a:latin typeface="Arial" pitchFamily="34" charset="0"/>
              </a:rPr>
              <a:t>spécifiés </a:t>
            </a:r>
            <a:r>
              <a:rPr lang="fr-FR" sz="1600" b="1" dirty="0">
                <a:solidFill>
                  <a:schemeClr val="tx1"/>
                </a:solidFill>
                <a:latin typeface="Arial" pitchFamily="34" charset="0"/>
              </a:rPr>
              <a:t>pour les </a:t>
            </a:r>
            <a:r>
              <a:rPr lang="fr-FR" sz="1600" b="1" dirty="0" err="1">
                <a:solidFill>
                  <a:schemeClr val="tx1"/>
                </a:solidFill>
                <a:latin typeface="Arial" pitchFamily="34" charset="0"/>
              </a:rPr>
              <a:t>temp</a:t>
            </a:r>
            <a:r>
              <a:rPr lang="fr-FR" sz="1600" b="1" dirty="0">
                <a:solidFill>
                  <a:schemeClr val="tx1"/>
                </a:solidFill>
                <a:latin typeface="Arial" pitchFamily="34" charset="0"/>
              </a:rPr>
              <a:t>-tables peuvent servir à définir des contraintes et imposer un ordre de tri par défaut.</a:t>
            </a:r>
          </a:p>
        </p:txBody>
      </p:sp>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Rectangle 4"/>
          <p:cNvSpPr>
            <a:spLocks noGrp="1" noChangeArrowheads="1"/>
          </p:cNvSpPr>
          <p:nvPr>
            <p:ph type="title"/>
          </p:nvPr>
        </p:nvSpPr>
        <p:spPr>
          <a:xfrm>
            <a:off x="79060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82947" name="Rectangle 3"/>
          <p:cNvSpPr>
            <a:spLocks noGrp="1" noChangeArrowheads="1"/>
          </p:cNvSpPr>
          <p:nvPr>
            <p:ph idx="1"/>
          </p:nvPr>
        </p:nvSpPr>
        <p:spPr>
          <a:xfrm>
            <a:off x="152400" y="1428736"/>
            <a:ext cx="8991600" cy="4000528"/>
          </a:xfrm>
        </p:spPr>
        <p:txBody>
          <a:bodyPr/>
          <a:lstStyle/>
          <a:p>
            <a:pPr>
              <a:lnSpc>
                <a:spcPct val="70000"/>
              </a:lnSpc>
              <a:spcBef>
                <a:spcPct val="20000"/>
              </a:spcBef>
              <a:buFont typeface="Wingdings" pitchFamily="2" charset="2"/>
              <a:buNone/>
            </a:pPr>
            <a:r>
              <a:rPr lang="fr-FR" sz="1300" b="0" dirty="0" smtClean="0">
                <a:latin typeface="Courier New" pitchFamily="49" charset="0"/>
              </a:rPr>
              <a:t>/* </a:t>
            </a:r>
            <a:r>
              <a:rPr lang="fr-FR" sz="1300" b="0" dirty="0" err="1" smtClean="0">
                <a:latin typeface="Courier New" pitchFamily="49" charset="0"/>
              </a:rPr>
              <a:t>Empty</a:t>
            </a:r>
            <a:r>
              <a:rPr lang="fr-FR" sz="1300" b="0" dirty="0" smtClean="0">
                <a:latin typeface="Courier New" pitchFamily="49" charset="0"/>
              </a:rPr>
              <a:t> </a:t>
            </a:r>
            <a:r>
              <a:rPr lang="fr-FR" sz="1300" b="0" dirty="0" err="1" smtClean="0">
                <a:latin typeface="Courier New" pitchFamily="49" charset="0"/>
              </a:rPr>
              <a:t>temp</a:t>
            </a:r>
            <a:r>
              <a:rPr lang="fr-FR" sz="1300" b="0" dirty="0" smtClean="0">
                <a:latin typeface="Courier New" pitchFamily="49" charset="0"/>
              </a:rPr>
              <a:t>-table block */</a:t>
            </a:r>
          </a:p>
          <a:p>
            <a:pPr>
              <a:lnSpc>
                <a:spcPct val="70000"/>
              </a:lnSpc>
              <a:spcBef>
                <a:spcPct val="20000"/>
              </a:spcBef>
              <a:buFont typeface="Wingdings" pitchFamily="2" charset="2"/>
              <a:buNone/>
            </a:pPr>
            <a:r>
              <a:rPr lang="fr-FR" sz="1300" b="0" dirty="0" err="1" smtClean="0">
                <a:latin typeface="Courier New" pitchFamily="49" charset="0"/>
              </a:rPr>
              <a:t>empty</a:t>
            </a:r>
            <a:r>
              <a:rPr lang="fr-FR" sz="1300" b="0" dirty="0" smtClean="0">
                <a:latin typeface="Courier New" pitchFamily="49" charset="0"/>
              </a:rPr>
              <a:t> </a:t>
            </a:r>
            <a:r>
              <a:rPr lang="fr-FR" sz="1300" b="0" dirty="0" err="1" smtClean="0">
                <a:latin typeface="Courier New" pitchFamily="49" charset="0"/>
              </a:rPr>
              <a:t>temp</a:t>
            </a:r>
            <a:r>
              <a:rPr lang="fr-FR" sz="1300" b="0" dirty="0" smtClean="0">
                <a:latin typeface="Courier New" pitchFamily="49" charset="0"/>
              </a:rPr>
              <a:t>-table </a:t>
            </a:r>
            <a:r>
              <a:rPr lang="fr-FR" sz="1300" b="0" dirty="0" err="1" smtClean="0">
                <a:latin typeface="Courier New" pitchFamily="49" charset="0"/>
              </a:rPr>
              <a:t>ttSalesHeader</a:t>
            </a:r>
            <a:r>
              <a:rPr lang="fr-FR" sz="1300" b="0" dirty="0" smtClean="0">
                <a:latin typeface="Courier New" pitchFamily="49" charset="0"/>
              </a:rPr>
              <a:t> no-</a:t>
            </a:r>
            <a:r>
              <a:rPr lang="fr-FR" sz="1300" b="0" dirty="0" err="1" smtClean="0">
                <a:latin typeface="Courier New" pitchFamily="49" charset="0"/>
              </a:rPr>
              <a:t>error</a:t>
            </a:r>
            <a:r>
              <a:rPr lang="fr-FR" sz="1300" b="0" dirty="0" smtClean="0">
                <a:latin typeface="Courier New" pitchFamily="49" charset="0"/>
              </a:rPr>
              <a:t>.</a:t>
            </a:r>
          </a:p>
          <a:p>
            <a:pPr>
              <a:lnSpc>
                <a:spcPct val="70000"/>
              </a:lnSpc>
              <a:spcBef>
                <a:spcPct val="20000"/>
              </a:spcBef>
              <a:buFont typeface="Wingdings" pitchFamily="2" charset="2"/>
              <a:buNone/>
            </a:pPr>
            <a:r>
              <a:rPr lang="fr-FR" sz="1300" b="0" dirty="0" err="1" smtClean="0">
                <a:latin typeface="Courier New" pitchFamily="49" charset="0"/>
              </a:rPr>
              <a:t>empty</a:t>
            </a:r>
            <a:r>
              <a:rPr lang="fr-FR" sz="1300" b="0" dirty="0" smtClean="0">
                <a:latin typeface="Courier New" pitchFamily="49" charset="0"/>
              </a:rPr>
              <a:t> </a:t>
            </a:r>
            <a:r>
              <a:rPr lang="fr-FR" sz="1300" b="0" dirty="0" err="1" smtClean="0">
                <a:latin typeface="Courier New" pitchFamily="49" charset="0"/>
              </a:rPr>
              <a:t>temp</a:t>
            </a:r>
            <a:r>
              <a:rPr lang="fr-FR" sz="1300" b="0" dirty="0" smtClean="0">
                <a:latin typeface="Courier New" pitchFamily="49" charset="0"/>
              </a:rPr>
              <a:t>-table </a:t>
            </a:r>
            <a:r>
              <a:rPr lang="fr-FR" sz="1300" b="0" dirty="0" err="1" smtClean="0">
                <a:latin typeface="Courier New" pitchFamily="49" charset="0"/>
              </a:rPr>
              <a:t>ttSoLine</a:t>
            </a:r>
            <a:r>
              <a:rPr lang="fr-FR" sz="1300" b="0" dirty="0" smtClean="0">
                <a:latin typeface="Courier New" pitchFamily="49" charset="0"/>
              </a:rPr>
              <a:t> </a:t>
            </a:r>
            <a:r>
              <a:rPr lang="fr-FR" sz="1300" b="0" smtClean="0">
                <a:latin typeface="Courier New" pitchFamily="49" charset="0"/>
              </a:rPr>
              <a:t>no-</a:t>
            </a:r>
            <a:r>
              <a:rPr lang="fr-FR" sz="1300" b="0" err="1" smtClean="0">
                <a:latin typeface="Courier New" pitchFamily="49" charset="0"/>
              </a:rPr>
              <a:t>error</a:t>
            </a:r>
            <a:r>
              <a:rPr lang="fr-FR" sz="1300" b="0" smtClean="0">
                <a:latin typeface="Courier New" pitchFamily="49" charset="0"/>
              </a:rPr>
              <a:t>.</a:t>
            </a:r>
          </a:p>
          <a:p>
            <a:pPr>
              <a:lnSpc>
                <a:spcPct val="70000"/>
              </a:lnSpc>
              <a:spcBef>
                <a:spcPct val="20000"/>
              </a:spcBef>
              <a:buFont typeface="Wingdings" pitchFamily="2" charset="2"/>
              <a:buNone/>
            </a:pPr>
            <a:r>
              <a:rPr lang="fr-FR" sz="1300" smtClean="0">
                <a:latin typeface="Courier New" pitchFamily="49" charset="0"/>
              </a:rPr>
              <a:t> </a:t>
            </a:r>
          </a:p>
          <a:p>
            <a:pPr>
              <a:lnSpc>
                <a:spcPct val="70000"/>
              </a:lnSpc>
              <a:spcBef>
                <a:spcPct val="20000"/>
              </a:spcBef>
              <a:buFont typeface="Wingdings" pitchFamily="2" charset="2"/>
              <a:buNone/>
            </a:pPr>
            <a:endParaRPr lang="fr-FR" sz="1300" b="0" dirty="0" smtClean="0">
              <a:latin typeface="Courier New" pitchFamily="49" charset="0"/>
            </a:endParaRPr>
          </a:p>
          <a:p>
            <a:pPr>
              <a:lnSpc>
                <a:spcPct val="70000"/>
              </a:lnSpc>
              <a:spcBef>
                <a:spcPct val="20000"/>
              </a:spcBef>
              <a:buFont typeface="Wingdings" pitchFamily="2" charset="2"/>
              <a:buNone/>
            </a:pPr>
            <a:endParaRPr lang="fr-FR" sz="1600" b="0" dirty="0" smtClean="0">
              <a:latin typeface="Courier New" pitchFamily="49" charset="0"/>
            </a:endParaRPr>
          </a:p>
        </p:txBody>
      </p:sp>
      <p:sp>
        <p:nvSpPr>
          <p:cNvPr id="82949" name="Rectangle 6"/>
          <p:cNvSpPr>
            <a:spLocks noChangeArrowheads="1"/>
          </p:cNvSpPr>
          <p:nvPr/>
        </p:nvSpPr>
        <p:spPr bwMode="auto">
          <a:xfrm>
            <a:off x="785786" y="85723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Nettoyage des tables temporaires du </a:t>
            </a:r>
            <a:r>
              <a:rPr lang="fr-FR" dirty="0" err="1">
                <a:latin typeface="Arial" pitchFamily="34" charset="0"/>
              </a:rPr>
              <a:t>DataSet</a:t>
            </a:r>
            <a:r>
              <a:rPr lang="fr-FR" dirty="0">
                <a:latin typeface="Arial" pitchFamily="34" charset="0"/>
              </a:rPr>
              <a:t> (2) (Exemple)</a:t>
            </a:r>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Grp="1" noChangeArrowheads="1"/>
          </p:cNvSpPr>
          <p:nvPr>
            <p:ph type="title"/>
          </p:nvPr>
        </p:nvSpPr>
        <p:spPr>
          <a:xfrm>
            <a:off x="785786"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83971" name="Rectangle 3"/>
          <p:cNvSpPr>
            <a:spLocks noGrp="1" noChangeArrowheads="1"/>
          </p:cNvSpPr>
          <p:nvPr>
            <p:ph idx="1"/>
          </p:nvPr>
        </p:nvSpPr>
        <p:spPr>
          <a:xfrm>
            <a:off x="900113" y="1052513"/>
            <a:ext cx="7456487" cy="5184775"/>
          </a:xfrm>
        </p:spPr>
        <p:txBody>
          <a:bodyPr>
            <a:normAutofit lnSpcReduction="10000"/>
          </a:bodyPr>
          <a:lstStyle/>
          <a:p>
            <a:pPr>
              <a:lnSpc>
                <a:spcPct val="90000"/>
              </a:lnSpc>
            </a:pPr>
            <a:r>
              <a:rPr lang="fr-FR" sz="1800" dirty="0" smtClean="0">
                <a:latin typeface="Tahoma (Corps)"/>
              </a:rPr>
              <a:t>Définition des tables (pour chaque table)</a:t>
            </a:r>
          </a:p>
          <a:p>
            <a:pPr lvl="1">
              <a:lnSpc>
                <a:spcPct val="90000"/>
              </a:lnSpc>
            </a:pPr>
            <a:r>
              <a:rPr lang="fr-FR" sz="1800" b="0" dirty="0" err="1" smtClean="0">
                <a:latin typeface="Tahoma (Corps)"/>
              </a:rPr>
              <a:t>CreateBufferHeader</a:t>
            </a:r>
            <a:endParaRPr lang="fr-FR" sz="1800" b="0" dirty="0" smtClean="0">
              <a:latin typeface="Tahoma (Corps)"/>
            </a:endParaRPr>
          </a:p>
          <a:p>
            <a:pPr lvl="1">
              <a:lnSpc>
                <a:spcPct val="90000"/>
              </a:lnSpc>
            </a:pPr>
            <a:endParaRPr lang="fr-FR" sz="1800" b="0" dirty="0" smtClean="0">
              <a:latin typeface="Tahoma (Corps)"/>
            </a:endParaRPr>
          </a:p>
          <a:p>
            <a:pPr lvl="1">
              <a:lnSpc>
                <a:spcPct val="90000"/>
              </a:lnSpc>
              <a:buFont typeface="Wingdings" pitchFamily="2" charset="2"/>
              <a:buNone/>
            </a:pPr>
            <a:r>
              <a:rPr lang="en-US" sz="1800" b="0" dirty="0" err="1" smtClean="0">
                <a:latin typeface="Tahoma (Corps)"/>
              </a:rPr>
              <a:t>bufferName</a:t>
            </a:r>
            <a:r>
              <a:rPr lang="en-US" sz="1800" b="0" dirty="0" smtClean="0">
                <a:latin typeface="Tahoma (Corps)"/>
              </a:rPr>
              <a:t> = "</a:t>
            </a:r>
            <a:r>
              <a:rPr lang="en-US" sz="1800" b="0" dirty="0" err="1" smtClean="0">
                <a:latin typeface="Tahoma (Corps)"/>
              </a:rPr>
              <a:t>ttSalesHeader</a:t>
            </a:r>
            <a:r>
              <a:rPr lang="en-US" sz="1800" b="0" dirty="0" smtClean="0">
                <a:latin typeface="Tahoma (Corps)"/>
              </a:rPr>
              <a:t>".</a:t>
            </a:r>
          </a:p>
          <a:p>
            <a:pPr lvl="1">
              <a:lnSpc>
                <a:spcPct val="90000"/>
              </a:lnSpc>
              <a:buFont typeface="Wingdings" pitchFamily="2" charset="2"/>
              <a:buNone/>
            </a:pPr>
            <a:r>
              <a:rPr lang="en-US" sz="1800" b="0" dirty="0" smtClean="0">
                <a:latin typeface="Tahoma (Corps)"/>
              </a:rPr>
              <a:t>run </a:t>
            </a:r>
            <a:r>
              <a:rPr lang="en-US" sz="1800" b="0" dirty="0" err="1" smtClean="0">
                <a:latin typeface="Tahoma (Corps)"/>
              </a:rPr>
              <a:t>CreateBufferHeader</a:t>
            </a:r>
            <a:r>
              <a:rPr lang="en-US" sz="1800" b="0" dirty="0" smtClean="0">
                <a:latin typeface="Tahoma (Corps)"/>
              </a:rPr>
              <a:t> in </a:t>
            </a:r>
            <a:r>
              <a:rPr lang="en-US" sz="1800" b="0" dirty="0" err="1" smtClean="0">
                <a:latin typeface="Tahoma (Corps)"/>
              </a:rPr>
              <a:t>reportHandle</a:t>
            </a:r>
            <a:r>
              <a:rPr lang="en-US" sz="1800" b="0" dirty="0" smtClean="0">
                <a:latin typeface="Tahoma (Corps)"/>
              </a:rPr>
              <a:t> (</a:t>
            </a:r>
            <a:r>
              <a:rPr lang="en-US" sz="1800" b="0" dirty="0" err="1" smtClean="0">
                <a:latin typeface="Tahoma (Corps)"/>
              </a:rPr>
              <a:t>bufferName</a:t>
            </a:r>
            <a:r>
              <a:rPr lang="en-US" sz="1800" b="0" dirty="0" smtClean="0">
                <a:latin typeface="Tahoma (Corps)"/>
              </a:rPr>
              <a:t>, "Sales Orders").</a:t>
            </a:r>
          </a:p>
          <a:p>
            <a:pPr lvl="1">
              <a:lnSpc>
                <a:spcPct val="90000"/>
              </a:lnSpc>
              <a:buFont typeface="Wingdings" pitchFamily="2" charset="2"/>
              <a:buNone/>
            </a:pPr>
            <a:endParaRPr lang="en-US" sz="1800" b="0" dirty="0" smtClean="0">
              <a:latin typeface="Tahoma (Corps)"/>
            </a:endParaRPr>
          </a:p>
          <a:p>
            <a:pPr lvl="1">
              <a:lnSpc>
                <a:spcPct val="90000"/>
              </a:lnSpc>
              <a:buFont typeface="Wingdings" pitchFamily="2" charset="2"/>
              <a:buNone/>
            </a:pPr>
            <a:endParaRPr lang="fr-FR" sz="1800" dirty="0" smtClean="0">
              <a:solidFill>
                <a:schemeClr val="tx1"/>
              </a:solidFill>
              <a:latin typeface="Tahoma (Corps)"/>
            </a:endParaRPr>
          </a:p>
          <a:p>
            <a:pPr>
              <a:lnSpc>
                <a:spcPct val="90000"/>
              </a:lnSpc>
            </a:pPr>
            <a:r>
              <a:rPr lang="fr-FR" sz="1800" dirty="0" smtClean="0">
                <a:solidFill>
                  <a:schemeClr val="tx1"/>
                </a:solidFill>
                <a:latin typeface="Tahoma (Corps)"/>
              </a:rPr>
              <a:t>Définition de chaque champ</a:t>
            </a:r>
          </a:p>
          <a:p>
            <a:pPr lvl="1">
              <a:lnSpc>
                <a:spcPct val="90000"/>
              </a:lnSpc>
            </a:pPr>
            <a:r>
              <a:rPr lang="fr-FR" sz="1800" b="0" dirty="0" err="1" smtClean="0">
                <a:solidFill>
                  <a:schemeClr val="tx1"/>
                </a:solidFill>
                <a:latin typeface="Tahoma (Corps)"/>
              </a:rPr>
              <a:t>CreateField</a:t>
            </a:r>
            <a:r>
              <a:rPr lang="fr-FR" sz="1800" b="0" dirty="0" smtClean="0">
                <a:solidFill>
                  <a:schemeClr val="tx1"/>
                </a:solidFill>
                <a:latin typeface="Tahoma (Corps)"/>
              </a:rPr>
              <a:t> </a:t>
            </a:r>
          </a:p>
          <a:p>
            <a:pPr lvl="2">
              <a:lnSpc>
                <a:spcPct val="90000"/>
              </a:lnSpc>
            </a:pPr>
            <a:r>
              <a:rPr lang="fr-FR" sz="1800" b="1" dirty="0" smtClean="0">
                <a:solidFill>
                  <a:schemeClr val="tx1"/>
                </a:solidFill>
                <a:latin typeface="Tahoma (Corps)"/>
              </a:rPr>
              <a:t>Détail des propriétés d’un champ </a:t>
            </a:r>
          </a:p>
          <a:p>
            <a:pPr lvl="1">
              <a:lnSpc>
                <a:spcPct val="90000"/>
              </a:lnSpc>
            </a:pPr>
            <a:r>
              <a:rPr lang="fr-FR" sz="1800" b="0" dirty="0" err="1" smtClean="0">
                <a:latin typeface="Tahoma (Corps)"/>
              </a:rPr>
              <a:t>CreateFieldForDBField</a:t>
            </a:r>
            <a:endParaRPr lang="fr-FR" sz="1800" b="0" dirty="0" smtClean="0">
              <a:latin typeface="Tahoma (Corps)"/>
            </a:endParaRPr>
          </a:p>
          <a:p>
            <a:pPr lvl="2">
              <a:lnSpc>
                <a:spcPct val="90000"/>
              </a:lnSpc>
            </a:pPr>
            <a:r>
              <a:rPr lang="fr-FR" sz="1800" b="1" dirty="0" smtClean="0">
                <a:solidFill>
                  <a:schemeClr val="tx1"/>
                </a:solidFill>
                <a:latin typeface="Tahoma (Corps)"/>
              </a:rPr>
              <a:t>Détail des propriétés d’un champ associé à la base de donnée QAD (idem « </a:t>
            </a:r>
            <a:r>
              <a:rPr lang="fr-FR" sz="1800" b="1" dirty="0" err="1" smtClean="0">
                <a:solidFill>
                  <a:schemeClr val="tx1"/>
                </a:solidFill>
                <a:latin typeface="Tahoma (Corps)"/>
              </a:rPr>
              <a:t>like</a:t>
            </a:r>
            <a:r>
              <a:rPr lang="fr-FR" sz="1800" b="1" dirty="0" smtClean="0">
                <a:solidFill>
                  <a:schemeClr val="tx1"/>
                </a:solidFill>
                <a:latin typeface="Tahoma (Corps)"/>
              </a:rPr>
              <a:t> »)</a:t>
            </a:r>
          </a:p>
          <a:p>
            <a:pPr lvl="1">
              <a:lnSpc>
                <a:spcPct val="90000"/>
              </a:lnSpc>
            </a:pPr>
            <a:r>
              <a:rPr lang="fr-FR" sz="1800" b="0" dirty="0" err="1" smtClean="0">
                <a:latin typeface="Tahoma (Corps)"/>
              </a:rPr>
              <a:t>CreateFieldLikeDBField</a:t>
            </a:r>
            <a:endParaRPr lang="fr-FR" sz="1800" b="0" dirty="0" smtClean="0">
              <a:latin typeface="Tahoma (Corps)"/>
            </a:endParaRPr>
          </a:p>
          <a:p>
            <a:pPr lvl="2">
              <a:lnSpc>
                <a:spcPct val="90000"/>
              </a:lnSpc>
            </a:pPr>
            <a:r>
              <a:rPr lang="fr-FR" sz="1800" b="1" dirty="0" smtClean="0">
                <a:solidFill>
                  <a:schemeClr val="tx1"/>
                </a:solidFill>
                <a:latin typeface="Tahoma (Corps)"/>
              </a:rPr>
              <a:t>Idem </a:t>
            </a:r>
            <a:r>
              <a:rPr lang="fr-FR" sz="1800" b="1" dirty="0" err="1" smtClean="0">
                <a:latin typeface="Tahoma (Corps)"/>
              </a:rPr>
              <a:t>CreateFieldForDBField</a:t>
            </a:r>
            <a:r>
              <a:rPr lang="fr-FR" sz="1800" b="1" dirty="0" smtClean="0">
                <a:solidFill>
                  <a:schemeClr val="tx1"/>
                </a:solidFill>
                <a:latin typeface="Tahoma (Corps)"/>
              </a:rPr>
              <a:t>  mais dans ce cas le nom du champ du </a:t>
            </a:r>
            <a:r>
              <a:rPr lang="fr-FR" sz="1800" b="1" dirty="0" err="1" smtClean="0">
                <a:solidFill>
                  <a:schemeClr val="tx1"/>
                </a:solidFill>
                <a:latin typeface="Tahoma (Corps)"/>
              </a:rPr>
              <a:t>DataSet</a:t>
            </a:r>
            <a:r>
              <a:rPr lang="fr-FR" sz="1800" b="1" dirty="0" smtClean="0">
                <a:solidFill>
                  <a:schemeClr val="tx1"/>
                </a:solidFill>
                <a:latin typeface="Tahoma (Corps)"/>
              </a:rPr>
              <a:t> pourra être différent du nom de la base de données</a:t>
            </a:r>
            <a:endParaRPr lang="en-US" sz="1800" b="1" dirty="0" smtClean="0">
              <a:solidFill>
                <a:schemeClr val="tx1"/>
              </a:solidFill>
              <a:latin typeface="Tahoma (Corps)"/>
            </a:endParaRPr>
          </a:p>
        </p:txBody>
      </p:sp>
      <p:sp>
        <p:nvSpPr>
          <p:cNvPr id="83973" name="Rectangle 6"/>
          <p:cNvSpPr>
            <a:spLocks noChangeArrowheads="1"/>
          </p:cNvSpPr>
          <p:nvPr/>
        </p:nvSpPr>
        <p:spPr bwMode="auto">
          <a:xfrm>
            <a:off x="785786" y="71435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(3</a:t>
            </a:r>
            <a:r>
              <a:rPr lang="fr-FR" dirty="0" smtClean="0">
                <a:latin typeface="Arial" pitchFamily="34" charset="0"/>
              </a:rPr>
              <a:t>) : </a:t>
            </a:r>
            <a:r>
              <a:rPr lang="fr-FR" b="1" dirty="0" smtClean="0">
                <a:latin typeface="Arial" pitchFamily="34" charset="0"/>
              </a:rPr>
              <a:t>Méthode « Historique »</a:t>
            </a:r>
            <a:endParaRPr lang="fr-FR" b="1" dirty="0">
              <a:latin typeface="Arial" pitchFamily="34" charset="0"/>
            </a:endParaRPr>
          </a:p>
        </p:txBody>
      </p:sp>
      <p:pic>
        <p:nvPicPr>
          <p:cNvPr id="83974" name="Picture 6"/>
          <p:cNvPicPr>
            <a:picLocks noChangeAspect="1" noChangeArrowheads="1"/>
          </p:cNvPicPr>
          <p:nvPr/>
        </p:nvPicPr>
        <p:blipFill>
          <a:blip r:embed="rId3" cstate="print"/>
          <a:srcRect/>
          <a:stretch>
            <a:fillRect/>
          </a:stretch>
        </p:blipFill>
        <p:spPr bwMode="auto">
          <a:xfrm>
            <a:off x="3929058" y="2571744"/>
            <a:ext cx="4789487" cy="855663"/>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6"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84995" name="Rectangle 3"/>
          <p:cNvSpPr>
            <a:spLocks noGrp="1" noChangeArrowheads="1"/>
          </p:cNvSpPr>
          <p:nvPr>
            <p:ph idx="1"/>
          </p:nvPr>
        </p:nvSpPr>
        <p:spPr>
          <a:xfrm>
            <a:off x="152400" y="1785926"/>
            <a:ext cx="8991600" cy="4562468"/>
          </a:xfrm>
        </p:spPr>
        <p:txBody>
          <a:bodyPr/>
          <a:lstStyle/>
          <a:p>
            <a:pPr lvl="1">
              <a:lnSpc>
                <a:spcPct val="70000"/>
              </a:lnSpc>
              <a:spcBef>
                <a:spcPct val="20000"/>
              </a:spcBef>
              <a:buFont typeface="Wingdings" pitchFamily="2" charset="2"/>
              <a:buNone/>
            </a:pPr>
            <a:r>
              <a:rPr lang="en-US" sz="1600" b="0" dirty="0" smtClean="0">
                <a:latin typeface="Courier New" pitchFamily="49" charset="0"/>
              </a:rPr>
              <a:t>run </a:t>
            </a:r>
            <a:r>
              <a:rPr lang="en-US" sz="1600" b="0" dirty="0" err="1" smtClean="0">
                <a:latin typeface="Courier New" pitchFamily="49" charset="0"/>
              </a:rPr>
              <a:t>CreateField</a:t>
            </a:r>
            <a:r>
              <a:rPr lang="en-US" sz="1600" b="0" dirty="0" smtClean="0">
                <a:latin typeface="Courier New" pitchFamily="49" charset="0"/>
              </a:rPr>
              <a:t> in </a:t>
            </a:r>
            <a:r>
              <a:rPr lang="en-US" sz="1600" b="0" dirty="0" err="1" smtClean="0">
                <a:latin typeface="Courier New" pitchFamily="49" charset="0"/>
              </a:rPr>
              <a:t>reportHandle</a:t>
            </a:r>
            <a:endParaRPr lang="en-US" sz="1600" b="0" dirty="0" smtClean="0">
              <a:latin typeface="Courier New" pitchFamily="49" charset="0"/>
            </a:endParaRPr>
          </a:p>
          <a:p>
            <a:pPr lvl="1">
              <a:lnSpc>
                <a:spcPct val="70000"/>
              </a:lnSpc>
              <a:spcBef>
                <a:spcPct val="20000"/>
              </a:spcBef>
              <a:buFont typeface="Wingdings" pitchFamily="2" charset="2"/>
              <a:buNone/>
            </a:pPr>
            <a:r>
              <a:rPr lang="en-US" sz="1600" b="0" dirty="0" smtClean="0">
                <a:latin typeface="Courier New" pitchFamily="49" charset="0"/>
              </a:rPr>
              <a:t>   (</a:t>
            </a:r>
            <a:r>
              <a:rPr lang="en-US" sz="1600" b="0" dirty="0" err="1" smtClean="0">
                <a:latin typeface="Courier New" pitchFamily="49" charset="0"/>
              </a:rPr>
              <a:t>bufferName</a:t>
            </a:r>
            <a:r>
              <a:rPr lang="en-US" sz="1600" b="0" dirty="0" smtClean="0">
                <a:latin typeface="Courier New" pitchFamily="49" charset="0"/>
              </a:rPr>
              <a:t>,</a:t>
            </a:r>
          </a:p>
          <a:p>
            <a:pPr lvl="1">
              <a:lnSpc>
                <a:spcPct val="70000"/>
              </a:lnSpc>
              <a:spcBef>
                <a:spcPct val="20000"/>
              </a:spcBef>
              <a:buFont typeface="Wingdings" pitchFamily="2" charset="2"/>
              <a:buNone/>
            </a:pPr>
            <a:r>
              <a:rPr lang="en-US" sz="1600" b="0" dirty="0" smtClean="0">
                <a:latin typeface="Courier New" pitchFamily="49" charset="0"/>
              </a:rPr>
              <a:t>   "hello",</a:t>
            </a:r>
          </a:p>
          <a:p>
            <a:pPr lvl="1">
              <a:lnSpc>
                <a:spcPct val="70000"/>
              </a:lnSpc>
              <a:spcBef>
                <a:spcPct val="20000"/>
              </a:spcBef>
              <a:buFont typeface="Wingdings" pitchFamily="2" charset="2"/>
              <a:buNone/>
            </a:pPr>
            <a:r>
              <a:rPr lang="en-US" sz="1600" b="0" dirty="0" smtClean="0">
                <a:latin typeface="Courier New" pitchFamily="49" charset="0"/>
              </a:rPr>
              <a:t>   "Hello",</a:t>
            </a:r>
          </a:p>
          <a:p>
            <a:pPr lvl="1">
              <a:lnSpc>
                <a:spcPct val="70000"/>
              </a:lnSpc>
              <a:spcBef>
                <a:spcPct val="20000"/>
              </a:spcBef>
              <a:buFont typeface="Wingdings" pitchFamily="2" charset="2"/>
              <a:buNone/>
            </a:pPr>
            <a:r>
              <a:rPr lang="en-US" sz="1600" b="0" dirty="0" smtClean="0">
                <a:latin typeface="Courier New" pitchFamily="49" charset="0"/>
              </a:rPr>
              <a:t>   "character",</a:t>
            </a:r>
          </a:p>
          <a:p>
            <a:pPr lvl="1">
              <a:lnSpc>
                <a:spcPct val="70000"/>
              </a:lnSpc>
              <a:spcBef>
                <a:spcPct val="20000"/>
              </a:spcBef>
              <a:buFont typeface="Wingdings" pitchFamily="2" charset="2"/>
              <a:buNone/>
            </a:pPr>
            <a:r>
              <a:rPr lang="en-US" sz="1600" b="0" dirty="0" smtClean="0">
                <a:latin typeface="Courier New" pitchFamily="49" charset="0"/>
              </a:rPr>
              <a:t>   "x(40)",</a:t>
            </a:r>
          </a:p>
          <a:p>
            <a:pPr lvl="1">
              <a:lnSpc>
                <a:spcPct val="70000"/>
              </a:lnSpc>
              <a:spcBef>
                <a:spcPct val="20000"/>
              </a:spcBef>
              <a:buFont typeface="Wingdings" pitchFamily="2" charset="2"/>
              <a:buNone/>
            </a:pPr>
            <a:r>
              <a:rPr lang="en-US" sz="1600" b="0" dirty="0" smtClean="0">
                <a:latin typeface="Courier New" pitchFamily="49" charset="0"/>
              </a:rPr>
              <a:t>   “</a:t>
            </a:r>
            <a:r>
              <a:rPr lang="en-US" sz="1600" b="0" smtClean="0">
                <a:latin typeface="Courier New" pitchFamily="49" charset="0"/>
              </a:rPr>
              <a:t>gplu239.p", </a:t>
            </a:r>
            <a:r>
              <a:rPr lang="en-US" sz="1600" b="1" i="1" smtClean="0">
                <a:latin typeface="Courier New" pitchFamily="49" charset="0"/>
              </a:rPr>
              <a:t>: la loupe</a:t>
            </a:r>
            <a:endParaRPr lang="en-US" sz="1600" b="1" i="1" dirty="0" smtClean="0">
              <a:latin typeface="Courier New" pitchFamily="49" charset="0"/>
            </a:endParaRPr>
          </a:p>
          <a:p>
            <a:pPr lvl="1">
              <a:lnSpc>
                <a:spcPct val="70000"/>
              </a:lnSpc>
              <a:spcBef>
                <a:spcPct val="20000"/>
              </a:spcBef>
              <a:buFont typeface="Wingdings" pitchFamily="2" charset="2"/>
              <a:buNone/>
            </a:pPr>
            <a:r>
              <a:rPr lang="en-US" sz="1600" b="0" dirty="0" smtClean="0">
                <a:latin typeface="Courier New" pitchFamily="49" charset="0"/>
              </a:rPr>
              <a:t>   false,</a:t>
            </a:r>
          </a:p>
          <a:p>
            <a:pPr lvl="1">
              <a:lnSpc>
                <a:spcPct val="70000"/>
              </a:lnSpc>
              <a:spcBef>
                <a:spcPct val="20000"/>
              </a:spcBef>
              <a:buFont typeface="Wingdings" pitchFamily="2" charset="2"/>
              <a:buNone/>
            </a:pPr>
            <a:r>
              <a:rPr lang="en-US" sz="1600" b="0" dirty="0" smtClean="0">
                <a:latin typeface="Courier New" pitchFamily="49" charset="0"/>
              </a:rPr>
              <a:t>   false,</a:t>
            </a:r>
          </a:p>
          <a:p>
            <a:pPr lvl="1">
              <a:lnSpc>
                <a:spcPct val="70000"/>
              </a:lnSpc>
              <a:spcBef>
                <a:spcPct val="20000"/>
              </a:spcBef>
              <a:buFont typeface="Wingdings" pitchFamily="2" charset="2"/>
              <a:buNone/>
            </a:pPr>
            <a:r>
              <a:rPr lang="en-US" sz="1600" b="0" dirty="0" smtClean="0">
                <a:latin typeface="Courier New" pitchFamily="49" charset="0"/>
              </a:rPr>
              <a:t>   true,</a:t>
            </a:r>
          </a:p>
          <a:p>
            <a:pPr lvl="1">
              <a:lnSpc>
                <a:spcPct val="70000"/>
              </a:lnSpc>
              <a:spcBef>
                <a:spcPct val="20000"/>
              </a:spcBef>
              <a:buFont typeface="Wingdings" pitchFamily="2" charset="2"/>
              <a:buNone/>
            </a:pPr>
            <a:r>
              <a:rPr lang="en-US" sz="1600" b="0" dirty="0" smtClean="0">
                <a:latin typeface="Courier New" pitchFamily="49" charset="0"/>
              </a:rPr>
              <a:t>   false,</a:t>
            </a:r>
          </a:p>
          <a:p>
            <a:pPr lvl="1">
              <a:lnSpc>
                <a:spcPct val="70000"/>
              </a:lnSpc>
              <a:spcBef>
                <a:spcPct val="20000"/>
              </a:spcBef>
              <a:buFont typeface="Wingdings" pitchFamily="2" charset="2"/>
              <a:buNone/>
            </a:pPr>
            <a:r>
              <a:rPr lang="en-US" sz="1600" b="0" dirty="0" smtClean="0">
                <a:latin typeface="Courier New" pitchFamily="49" charset="0"/>
              </a:rPr>
              <a:t>   false,</a:t>
            </a:r>
          </a:p>
          <a:p>
            <a:pPr lvl="1">
              <a:lnSpc>
                <a:spcPct val="70000"/>
              </a:lnSpc>
              <a:spcBef>
                <a:spcPct val="20000"/>
              </a:spcBef>
              <a:buFont typeface="Wingdings" pitchFamily="2" charset="2"/>
              <a:buNone/>
            </a:pPr>
            <a:r>
              <a:rPr lang="en-US" sz="1600" b="0" dirty="0" smtClean="0">
                <a:latin typeface="Courier New" pitchFamily="49" charset="0"/>
              </a:rPr>
              <a:t>   false,</a:t>
            </a:r>
          </a:p>
          <a:p>
            <a:pPr lvl="1">
              <a:lnSpc>
                <a:spcPct val="70000"/>
              </a:lnSpc>
              <a:spcBef>
                <a:spcPct val="20000"/>
              </a:spcBef>
              <a:buFont typeface="Wingdings" pitchFamily="2" charset="2"/>
              <a:buNone/>
            </a:pPr>
            <a:r>
              <a:rPr lang="en-US" sz="1600" b="0" dirty="0" smtClean="0">
                <a:latin typeface="Courier New" pitchFamily="49" charset="0"/>
              </a:rPr>
              <a:t>   false,</a:t>
            </a:r>
          </a:p>
          <a:p>
            <a:pPr lvl="1">
              <a:lnSpc>
                <a:spcPct val="70000"/>
              </a:lnSpc>
              <a:spcBef>
                <a:spcPct val="20000"/>
              </a:spcBef>
              <a:buFont typeface="Wingdings" pitchFamily="2" charset="2"/>
              <a:buNone/>
            </a:pPr>
            <a:r>
              <a:rPr lang="en-US" sz="1600" b="0" dirty="0" smtClean="0">
                <a:latin typeface="Courier New" pitchFamily="49" charset="0"/>
              </a:rPr>
              <a:t>   "",</a:t>
            </a:r>
          </a:p>
          <a:p>
            <a:pPr lvl="1">
              <a:lnSpc>
                <a:spcPct val="70000"/>
              </a:lnSpc>
              <a:spcBef>
                <a:spcPct val="20000"/>
              </a:spcBef>
              <a:buFont typeface="Wingdings" pitchFamily="2" charset="2"/>
              <a:buNone/>
            </a:pPr>
            <a:r>
              <a:rPr lang="en-US" sz="1600" b="0" dirty="0" smtClean="0">
                <a:latin typeface="Courier New" pitchFamily="49" charset="0"/>
              </a:rPr>
              <a:t>   "Equals",</a:t>
            </a:r>
          </a:p>
          <a:p>
            <a:pPr lvl="1">
              <a:lnSpc>
                <a:spcPct val="70000"/>
              </a:lnSpc>
              <a:spcBef>
                <a:spcPct val="20000"/>
              </a:spcBef>
              <a:buFont typeface="Wingdings" pitchFamily="2" charset="2"/>
              <a:buNone/>
            </a:pPr>
            <a:r>
              <a:rPr lang="en-US" sz="1600" b="0" dirty="0" smtClean="0">
                <a:latin typeface="Courier New" pitchFamily="49" charset="0"/>
              </a:rPr>
              <a:t>   "Constant",</a:t>
            </a:r>
          </a:p>
          <a:p>
            <a:pPr lvl="1">
              <a:lnSpc>
                <a:spcPct val="70000"/>
              </a:lnSpc>
              <a:spcBef>
                <a:spcPct val="20000"/>
              </a:spcBef>
              <a:buFont typeface="Wingdings" pitchFamily="2" charset="2"/>
              <a:buNone/>
            </a:pPr>
            <a:r>
              <a:rPr lang="en-US" sz="1600" b="0" dirty="0" smtClean="0">
                <a:latin typeface="Courier New" pitchFamily="49" charset="0"/>
              </a:rPr>
              <a:t>   "",</a:t>
            </a:r>
          </a:p>
          <a:p>
            <a:pPr lvl="1">
              <a:lnSpc>
                <a:spcPct val="70000"/>
              </a:lnSpc>
              <a:spcBef>
                <a:spcPct val="20000"/>
              </a:spcBef>
              <a:buFont typeface="Wingdings" pitchFamily="2" charset="2"/>
              <a:buNone/>
            </a:pPr>
            <a:r>
              <a:rPr lang="en-US" sz="1600" b="0" dirty="0" smtClean="0">
                <a:latin typeface="Courier New" pitchFamily="49" charset="0"/>
              </a:rPr>
              <a:t>   "Constant"</a:t>
            </a:r>
          </a:p>
          <a:p>
            <a:pPr lvl="1">
              <a:lnSpc>
                <a:spcPct val="70000"/>
              </a:lnSpc>
              <a:spcBef>
                <a:spcPct val="20000"/>
              </a:spcBef>
              <a:buFont typeface="Wingdings" pitchFamily="2" charset="2"/>
              <a:buNone/>
            </a:pPr>
            <a:r>
              <a:rPr lang="en-US" sz="1600" b="0" dirty="0" smtClean="0">
                <a:latin typeface="Courier New" pitchFamily="49" charset="0"/>
              </a:rPr>
              <a:t>   ).</a:t>
            </a:r>
            <a:endParaRPr lang="fr-FR" sz="1600" b="0" dirty="0" smtClean="0">
              <a:solidFill>
                <a:schemeClr val="tx1"/>
              </a:solidFill>
              <a:latin typeface="Courier New" pitchFamily="49" charset="0"/>
            </a:endParaRPr>
          </a:p>
          <a:p>
            <a:pPr lvl="1">
              <a:lnSpc>
                <a:spcPct val="70000"/>
              </a:lnSpc>
              <a:spcBef>
                <a:spcPct val="20000"/>
              </a:spcBef>
              <a:buFont typeface="Wingdings" pitchFamily="2" charset="2"/>
              <a:buNone/>
            </a:pPr>
            <a:endParaRPr lang="fr-FR" sz="1600" dirty="0" smtClean="0">
              <a:latin typeface="Courier New" pitchFamily="49" charset="0"/>
            </a:endParaRPr>
          </a:p>
        </p:txBody>
      </p:sp>
      <p:sp>
        <p:nvSpPr>
          <p:cNvPr id="84997" name="Rectangle 6"/>
          <p:cNvSpPr>
            <a:spLocks noChangeArrowheads="1"/>
          </p:cNvSpPr>
          <p:nvPr/>
        </p:nvSpPr>
        <p:spPr bwMode="auto">
          <a:xfrm>
            <a:off x="857224" y="92867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a:t>
            </a:r>
            <a:r>
              <a:rPr lang="fr-FR" dirty="0" err="1">
                <a:latin typeface="Arial" pitchFamily="34" charset="0"/>
              </a:rPr>
              <a:t>CreateField</a:t>
            </a:r>
            <a:r>
              <a:rPr lang="fr-FR" dirty="0">
                <a:latin typeface="Arial" pitchFamily="34" charset="0"/>
              </a:rPr>
              <a:t>)</a:t>
            </a:r>
          </a:p>
        </p:txBody>
      </p: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86020" name="Rectangle 6"/>
          <p:cNvSpPr>
            <a:spLocks noChangeArrowheads="1"/>
          </p:cNvSpPr>
          <p:nvPr/>
        </p:nvSpPr>
        <p:spPr bwMode="auto">
          <a:xfrm>
            <a:off x="817589"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a:t>
            </a:r>
            <a:r>
              <a:rPr lang="fr-FR" dirty="0" err="1">
                <a:latin typeface="Arial" pitchFamily="34" charset="0"/>
              </a:rPr>
              <a:t>CreateField</a:t>
            </a:r>
            <a:r>
              <a:rPr lang="fr-FR" dirty="0">
                <a:latin typeface="Arial" pitchFamily="34" charset="0"/>
              </a:rPr>
              <a:t>)</a:t>
            </a:r>
          </a:p>
        </p:txBody>
      </p:sp>
      <p:pic>
        <p:nvPicPr>
          <p:cNvPr id="86021" name="Picture 6"/>
          <p:cNvPicPr>
            <a:picLocks noChangeAspect="1" noChangeArrowheads="1"/>
          </p:cNvPicPr>
          <p:nvPr/>
        </p:nvPicPr>
        <p:blipFill>
          <a:blip r:embed="rId2" cstate="print"/>
          <a:srcRect/>
          <a:stretch>
            <a:fillRect/>
          </a:stretch>
        </p:blipFill>
        <p:spPr bwMode="auto">
          <a:xfrm>
            <a:off x="966788" y="1628792"/>
            <a:ext cx="7210425" cy="422910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5"/>
          <p:cNvSpPr>
            <a:spLocks noGrp="1" noChangeArrowheads="1"/>
          </p:cNvSpPr>
          <p:nvPr>
            <p:ph type="title"/>
          </p:nvPr>
        </p:nvSpPr>
        <p:spPr>
          <a:xfrm>
            <a:off x="933480"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87044" name="Rectangle 6"/>
          <p:cNvSpPr>
            <a:spLocks noChangeArrowheads="1"/>
          </p:cNvSpPr>
          <p:nvPr/>
        </p:nvSpPr>
        <p:spPr bwMode="auto">
          <a:xfrm>
            <a:off x="928662" y="92867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a:t>
            </a:r>
            <a:r>
              <a:rPr lang="fr-FR" dirty="0" err="1">
                <a:latin typeface="Arial" pitchFamily="34" charset="0"/>
              </a:rPr>
              <a:t>CreateField</a:t>
            </a:r>
            <a:r>
              <a:rPr lang="fr-FR" dirty="0">
                <a:latin typeface="Arial" pitchFamily="34" charset="0"/>
              </a:rPr>
              <a:t>)</a:t>
            </a:r>
          </a:p>
        </p:txBody>
      </p:sp>
      <p:pic>
        <p:nvPicPr>
          <p:cNvPr id="87045" name="Picture 7"/>
          <p:cNvPicPr>
            <a:picLocks noChangeAspect="1" noChangeArrowheads="1"/>
          </p:cNvPicPr>
          <p:nvPr/>
        </p:nvPicPr>
        <p:blipFill>
          <a:blip r:embed="rId2" cstate="print"/>
          <a:srcRect/>
          <a:stretch>
            <a:fillRect/>
          </a:stretch>
        </p:blipFill>
        <p:spPr bwMode="auto">
          <a:xfrm>
            <a:off x="976313" y="1685925"/>
            <a:ext cx="7191375" cy="348615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Rectangle 4"/>
          <p:cNvSpPr>
            <a:spLocks noGrp="1" noChangeArrowheads="1"/>
          </p:cNvSpPr>
          <p:nvPr>
            <p:ph type="title"/>
          </p:nvPr>
        </p:nvSpPr>
        <p:spPr>
          <a:xfrm>
            <a:off x="862042" y="-2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88067" name="Rectangle 3"/>
          <p:cNvSpPr>
            <a:spLocks noGrp="1" noChangeArrowheads="1"/>
          </p:cNvSpPr>
          <p:nvPr>
            <p:ph idx="1"/>
          </p:nvPr>
        </p:nvSpPr>
        <p:spPr>
          <a:xfrm>
            <a:off x="152400" y="1428736"/>
            <a:ext cx="8991600" cy="4491054"/>
          </a:xfrm>
        </p:spPr>
        <p:txBody>
          <a:bodyPr/>
          <a:lstStyle/>
          <a:p>
            <a:pPr>
              <a:lnSpc>
                <a:spcPct val="70000"/>
              </a:lnSpc>
              <a:spcBef>
                <a:spcPct val="20000"/>
              </a:spcBef>
              <a:buFont typeface="Wingdings" pitchFamily="2" charset="2"/>
              <a:buNone/>
            </a:pPr>
            <a:r>
              <a:rPr lang="fr-FR" sz="1600" b="0" dirty="0" err="1" smtClean="0">
                <a:latin typeface="Courier New" pitchFamily="49" charset="0"/>
              </a:rPr>
              <a:t>run</a:t>
            </a:r>
            <a:r>
              <a:rPr lang="fr-FR" sz="1600" b="0" dirty="0" smtClean="0">
                <a:latin typeface="Courier New" pitchFamily="49" charset="0"/>
              </a:rPr>
              <a:t> </a:t>
            </a:r>
            <a:r>
              <a:rPr lang="fr-FR" sz="1600" b="0" dirty="0" err="1" smtClean="0">
                <a:latin typeface="Courier New" pitchFamily="49" charset="0"/>
              </a:rPr>
              <a:t>CreateFieldForDBField</a:t>
            </a:r>
            <a:r>
              <a:rPr lang="fr-FR" sz="1600" b="0" dirty="0" smtClean="0">
                <a:latin typeface="Courier New" pitchFamily="49" charset="0"/>
              </a:rPr>
              <a:t> in </a:t>
            </a:r>
            <a:r>
              <a:rPr lang="fr-FR" sz="1600" b="0" dirty="0" err="1" smtClean="0">
                <a:latin typeface="Courier New" pitchFamily="49" charset="0"/>
              </a:rPr>
              <a:t>reportHandle</a:t>
            </a:r>
            <a:endParaRPr lang="fr-FR" sz="1600" b="0" dirty="0" smtClean="0">
              <a:latin typeface="Courier New" pitchFamily="49" charset="0"/>
            </a:endParaRPr>
          </a:p>
          <a:p>
            <a:pPr>
              <a:lnSpc>
                <a:spcPct val="70000"/>
              </a:lnSpc>
              <a:spcBef>
                <a:spcPct val="20000"/>
              </a:spcBef>
              <a:buFont typeface="Wingdings" pitchFamily="2" charset="2"/>
              <a:buNone/>
            </a:pPr>
            <a:r>
              <a:rPr lang="fr-FR" sz="1600" b="0" dirty="0" smtClean="0">
                <a:latin typeface="Courier New" pitchFamily="49" charset="0"/>
              </a:rPr>
              <a:t>   (</a:t>
            </a:r>
            <a:r>
              <a:rPr lang="fr-FR" sz="1600" b="0" err="1" smtClean="0">
                <a:latin typeface="Courier New" pitchFamily="49" charset="0"/>
              </a:rPr>
              <a:t>bufferName</a:t>
            </a:r>
            <a:r>
              <a:rPr lang="fr-FR" sz="1600" b="0" smtClean="0">
                <a:latin typeface="Courier New" pitchFamily="49" charset="0"/>
              </a:rPr>
              <a:t>, </a:t>
            </a:r>
            <a:r>
              <a:rPr lang="fr-FR" sz="1600" b="1" i="1" smtClean="0">
                <a:latin typeface="Courier New" pitchFamily="49" charset="0"/>
              </a:rPr>
              <a:t>tt</a:t>
            </a:r>
            <a:endParaRPr lang="fr-FR" sz="1600" b="1" i="1" dirty="0" smtClean="0">
              <a:latin typeface="Courier New" pitchFamily="49" charset="0"/>
            </a:endParaRPr>
          </a:p>
          <a:p>
            <a:pPr>
              <a:lnSpc>
                <a:spcPct val="70000"/>
              </a:lnSpc>
              <a:spcBef>
                <a:spcPct val="20000"/>
              </a:spcBef>
              <a:buFont typeface="Wingdings" pitchFamily="2" charset="2"/>
              <a:buNone/>
            </a:pPr>
            <a:r>
              <a:rPr lang="fr-FR" sz="1600" b="0" dirty="0" smtClean="0">
                <a:latin typeface="Courier New" pitchFamily="49" charset="0"/>
              </a:rPr>
              <a:t>   "</a:t>
            </a:r>
            <a:r>
              <a:rPr lang="fr-FR" sz="1600" b="0" err="1" smtClean="0">
                <a:latin typeface="Courier New" pitchFamily="49" charset="0"/>
              </a:rPr>
              <a:t>pt_mstr</a:t>
            </a:r>
            <a:r>
              <a:rPr lang="fr-FR" sz="1600" b="0" smtClean="0">
                <a:latin typeface="Courier New" pitchFamily="49" charset="0"/>
              </a:rPr>
              <a:t>", </a:t>
            </a:r>
            <a:r>
              <a:rPr lang="fr-FR" sz="1600" b="1" i="1" smtClean="0">
                <a:latin typeface="Courier New" pitchFamily="49" charset="0"/>
              </a:rPr>
              <a:t>table</a:t>
            </a:r>
            <a:endParaRPr lang="fr-FR" sz="1600" b="1" i="1" dirty="0" smtClean="0">
              <a:latin typeface="Courier New" pitchFamily="49" charset="0"/>
            </a:endParaRPr>
          </a:p>
          <a:p>
            <a:pPr>
              <a:lnSpc>
                <a:spcPct val="70000"/>
              </a:lnSpc>
              <a:spcBef>
                <a:spcPct val="20000"/>
              </a:spcBef>
              <a:buFont typeface="Wingdings" pitchFamily="2" charset="2"/>
              <a:buNone/>
            </a:pPr>
            <a:r>
              <a:rPr lang="fr-FR" sz="1600" b="0" dirty="0" smtClean="0">
                <a:latin typeface="Courier New" pitchFamily="49" charset="0"/>
              </a:rPr>
              <a:t>   "</a:t>
            </a:r>
            <a:r>
              <a:rPr lang="fr-FR" sz="1600" b="0" err="1" smtClean="0">
                <a:latin typeface="Courier New" pitchFamily="49" charset="0"/>
              </a:rPr>
              <a:t>pt_part</a:t>
            </a:r>
            <a:r>
              <a:rPr lang="fr-FR" sz="1600" b="0" smtClean="0">
                <a:latin typeface="Courier New" pitchFamily="49" charset="0"/>
              </a:rPr>
              <a:t>", </a:t>
            </a:r>
            <a:r>
              <a:rPr lang="fr-FR" sz="1600" b="1" i="1" smtClean="0">
                <a:latin typeface="Courier New" pitchFamily="49" charset="0"/>
              </a:rPr>
              <a:t>champ</a:t>
            </a:r>
            <a:endParaRPr lang="fr-FR" sz="1600" b="1" i="1" dirty="0" smtClean="0">
              <a:latin typeface="Courier New" pitchFamily="49" charset="0"/>
            </a:endParaRP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true</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false,</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true</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false,</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true</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false,</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true</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t>
            </a:r>
          </a:p>
          <a:p>
            <a:pPr>
              <a:lnSpc>
                <a:spcPct val="70000"/>
              </a:lnSpc>
              <a:spcBef>
                <a:spcPct val="20000"/>
              </a:spcBef>
              <a:buFont typeface="Wingdings" pitchFamily="2" charset="2"/>
              <a:buNone/>
            </a:pPr>
            <a:r>
              <a:rPr lang="fr-FR" sz="1600" b="0" dirty="0" smtClean="0">
                <a:latin typeface="Courier New" pitchFamily="49" charset="0"/>
              </a:rPr>
              <a:t>   {&amp;</a:t>
            </a:r>
            <a:r>
              <a:rPr lang="fr-FR" sz="1600" b="0" dirty="0" err="1" smtClean="0">
                <a:latin typeface="Courier New" pitchFamily="49" charset="0"/>
              </a:rPr>
              <a:t>ParameterOperator_Equals</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{&amp;</a:t>
            </a:r>
            <a:r>
              <a:rPr lang="fr-FR" sz="1600" b="0" dirty="0" err="1" smtClean="0">
                <a:latin typeface="Courier New" pitchFamily="49" charset="0"/>
              </a:rPr>
              <a:t>ParameterValueType_Constant</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t>
            </a:r>
          </a:p>
          <a:p>
            <a:pPr>
              <a:lnSpc>
                <a:spcPct val="70000"/>
              </a:lnSpc>
              <a:spcBef>
                <a:spcPct val="20000"/>
              </a:spcBef>
              <a:buFont typeface="Wingdings" pitchFamily="2" charset="2"/>
              <a:buNone/>
            </a:pPr>
            <a:r>
              <a:rPr lang="fr-FR" sz="1600" b="0" dirty="0" smtClean="0">
                <a:latin typeface="Courier New" pitchFamily="49" charset="0"/>
              </a:rPr>
              <a:t>   {&amp;</a:t>
            </a:r>
            <a:r>
              <a:rPr lang="fr-FR" sz="1600" b="0" dirty="0" err="1" smtClean="0">
                <a:latin typeface="Courier New" pitchFamily="49" charset="0"/>
              </a:rPr>
              <a:t>ParameterValueType_Constant</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t>
            </a:r>
          </a:p>
        </p:txBody>
      </p:sp>
      <p:sp>
        <p:nvSpPr>
          <p:cNvPr id="88069" name="Rectangle 6"/>
          <p:cNvSpPr>
            <a:spLocks noChangeArrowheads="1"/>
          </p:cNvSpPr>
          <p:nvPr/>
        </p:nvSpPr>
        <p:spPr bwMode="auto">
          <a:xfrm>
            <a:off x="889027" y="78579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a:t>
            </a:r>
            <a:r>
              <a:rPr lang="fr-FR" dirty="0" err="1">
                <a:latin typeface="Arial" pitchFamily="34" charset="0"/>
              </a:rPr>
              <a:t>CreateFieldForDBField</a:t>
            </a:r>
            <a:r>
              <a:rPr lang="fr-FR" dirty="0">
                <a:latin typeface="Arial" pitchFamily="34" charset="0"/>
              </a:rPr>
              <a:t>)</a:t>
            </a:r>
          </a:p>
        </p:txBody>
      </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89092" name="Rectangle 6"/>
          <p:cNvSpPr>
            <a:spLocks noChangeArrowheads="1"/>
          </p:cNvSpPr>
          <p:nvPr/>
        </p:nvSpPr>
        <p:spPr bwMode="auto">
          <a:xfrm>
            <a:off x="817589" y="78579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a:t>
            </a:r>
            <a:r>
              <a:rPr lang="fr-FR" dirty="0" err="1">
                <a:latin typeface="Arial" pitchFamily="34" charset="0"/>
              </a:rPr>
              <a:t>CreateFieldForDBField</a:t>
            </a:r>
            <a:r>
              <a:rPr lang="fr-FR" dirty="0">
                <a:latin typeface="Arial" pitchFamily="34" charset="0"/>
              </a:rPr>
              <a:t>)</a:t>
            </a:r>
          </a:p>
        </p:txBody>
      </p:sp>
      <p:pic>
        <p:nvPicPr>
          <p:cNvPr id="89093" name="Picture 6"/>
          <p:cNvPicPr>
            <a:picLocks noChangeAspect="1" noChangeArrowheads="1"/>
          </p:cNvPicPr>
          <p:nvPr/>
        </p:nvPicPr>
        <p:blipFill>
          <a:blip r:embed="rId2" cstate="print"/>
          <a:srcRect/>
          <a:stretch>
            <a:fillRect/>
          </a:stretch>
        </p:blipFill>
        <p:spPr bwMode="auto">
          <a:xfrm>
            <a:off x="971550" y="1300163"/>
            <a:ext cx="7200900" cy="4257675"/>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90115" name="Rectangle 3"/>
          <p:cNvSpPr>
            <a:spLocks noGrp="1" noChangeArrowheads="1"/>
          </p:cNvSpPr>
          <p:nvPr>
            <p:ph idx="1"/>
          </p:nvPr>
        </p:nvSpPr>
        <p:spPr>
          <a:xfrm>
            <a:off x="152400" y="1571612"/>
            <a:ext cx="8991600" cy="4357718"/>
          </a:xfrm>
        </p:spPr>
        <p:txBody>
          <a:bodyPr/>
          <a:lstStyle/>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Create</a:t>
            </a:r>
            <a:r>
              <a:rPr lang="fr-FR" sz="1600" b="0" dirty="0" smtClean="0">
                <a:latin typeface="Courier New" pitchFamily="49" charset="0"/>
              </a:rPr>
              <a:t> </a:t>
            </a:r>
            <a:r>
              <a:rPr lang="fr-FR" sz="1600" b="0" dirty="0" err="1" smtClean="0">
                <a:latin typeface="Courier New" pitchFamily="49" charset="0"/>
              </a:rPr>
              <a:t>field</a:t>
            </a:r>
            <a:r>
              <a:rPr lang="fr-FR" sz="1600" b="0" dirty="0" smtClean="0">
                <a:latin typeface="Courier New" pitchFamily="49" charset="0"/>
              </a:rPr>
              <a:t> for </a:t>
            </a:r>
            <a:r>
              <a:rPr lang="fr-FR" sz="1600" b="0" dirty="0" err="1" smtClean="0">
                <a:latin typeface="Courier New" pitchFamily="49" charset="0"/>
              </a:rPr>
              <a:t>ttSalesHeader</a:t>
            </a:r>
            <a:r>
              <a:rPr lang="fr-FR" sz="1600" b="0" dirty="0" smtClean="0">
                <a:latin typeface="Courier New" pitchFamily="49" charset="0"/>
              </a:rPr>
              <a:t> */</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run</a:t>
            </a:r>
            <a:r>
              <a:rPr lang="fr-FR" sz="1600" b="0" dirty="0" smtClean="0">
                <a:latin typeface="Courier New" pitchFamily="49" charset="0"/>
              </a:rPr>
              <a:t> </a:t>
            </a:r>
            <a:r>
              <a:rPr lang="fr-FR" sz="1600" b="0" dirty="0" err="1" smtClean="0">
                <a:latin typeface="Courier New" pitchFamily="49" charset="0"/>
              </a:rPr>
              <a:t>CreateFieldLikeDBField</a:t>
            </a:r>
            <a:r>
              <a:rPr lang="fr-FR" sz="1600" b="0" dirty="0" smtClean="0">
                <a:latin typeface="Courier New" pitchFamily="49" charset="0"/>
              </a:rPr>
              <a:t> in </a:t>
            </a:r>
            <a:r>
              <a:rPr lang="fr-FR" sz="1600" b="0" dirty="0" err="1" smtClean="0">
                <a:latin typeface="Courier New" pitchFamily="49" charset="0"/>
              </a:rPr>
              <a:t>reportHandle</a:t>
            </a:r>
            <a:endParaRPr lang="fr-FR" sz="1600" b="0" dirty="0" smtClean="0">
              <a:latin typeface="Courier New" pitchFamily="49" charset="0"/>
            </a:endParaRPr>
          </a:p>
          <a:p>
            <a:pPr>
              <a:lnSpc>
                <a:spcPct val="70000"/>
              </a:lnSpc>
              <a:spcBef>
                <a:spcPct val="20000"/>
              </a:spcBef>
              <a:buFont typeface="Wingdings" pitchFamily="2" charset="2"/>
              <a:buNone/>
            </a:pPr>
            <a:r>
              <a:rPr lang="fr-FR" sz="1600" b="0" dirty="0" smtClean="0">
                <a:latin typeface="Courier New" pitchFamily="49" charset="0"/>
              </a:rPr>
              <a:t>      (</a:t>
            </a:r>
            <a:r>
              <a:rPr lang="fr-FR" sz="1600" b="0" err="1" smtClean="0">
                <a:latin typeface="Courier New" pitchFamily="49" charset="0"/>
              </a:rPr>
              <a:t>bufferName</a:t>
            </a:r>
            <a:r>
              <a:rPr lang="fr-FR" sz="1600" b="0" smtClean="0">
                <a:latin typeface="Courier New" pitchFamily="49" charset="0"/>
              </a:rPr>
              <a:t>, </a:t>
            </a:r>
            <a:r>
              <a:rPr lang="fr-FR" sz="1600" b="1" i="1" smtClean="0">
                <a:latin typeface="Courier New" pitchFamily="49" charset="0"/>
              </a:rPr>
              <a:t>// tt</a:t>
            </a:r>
            <a:endParaRPr lang="fr-FR" sz="1600" b="1" i="1" dirty="0" smtClean="0">
              <a:latin typeface="Courier New" pitchFamily="49" charset="0"/>
            </a:endParaRPr>
          </a:p>
          <a:p>
            <a:pPr>
              <a:lnSpc>
                <a:spcPct val="70000"/>
              </a:lnSpc>
              <a:spcBef>
                <a:spcPct val="20000"/>
              </a:spcBef>
              <a:buFont typeface="Wingdings" pitchFamily="2" charset="2"/>
              <a:buNone/>
            </a:pPr>
            <a:r>
              <a:rPr lang="fr-FR" sz="1600" b="0" smtClean="0">
                <a:latin typeface="Courier New" pitchFamily="49" charset="0"/>
              </a:rPr>
              <a:t>      </a:t>
            </a:r>
            <a:r>
              <a:rPr lang="fr-FR" sz="1600" b="0" dirty="0" smtClean="0">
                <a:latin typeface="Courier New" pitchFamily="49" charset="0"/>
              </a:rPr>
              <a:t>"</a:t>
            </a:r>
            <a:r>
              <a:rPr lang="fr-FR" sz="1600" b="0" err="1" smtClean="0">
                <a:latin typeface="Courier New" pitchFamily="49" charset="0"/>
              </a:rPr>
              <a:t>numero_commande</a:t>
            </a:r>
            <a:r>
              <a:rPr lang="fr-FR" sz="1600" b="0" smtClean="0">
                <a:latin typeface="Courier New" pitchFamily="49" charset="0"/>
              </a:rPr>
              <a:t>", </a:t>
            </a:r>
            <a:r>
              <a:rPr lang="fr-FR" sz="1600" b="1" i="1" smtClean="0">
                <a:latin typeface="Courier New" pitchFamily="49" charset="0"/>
              </a:rPr>
              <a:t>// nom du champ de ma tt</a:t>
            </a:r>
            <a:endParaRPr lang="fr-FR" sz="1600" b="1" i="1" dirty="0" smtClean="0">
              <a:latin typeface="Courier New" pitchFamily="49" charset="0"/>
            </a:endParaRP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so_mstr</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so_nbr</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true</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false,</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true</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false,</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true</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false,</a:t>
            </a:r>
          </a:p>
          <a:p>
            <a:pPr>
              <a:lnSpc>
                <a:spcPct val="70000"/>
              </a:lnSpc>
              <a:spcBef>
                <a:spcPct val="20000"/>
              </a:spcBef>
              <a:buFont typeface="Wingdings" pitchFamily="2" charset="2"/>
              <a:buNone/>
            </a:pPr>
            <a:r>
              <a:rPr lang="fr-FR" sz="1600" b="0" dirty="0" smtClean="0">
                <a:latin typeface="Courier New" pitchFamily="49" charset="0"/>
              </a:rPr>
              <a:t>      </a:t>
            </a:r>
            <a:r>
              <a:rPr lang="fr-FR" sz="1600" b="0" dirty="0" err="1" smtClean="0">
                <a:latin typeface="Courier New" pitchFamily="49" charset="0"/>
              </a:rPr>
              <a:t>true</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t>
            </a:r>
          </a:p>
          <a:p>
            <a:pPr>
              <a:lnSpc>
                <a:spcPct val="70000"/>
              </a:lnSpc>
              <a:spcBef>
                <a:spcPct val="20000"/>
              </a:spcBef>
              <a:buFont typeface="Wingdings" pitchFamily="2" charset="2"/>
              <a:buNone/>
            </a:pPr>
            <a:r>
              <a:rPr lang="fr-FR" sz="1600" b="0" dirty="0" smtClean="0">
                <a:latin typeface="Courier New" pitchFamily="49" charset="0"/>
              </a:rPr>
              <a:t>      {&amp;</a:t>
            </a:r>
            <a:r>
              <a:rPr lang="fr-FR" sz="1600" b="0" dirty="0" err="1" smtClean="0">
                <a:latin typeface="Courier New" pitchFamily="49" charset="0"/>
              </a:rPr>
              <a:t>ParameterOperator_Equals</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{&amp;</a:t>
            </a:r>
            <a:r>
              <a:rPr lang="fr-FR" sz="1600" b="0" dirty="0" err="1" smtClean="0">
                <a:latin typeface="Courier New" pitchFamily="49" charset="0"/>
              </a:rPr>
              <a:t>ParameterValueType_Constant</a:t>
            </a:r>
            <a:r>
              <a:rPr lang="fr-FR" sz="1600" b="0" dirty="0" smtClean="0">
                <a:latin typeface="Courier New" pitchFamily="49" charset="0"/>
              </a:rPr>
              <a:t>},</a:t>
            </a:r>
          </a:p>
          <a:p>
            <a:pPr>
              <a:lnSpc>
                <a:spcPct val="70000"/>
              </a:lnSpc>
              <a:spcBef>
                <a:spcPct val="20000"/>
              </a:spcBef>
              <a:buFont typeface="Wingdings" pitchFamily="2" charset="2"/>
              <a:buNone/>
            </a:pPr>
            <a:r>
              <a:rPr lang="fr-FR" sz="1600" b="0" dirty="0" smtClean="0">
                <a:latin typeface="Courier New" pitchFamily="49" charset="0"/>
              </a:rPr>
              <a:t>      "",</a:t>
            </a:r>
          </a:p>
          <a:p>
            <a:pPr>
              <a:lnSpc>
                <a:spcPct val="70000"/>
              </a:lnSpc>
              <a:spcBef>
                <a:spcPct val="20000"/>
              </a:spcBef>
              <a:buFont typeface="Wingdings" pitchFamily="2" charset="2"/>
              <a:buNone/>
            </a:pPr>
            <a:r>
              <a:rPr lang="fr-FR" sz="1600" b="0" dirty="0" smtClean="0">
                <a:latin typeface="Courier New" pitchFamily="49" charset="0"/>
              </a:rPr>
              <a:t>      {&amp;</a:t>
            </a:r>
            <a:r>
              <a:rPr lang="fr-FR" sz="1600" b="0" dirty="0" err="1" smtClean="0">
                <a:latin typeface="Courier New" pitchFamily="49" charset="0"/>
              </a:rPr>
              <a:t>ParameterValueType_Constant</a:t>
            </a:r>
            <a:r>
              <a:rPr lang="fr-FR" sz="1600" b="0" dirty="0" smtClean="0">
                <a:latin typeface="Courier New" pitchFamily="49" charset="0"/>
              </a:rPr>
              <a:t>}).</a:t>
            </a:r>
          </a:p>
        </p:txBody>
      </p:sp>
      <p:sp>
        <p:nvSpPr>
          <p:cNvPr id="90117" name="Rectangle 6"/>
          <p:cNvSpPr>
            <a:spLocks noChangeArrowheads="1"/>
          </p:cNvSpPr>
          <p:nvPr/>
        </p:nvSpPr>
        <p:spPr bwMode="auto">
          <a:xfrm>
            <a:off x="889027" y="92867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a:t>
            </a:r>
            <a:r>
              <a:rPr lang="fr-FR" dirty="0" err="1">
                <a:latin typeface="Arial" pitchFamily="34" charset="0"/>
              </a:rPr>
              <a:t>CreateFieldLikeDBField</a:t>
            </a:r>
            <a:r>
              <a:rPr lang="fr-FR" dirty="0">
                <a:latin typeface="Arial" pitchFamily="34" charset="0"/>
              </a:rPr>
              <a:t>)</a:t>
            </a:r>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91140" name="Rectangle 6"/>
          <p:cNvSpPr>
            <a:spLocks noChangeArrowheads="1"/>
          </p:cNvSpPr>
          <p:nvPr/>
        </p:nvSpPr>
        <p:spPr bwMode="auto">
          <a:xfrm>
            <a:off x="857224"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a:t>
            </a:r>
            <a:r>
              <a:rPr lang="fr-FR" dirty="0" err="1">
                <a:latin typeface="Arial" pitchFamily="34" charset="0"/>
              </a:rPr>
              <a:t>CreateFieldLikeDBField</a:t>
            </a:r>
            <a:r>
              <a:rPr lang="fr-FR" dirty="0">
                <a:latin typeface="Arial" pitchFamily="34" charset="0"/>
              </a:rPr>
              <a:t>)</a:t>
            </a:r>
          </a:p>
        </p:txBody>
      </p:sp>
      <p:pic>
        <p:nvPicPr>
          <p:cNvPr id="91141" name="Picture 6"/>
          <p:cNvPicPr>
            <a:picLocks noChangeAspect="1" noChangeArrowheads="1"/>
          </p:cNvPicPr>
          <p:nvPr/>
        </p:nvPicPr>
        <p:blipFill>
          <a:blip r:embed="rId2" cstate="print"/>
          <a:srcRect/>
          <a:stretch>
            <a:fillRect/>
          </a:stretch>
        </p:blipFill>
        <p:spPr bwMode="auto">
          <a:xfrm>
            <a:off x="966788" y="1524018"/>
            <a:ext cx="7210425" cy="447675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4"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92163" name="Rectangle 3"/>
          <p:cNvSpPr>
            <a:spLocks noGrp="1" noChangeArrowheads="1"/>
          </p:cNvSpPr>
          <p:nvPr>
            <p:ph idx="1"/>
          </p:nvPr>
        </p:nvSpPr>
        <p:spPr>
          <a:xfrm>
            <a:off x="152400" y="1428736"/>
            <a:ext cx="8991600" cy="4562468"/>
          </a:xfrm>
        </p:spPr>
        <p:txBody>
          <a:bodyPr/>
          <a:lstStyle/>
          <a:p>
            <a:r>
              <a:rPr lang="fr-FR" sz="1800" dirty="0" smtClean="0">
                <a:latin typeface="Tahoma (Corps)"/>
              </a:rPr>
              <a:t>Liste de valeurs possibles</a:t>
            </a:r>
          </a:p>
          <a:p>
            <a:pPr lvl="1"/>
            <a:r>
              <a:rPr lang="fr-FR" sz="1800" dirty="0" smtClean="0">
                <a:latin typeface="Tahoma (Corps)"/>
              </a:rPr>
              <a:t>Dans les filtres de sélection</a:t>
            </a:r>
          </a:p>
          <a:p>
            <a:pPr lvl="1"/>
            <a:r>
              <a:rPr lang="fr-FR" sz="1800" dirty="0" smtClean="0">
                <a:latin typeface="Tahoma (Corps)"/>
              </a:rPr>
              <a:t>Dans le document final</a:t>
            </a:r>
          </a:p>
          <a:p>
            <a:r>
              <a:rPr lang="fr-FR" sz="1800" dirty="0" smtClean="0">
                <a:latin typeface="Tahoma (Corps)"/>
              </a:rPr>
              <a:t>Utilisable seulement avec un champ ‘caractère’</a:t>
            </a:r>
          </a:p>
          <a:p>
            <a:r>
              <a:rPr lang="fr-FR" sz="1800" dirty="0" err="1" smtClean="0">
                <a:latin typeface="Tahoma (Corps)"/>
              </a:rPr>
              <a:t>Example</a:t>
            </a:r>
            <a:endParaRPr lang="fr-FR" sz="1800" dirty="0" smtClean="0">
              <a:latin typeface="Tahoma (Corps)"/>
            </a:endParaRPr>
          </a:p>
          <a:p>
            <a:pPr>
              <a:lnSpc>
                <a:spcPct val="80000"/>
              </a:lnSpc>
              <a:spcBef>
                <a:spcPct val="20000"/>
              </a:spcBef>
              <a:buFont typeface="Wingdings" pitchFamily="2" charset="2"/>
              <a:buNone/>
            </a:pPr>
            <a:r>
              <a:rPr lang="fr-FR" sz="1800" b="0" dirty="0" err="1" smtClean="0">
                <a:latin typeface="Tahoma (Corps)"/>
              </a:rPr>
              <a:t>define</a:t>
            </a:r>
            <a:r>
              <a:rPr lang="fr-FR" sz="1800" b="0" dirty="0" smtClean="0">
                <a:latin typeface="Tahoma (Corps)"/>
              </a:rPr>
              <a:t> variable </a:t>
            </a:r>
            <a:r>
              <a:rPr lang="fr-FR" sz="1800" b="0" dirty="0" err="1" smtClean="0">
                <a:latin typeface="Tahoma (Corps)"/>
              </a:rPr>
              <a:t>statusValueList</a:t>
            </a:r>
            <a:r>
              <a:rPr lang="fr-FR" sz="1800" b="0" dirty="0" smtClean="0">
                <a:latin typeface="Tahoma (Corps)"/>
              </a:rPr>
              <a:t> as </a:t>
            </a:r>
            <a:r>
              <a:rPr lang="fr-FR" sz="1800" b="0" dirty="0" err="1" smtClean="0">
                <a:latin typeface="Tahoma (Corps)"/>
              </a:rPr>
              <a:t>character</a:t>
            </a:r>
            <a:r>
              <a:rPr lang="fr-FR" sz="1800" b="0" dirty="0" smtClean="0">
                <a:latin typeface="Tahoma (Corps)"/>
              </a:rPr>
              <a:t> no-undo.</a:t>
            </a:r>
          </a:p>
          <a:p>
            <a:pPr>
              <a:lnSpc>
                <a:spcPct val="80000"/>
              </a:lnSpc>
              <a:spcBef>
                <a:spcPct val="20000"/>
              </a:spcBef>
              <a:buFont typeface="Wingdings" pitchFamily="2" charset="2"/>
              <a:buNone/>
            </a:pPr>
            <a:r>
              <a:rPr lang="fr-FR" sz="1800" b="0" dirty="0" err="1" smtClean="0">
                <a:latin typeface="Tahoma (Corps)"/>
              </a:rPr>
              <a:t>statusValueList</a:t>
            </a:r>
            <a:r>
              <a:rPr lang="fr-FR" sz="1800" b="0" dirty="0" smtClean="0">
                <a:latin typeface="Tahoma (Corps)"/>
              </a:rPr>
              <a:t>= "New,1,In </a:t>
            </a:r>
            <a:r>
              <a:rPr lang="fr-FR" sz="1800" b="0" dirty="0" err="1" smtClean="0">
                <a:latin typeface="Tahoma (Corps)"/>
              </a:rPr>
              <a:t>Process</a:t>
            </a:r>
            <a:r>
              <a:rPr lang="fr-FR" sz="1800" b="0" dirty="0" smtClean="0">
                <a:latin typeface="Tahoma (Corps)"/>
              </a:rPr>
              <a:t>,2,</a:t>
            </a:r>
            <a:r>
              <a:rPr lang="fr-FR" sz="1800" b="0" dirty="0" err="1" smtClean="0">
                <a:latin typeface="Tahoma (Corps)"/>
              </a:rPr>
              <a:t>Completed</a:t>
            </a:r>
            <a:r>
              <a:rPr lang="fr-FR" sz="1800" b="0" dirty="0" smtClean="0">
                <a:latin typeface="Tahoma (Corps)"/>
              </a:rPr>
              <a:t>,3".</a:t>
            </a:r>
          </a:p>
          <a:p>
            <a:pPr>
              <a:lnSpc>
                <a:spcPct val="80000"/>
              </a:lnSpc>
              <a:spcBef>
                <a:spcPct val="20000"/>
              </a:spcBef>
              <a:buFont typeface="Wingdings" pitchFamily="2" charset="2"/>
              <a:buNone/>
            </a:pPr>
            <a:r>
              <a:rPr lang="fr-FR" sz="1800" b="0" dirty="0" err="1" smtClean="0">
                <a:latin typeface="Tahoma (Corps)"/>
              </a:rPr>
              <a:t>run</a:t>
            </a:r>
            <a:r>
              <a:rPr lang="fr-FR" sz="1800" b="0" dirty="0" smtClean="0">
                <a:latin typeface="Tahoma (Corps)"/>
              </a:rPr>
              <a:t> </a:t>
            </a:r>
            <a:r>
              <a:rPr lang="fr-FR" sz="1800" b="0" dirty="0" err="1" smtClean="0">
                <a:latin typeface="Tahoma (Corps)"/>
              </a:rPr>
              <a:t>SetFieldMetaParamin</a:t>
            </a:r>
            <a:r>
              <a:rPr lang="fr-FR" sz="1800" b="0" dirty="0" smtClean="0">
                <a:latin typeface="Tahoma (Corps)"/>
              </a:rPr>
              <a:t> </a:t>
            </a:r>
            <a:r>
              <a:rPr lang="fr-FR" sz="1800" b="0" dirty="0" err="1" smtClean="0">
                <a:latin typeface="Tahoma (Corps)"/>
              </a:rPr>
              <a:t>ReportHandle</a:t>
            </a:r>
            <a:r>
              <a:rPr lang="fr-FR" sz="1800" b="0" dirty="0" smtClean="0">
                <a:latin typeface="Tahoma (Corps)"/>
              </a:rPr>
              <a:t>(</a:t>
            </a:r>
          </a:p>
          <a:p>
            <a:pPr>
              <a:lnSpc>
                <a:spcPct val="80000"/>
              </a:lnSpc>
              <a:spcBef>
                <a:spcPct val="20000"/>
              </a:spcBef>
              <a:buFont typeface="Wingdings" pitchFamily="2" charset="2"/>
              <a:buNone/>
            </a:pPr>
            <a:r>
              <a:rPr lang="fr-FR" sz="1800" b="0" dirty="0" smtClean="0">
                <a:latin typeface="Tahoma (Corps)"/>
              </a:rPr>
              <a:t>		</a:t>
            </a:r>
            <a:r>
              <a:rPr lang="fr-FR" sz="1800" b="0" dirty="0" err="1" smtClean="0">
                <a:latin typeface="Tahoma (Corps)"/>
              </a:rPr>
              <a:t>bufferName</a:t>
            </a:r>
            <a:r>
              <a:rPr lang="fr-FR" sz="1800" b="0" dirty="0" smtClean="0">
                <a:latin typeface="Tahoma (Corps)"/>
              </a:rPr>
              <a:t>,</a:t>
            </a:r>
          </a:p>
          <a:p>
            <a:pPr>
              <a:lnSpc>
                <a:spcPct val="80000"/>
              </a:lnSpc>
              <a:spcBef>
                <a:spcPct val="20000"/>
              </a:spcBef>
              <a:buFont typeface="Wingdings" pitchFamily="2" charset="2"/>
              <a:buNone/>
            </a:pPr>
            <a:r>
              <a:rPr lang="fr-FR" sz="1800" b="0" dirty="0" smtClean="0">
                <a:latin typeface="Tahoma (Corps)"/>
              </a:rPr>
              <a:t>		"</a:t>
            </a:r>
            <a:r>
              <a:rPr lang="fr-FR" sz="1800" b="0" dirty="0" err="1" smtClean="0">
                <a:latin typeface="Tahoma (Corps)"/>
              </a:rPr>
              <a:t>status</a:t>
            </a:r>
            <a:r>
              <a:rPr lang="fr-FR" sz="1800" b="0" dirty="0" smtClean="0">
                <a:latin typeface="Tahoma (Corps)"/>
              </a:rPr>
              <a:t>",</a:t>
            </a:r>
          </a:p>
          <a:p>
            <a:pPr>
              <a:lnSpc>
                <a:spcPct val="80000"/>
              </a:lnSpc>
              <a:spcBef>
                <a:spcPct val="20000"/>
              </a:spcBef>
              <a:buFont typeface="Wingdings" pitchFamily="2" charset="2"/>
              <a:buNone/>
            </a:pPr>
            <a:r>
              <a:rPr lang="fr-FR" sz="1800" b="0" dirty="0" smtClean="0">
                <a:latin typeface="Tahoma (Corps)"/>
              </a:rPr>
              <a:t>		"</a:t>
            </a:r>
            <a:r>
              <a:rPr lang="fr-FR" sz="1800" b="0" dirty="0" err="1" smtClean="0">
                <a:latin typeface="Tahoma (Corps)"/>
              </a:rPr>
              <a:t>valueList</a:t>
            </a:r>
            <a:r>
              <a:rPr lang="fr-FR" sz="1800" b="0" dirty="0" smtClean="0">
                <a:latin typeface="Tahoma (Corps)"/>
              </a:rPr>
              <a:t>",</a:t>
            </a:r>
          </a:p>
          <a:p>
            <a:pPr>
              <a:lnSpc>
                <a:spcPct val="80000"/>
              </a:lnSpc>
              <a:spcBef>
                <a:spcPct val="20000"/>
              </a:spcBef>
              <a:buFont typeface="Wingdings" pitchFamily="2" charset="2"/>
              <a:buNone/>
            </a:pPr>
            <a:r>
              <a:rPr lang="fr-FR" sz="1800" b="0" dirty="0" smtClean="0">
                <a:latin typeface="Tahoma (Corps)"/>
              </a:rPr>
              <a:t>		</a:t>
            </a:r>
            <a:r>
              <a:rPr lang="fr-FR" sz="1800" b="0" dirty="0" err="1" smtClean="0">
                <a:latin typeface="Tahoma (Corps)"/>
              </a:rPr>
              <a:t>statusValueList</a:t>
            </a:r>
            <a:r>
              <a:rPr lang="fr-FR" sz="1800" b="0" dirty="0" smtClean="0">
                <a:latin typeface="Tahoma (Corps)"/>
              </a:rPr>
              <a:t>)</a:t>
            </a:r>
          </a:p>
          <a:p>
            <a:r>
              <a:rPr lang="fr-FR" sz="1800" dirty="0" err="1" smtClean="0">
                <a:latin typeface="Tahoma (Corps)"/>
              </a:rPr>
              <a:t>CreateField</a:t>
            </a:r>
            <a:r>
              <a:rPr lang="fr-FR" sz="1800" dirty="0" smtClean="0">
                <a:latin typeface="Tahoma (Corps)"/>
              </a:rPr>
              <a:t> doit avoir été appelé avant </a:t>
            </a:r>
          </a:p>
        </p:txBody>
      </p:sp>
      <p:sp>
        <p:nvSpPr>
          <p:cNvPr id="92165" name="Rectangle 6"/>
          <p:cNvSpPr>
            <a:spLocks noChangeArrowheads="1"/>
          </p:cNvSpPr>
          <p:nvPr/>
        </p:nvSpPr>
        <p:spPr bwMode="auto">
          <a:xfrm>
            <a:off x="857224" y="78579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endParaRPr lang="fr-FR" dirty="0">
              <a:latin typeface="Arial" pitchFamily="34" charset="0"/>
            </a:endParaRP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6"/>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93187" name="Rectangle 3"/>
          <p:cNvSpPr>
            <a:spLocks noGrp="1" noChangeArrowheads="1"/>
          </p:cNvSpPr>
          <p:nvPr>
            <p:ph idx="1"/>
          </p:nvPr>
        </p:nvSpPr>
        <p:spPr>
          <a:xfrm>
            <a:off x="152400" y="1285860"/>
            <a:ext cx="8991600" cy="5062534"/>
          </a:xfrm>
        </p:spPr>
        <p:txBody>
          <a:bodyPr>
            <a:normAutofit lnSpcReduction="10000"/>
          </a:bodyPr>
          <a:lstStyle/>
          <a:p>
            <a:r>
              <a:rPr lang="fr-FR" sz="1800" dirty="0" smtClean="0"/>
              <a:t>Traduction des libellés</a:t>
            </a:r>
          </a:p>
          <a:p>
            <a:pPr lvl="1"/>
            <a:r>
              <a:rPr lang="fr-FR" sz="1800" dirty="0" smtClean="0"/>
              <a:t>La plupart des traductions des rapports sont faites dans l’outil de mise en page « Report Resource Designer »</a:t>
            </a:r>
          </a:p>
          <a:p>
            <a:pPr lvl="1"/>
            <a:r>
              <a:rPr lang="fr-FR" sz="1800" dirty="0" smtClean="0"/>
              <a:t>Mais il peut aussi être intéressant que les données soient traduites directement dans le programme ‘proxy’ (règles de gestion particulières)</a:t>
            </a:r>
          </a:p>
          <a:p>
            <a:pPr lvl="2"/>
            <a:r>
              <a:rPr lang="fr-FR" sz="1800" dirty="0" smtClean="0"/>
              <a:t>Libellé du champ</a:t>
            </a:r>
          </a:p>
          <a:p>
            <a:pPr lvl="2"/>
            <a:r>
              <a:rPr lang="fr-FR" sz="1800" dirty="0" smtClean="0"/>
              <a:t>Liste de valeurs</a:t>
            </a:r>
          </a:p>
          <a:p>
            <a:pPr lvl="2"/>
            <a:r>
              <a:rPr lang="fr-FR" sz="1800" dirty="0" smtClean="0"/>
              <a:t>Libellé d’une donnée « </a:t>
            </a:r>
            <a:r>
              <a:rPr lang="fr-FR" sz="1800" dirty="0" err="1" smtClean="0"/>
              <a:t>Logical</a:t>
            </a:r>
            <a:r>
              <a:rPr lang="fr-FR" sz="1800" dirty="0" smtClean="0"/>
              <a:t> »</a:t>
            </a:r>
          </a:p>
          <a:p>
            <a:pPr lvl="2"/>
            <a:r>
              <a:rPr lang="fr-FR" sz="1800" dirty="0" smtClean="0"/>
              <a:t>Utilisation de la variable « </a:t>
            </a:r>
            <a:r>
              <a:rPr lang="fr-FR" sz="1800" dirty="0" err="1" smtClean="0"/>
              <a:t>global_user_lang</a:t>
            </a:r>
            <a:r>
              <a:rPr lang="fr-FR" sz="1800" dirty="0" smtClean="0"/>
              <a:t> » pour déterminer le langage de traduction</a:t>
            </a:r>
          </a:p>
          <a:p>
            <a:pPr lvl="1"/>
            <a:r>
              <a:rPr lang="fr-FR" sz="1800" dirty="0" smtClean="0"/>
              <a:t>Existe depuis la version QAD 2010</a:t>
            </a:r>
          </a:p>
          <a:p>
            <a:pPr lvl="2"/>
            <a:r>
              <a:rPr lang="fr-FR" sz="1800" dirty="0" smtClean="0"/>
              <a:t>Fonction </a:t>
            </a:r>
            <a:r>
              <a:rPr lang="fr-FR" sz="1800" dirty="0" err="1" smtClean="0"/>
              <a:t>getLabel</a:t>
            </a:r>
            <a:r>
              <a:rPr lang="fr-FR" sz="1800" dirty="0" smtClean="0"/>
              <a:t>()</a:t>
            </a:r>
          </a:p>
          <a:p>
            <a:pPr lvl="2"/>
            <a:r>
              <a:rPr lang="fr-FR" sz="1800" dirty="0" smtClean="0"/>
              <a:t>Entrée : TERM du 36.4.17.1</a:t>
            </a:r>
          </a:p>
          <a:p>
            <a:pPr lvl="2"/>
            <a:r>
              <a:rPr lang="fr-FR" sz="1800" dirty="0" smtClean="0"/>
              <a:t>Sortie : libellé long traduit selon « </a:t>
            </a:r>
            <a:r>
              <a:rPr lang="fr-FR" sz="1800" dirty="0" err="1" smtClean="0"/>
              <a:t>global_user_lang</a:t>
            </a:r>
            <a:r>
              <a:rPr lang="fr-FR" sz="1800" dirty="0" smtClean="0"/>
              <a:t> »</a:t>
            </a:r>
          </a:p>
          <a:p>
            <a:pPr lvl="2"/>
            <a:r>
              <a:rPr lang="fr-FR" sz="1800" dirty="0" smtClean="0"/>
              <a:t>Exemple</a:t>
            </a:r>
          </a:p>
          <a:p>
            <a:pPr lvl="4">
              <a:buFontTx/>
              <a:buNone/>
            </a:pPr>
            <a:r>
              <a:rPr lang="fr-FR" sz="1800" dirty="0" err="1" smtClean="0">
                <a:latin typeface="Courier New" pitchFamily="49" charset="0"/>
              </a:rPr>
              <a:t>getLabel</a:t>
            </a:r>
            <a:r>
              <a:rPr lang="fr-FR" sz="1800" dirty="0" smtClean="0">
                <a:latin typeface="Courier New" pitchFamily="49" charset="0"/>
              </a:rPr>
              <a:t>("SALES_ORDER")</a:t>
            </a:r>
          </a:p>
        </p:txBody>
      </p:sp>
      <p:sp>
        <p:nvSpPr>
          <p:cNvPr id="93189" name="Rectangle 6"/>
          <p:cNvSpPr>
            <a:spLocks noChangeArrowheads="1"/>
          </p:cNvSpPr>
          <p:nvPr/>
        </p:nvSpPr>
        <p:spPr bwMode="auto">
          <a:xfrm>
            <a:off x="817589"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endParaRPr lang="fr-FR" dirty="0">
              <a:latin typeface="Arial" pitchFamily="34" charset="0"/>
            </a:endParaRPr>
          </a:p>
        </p:txBody>
      </p:sp>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83971" name="Rectangle 3"/>
          <p:cNvSpPr>
            <a:spLocks noGrp="1" noChangeArrowheads="1"/>
          </p:cNvSpPr>
          <p:nvPr>
            <p:ph idx="1"/>
          </p:nvPr>
        </p:nvSpPr>
        <p:spPr>
          <a:xfrm>
            <a:off x="539552" y="1617177"/>
            <a:ext cx="7817048" cy="3240583"/>
          </a:xfrm>
        </p:spPr>
        <p:txBody>
          <a:bodyPr/>
          <a:lstStyle/>
          <a:p>
            <a:pPr>
              <a:lnSpc>
                <a:spcPct val="90000"/>
              </a:lnSpc>
            </a:pPr>
            <a:r>
              <a:rPr lang="fr-FR" sz="1800" dirty="0" smtClean="0"/>
              <a:t>Plutôt que d’utiliser les méthodes </a:t>
            </a:r>
            <a:r>
              <a:rPr lang="fr-FR" sz="1800" dirty="0" err="1" smtClean="0"/>
              <a:t>createfield</a:t>
            </a:r>
            <a:r>
              <a:rPr lang="fr-FR" sz="1800" dirty="0" smtClean="0"/>
              <a:t>*, il est possible de stocker dans un fichier </a:t>
            </a:r>
            <a:r>
              <a:rPr lang="fr-FR" sz="1800" dirty="0" err="1" smtClean="0"/>
              <a:t>xml</a:t>
            </a:r>
            <a:r>
              <a:rPr lang="fr-FR" sz="1800" dirty="0" smtClean="0"/>
              <a:t> les caractéristiques que l’on veut donner aux critères de recherche. Pour cela,</a:t>
            </a:r>
          </a:p>
          <a:p>
            <a:pPr lvl="1">
              <a:lnSpc>
                <a:spcPct val="90000"/>
              </a:lnSpc>
            </a:pPr>
            <a:r>
              <a:rPr lang="fr-FR" sz="1800" dirty="0" smtClean="0"/>
              <a:t>Rajouter dans la partie des </a:t>
            </a:r>
            <a:r>
              <a:rPr lang="fr-FR" sz="1800" dirty="0" err="1" smtClean="0"/>
              <a:t>define</a:t>
            </a:r>
            <a:r>
              <a:rPr lang="fr-FR" sz="1800" dirty="0" smtClean="0"/>
              <a:t> de la Main routine</a:t>
            </a:r>
          </a:p>
          <a:p>
            <a:pPr lvl="2">
              <a:lnSpc>
                <a:spcPct val="90000"/>
              </a:lnSpc>
            </a:pPr>
            <a:r>
              <a:rPr lang="fr-FR" sz="1800" dirty="0" err="1" smtClean="0"/>
              <a:t>define</a:t>
            </a:r>
            <a:r>
              <a:rPr lang="fr-FR" sz="1800" dirty="0" smtClean="0"/>
              <a:t> variable </a:t>
            </a:r>
            <a:r>
              <a:rPr lang="fr-FR" sz="1800" dirty="0" err="1" smtClean="0"/>
              <a:t>vhDS</a:t>
            </a:r>
            <a:r>
              <a:rPr lang="fr-FR" sz="1800" dirty="0" smtClean="0"/>
              <a:t> as </a:t>
            </a:r>
            <a:r>
              <a:rPr lang="fr-FR" sz="1800" dirty="0" err="1" smtClean="0"/>
              <a:t>handle</a:t>
            </a:r>
            <a:r>
              <a:rPr lang="fr-FR" sz="1800" dirty="0" smtClean="0"/>
              <a:t> no-undo. 	</a:t>
            </a:r>
          </a:p>
          <a:p>
            <a:pPr lvl="1">
              <a:lnSpc>
                <a:spcPct val="90000"/>
              </a:lnSpc>
            </a:pPr>
            <a:r>
              <a:rPr lang="fr-FR" sz="1800" dirty="0" smtClean="0"/>
              <a:t>Retirer la ligne :</a:t>
            </a:r>
          </a:p>
          <a:p>
            <a:pPr lvl="2">
              <a:lnSpc>
                <a:spcPct val="90000"/>
              </a:lnSpc>
            </a:pPr>
            <a:r>
              <a:rPr lang="fr-FR" sz="1800" dirty="0" err="1" smtClean="0"/>
              <a:t>run</a:t>
            </a:r>
            <a:r>
              <a:rPr lang="fr-FR" sz="1800" dirty="0" smtClean="0"/>
              <a:t> </a:t>
            </a:r>
            <a:r>
              <a:rPr lang="fr-FR" sz="1800" dirty="0" err="1" smtClean="0"/>
              <a:t>FillMetaData</a:t>
            </a:r>
            <a:r>
              <a:rPr lang="fr-FR" sz="1800" dirty="0" smtClean="0"/>
              <a:t>.</a:t>
            </a:r>
          </a:p>
          <a:p>
            <a:pPr lvl="1">
              <a:lnSpc>
                <a:spcPct val="90000"/>
              </a:lnSpc>
            </a:pPr>
            <a:r>
              <a:rPr lang="fr-FR" sz="1800" dirty="0" smtClean="0"/>
              <a:t>La remplacer par</a:t>
            </a:r>
          </a:p>
          <a:p>
            <a:pPr lvl="2">
              <a:lnSpc>
                <a:spcPct val="90000"/>
              </a:lnSpc>
            </a:pPr>
            <a:r>
              <a:rPr lang="fr-FR" sz="1800" dirty="0" err="1" smtClean="0"/>
              <a:t>vhDS</a:t>
            </a:r>
            <a:r>
              <a:rPr lang="fr-FR" sz="1800" dirty="0" smtClean="0"/>
              <a:t> = </a:t>
            </a:r>
            <a:r>
              <a:rPr lang="fr-FR" sz="1800" dirty="0" err="1" smtClean="0"/>
              <a:t>dataset</a:t>
            </a:r>
            <a:r>
              <a:rPr lang="fr-FR" sz="1800" dirty="0" smtClean="0"/>
              <a:t> </a:t>
            </a:r>
            <a:r>
              <a:rPr lang="fr-FR" sz="1800" dirty="0" err="1" smtClean="0"/>
              <a:t>dsReportResults:handle</a:t>
            </a:r>
            <a:r>
              <a:rPr lang="fr-FR" sz="1800" dirty="0" smtClean="0"/>
              <a:t>.</a:t>
            </a:r>
          </a:p>
          <a:p>
            <a:pPr lvl="2">
              <a:lnSpc>
                <a:spcPct val="90000"/>
              </a:lnSpc>
            </a:pPr>
            <a:r>
              <a:rPr lang="fr-FR" sz="1800" dirty="0" err="1" smtClean="0"/>
              <a:t>run</a:t>
            </a:r>
            <a:r>
              <a:rPr lang="fr-FR" sz="1800" dirty="0" smtClean="0"/>
              <a:t> </a:t>
            </a:r>
            <a:r>
              <a:rPr lang="fr-FR" sz="1800" dirty="0" err="1" smtClean="0"/>
              <a:t>FillMetaData</a:t>
            </a:r>
            <a:r>
              <a:rPr lang="fr-FR" sz="1800" dirty="0" smtClean="0"/>
              <a:t> in </a:t>
            </a:r>
            <a:r>
              <a:rPr lang="fr-FR" sz="1800" dirty="0" err="1" smtClean="0"/>
              <a:t>reportHandle</a:t>
            </a:r>
            <a:r>
              <a:rPr lang="fr-FR" sz="1800" dirty="0" smtClean="0"/>
              <a:t>(</a:t>
            </a:r>
            <a:r>
              <a:rPr lang="fr-FR" sz="1800" dirty="0" err="1" smtClean="0"/>
              <a:t>vhDS</a:t>
            </a:r>
            <a:r>
              <a:rPr lang="fr-FR" sz="1800" dirty="0" smtClean="0"/>
              <a:t>,"</a:t>
            </a:r>
            <a:r>
              <a:rPr lang="fr-FR" sz="1800" dirty="0" err="1" smtClean="0"/>
              <a:t>SimpleItemReport.meta.xml</a:t>
            </a:r>
            <a:r>
              <a:rPr lang="fr-FR" sz="1800" dirty="0" smtClean="0"/>
              <a:t>").</a:t>
            </a:r>
          </a:p>
        </p:txBody>
      </p:sp>
      <p:sp>
        <p:nvSpPr>
          <p:cNvPr id="83973" name="Rectangle 6"/>
          <p:cNvSpPr>
            <a:spLocks noChangeArrowheads="1"/>
          </p:cNvSpPr>
          <p:nvPr/>
        </p:nvSpPr>
        <p:spPr bwMode="auto">
          <a:xfrm>
            <a:off x="857224" y="98106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(3</a:t>
            </a:r>
            <a:r>
              <a:rPr lang="fr-FR" dirty="0" smtClean="0">
                <a:latin typeface="Arial" pitchFamily="34" charset="0"/>
              </a:rPr>
              <a:t>) : </a:t>
            </a:r>
            <a:r>
              <a:rPr lang="fr-FR" b="1" dirty="0" smtClean="0">
                <a:latin typeface="Arial" pitchFamily="34" charset="0"/>
              </a:rPr>
              <a:t>Méthode « Moderne »</a:t>
            </a:r>
            <a:endParaRPr lang="fr-FR" b="1" dirty="0">
              <a:latin typeface="Arial" pitchFamily="34" charset="0"/>
            </a:endParaRPr>
          </a:p>
        </p:txBody>
      </p:sp>
    </p:spTree>
  </p:cSld>
  <p:clrMapOvr>
    <a:masterClrMapping/>
  </p:clrMapOv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83971" name="Rectangle 3"/>
          <p:cNvSpPr>
            <a:spLocks noGrp="1" noChangeArrowheads="1"/>
          </p:cNvSpPr>
          <p:nvPr>
            <p:ph idx="1"/>
          </p:nvPr>
        </p:nvSpPr>
        <p:spPr>
          <a:xfrm>
            <a:off x="539552" y="980728"/>
            <a:ext cx="7817048" cy="5256584"/>
          </a:xfrm>
        </p:spPr>
        <p:txBody>
          <a:bodyPr>
            <a:normAutofit lnSpcReduction="10000"/>
          </a:bodyPr>
          <a:lstStyle/>
          <a:p>
            <a:pPr>
              <a:lnSpc>
                <a:spcPct val="90000"/>
              </a:lnSpc>
            </a:pPr>
            <a:r>
              <a:rPr lang="fr-FR" sz="1800" dirty="0" smtClean="0"/>
              <a:t>Le fichier </a:t>
            </a:r>
            <a:r>
              <a:rPr lang="fr-FR" sz="1800" dirty="0" err="1" smtClean="0"/>
              <a:t>xml</a:t>
            </a:r>
            <a:r>
              <a:rPr lang="fr-FR" sz="1800" dirty="0" smtClean="0"/>
              <a:t> doit être stocké au même endroit que le proxy. Lors de l’utilisation des menus 36.4.21.21 et 36.4.21.22, ce fichier, tout comme le proxy, n’est pas importé/exporté.</a:t>
            </a:r>
          </a:p>
          <a:p>
            <a:pPr>
              <a:lnSpc>
                <a:spcPct val="90000"/>
              </a:lnSpc>
            </a:pPr>
            <a:r>
              <a:rPr lang="fr-FR" sz="1800" dirty="0" smtClean="0"/>
              <a:t>Exemple de fichier</a:t>
            </a:r>
          </a:p>
          <a:p>
            <a:pPr>
              <a:spcBef>
                <a:spcPts val="0"/>
              </a:spcBef>
              <a:spcAft>
                <a:spcPts val="0"/>
              </a:spcAft>
              <a:buNone/>
            </a:pPr>
            <a:r>
              <a:rPr lang="fr-FR" sz="1400" dirty="0" smtClean="0"/>
              <a:t>&lt;</a:t>
            </a:r>
            <a:r>
              <a:rPr lang="fr-FR" sz="1400" dirty="0" err="1" smtClean="0"/>
              <a:t>dsReportMetaData</a:t>
            </a:r>
            <a:r>
              <a:rPr lang="fr-FR" sz="1400" dirty="0" smtClean="0"/>
              <a:t>&gt;</a:t>
            </a:r>
          </a:p>
          <a:p>
            <a:pPr>
              <a:spcBef>
                <a:spcPts val="0"/>
              </a:spcBef>
              <a:spcAft>
                <a:spcPts val="0"/>
              </a:spcAft>
              <a:buNone/>
            </a:pPr>
            <a:r>
              <a:rPr lang="fr-FR" sz="1400" dirty="0" smtClean="0"/>
              <a:t>  &lt;</a:t>
            </a:r>
            <a:r>
              <a:rPr lang="fr-FR" sz="1400" dirty="0" err="1" smtClean="0"/>
              <a:t>ttField</a:t>
            </a:r>
            <a:r>
              <a:rPr lang="fr-FR" sz="1400" dirty="0" smtClean="0"/>
              <a:t>&gt;</a:t>
            </a:r>
          </a:p>
          <a:p>
            <a:pPr>
              <a:spcBef>
                <a:spcPts val="0"/>
              </a:spcBef>
              <a:spcAft>
                <a:spcPts val="0"/>
              </a:spcAft>
              <a:buNone/>
            </a:pPr>
            <a:r>
              <a:rPr lang="fr-FR" sz="1400" dirty="0" smtClean="0"/>
              <a:t>      &lt;</a:t>
            </a:r>
            <a:r>
              <a:rPr lang="fr-FR" sz="1400" dirty="0" err="1" smtClean="0"/>
              <a:t>BufferName</a:t>
            </a:r>
            <a:r>
              <a:rPr lang="fr-FR" sz="1400" dirty="0" smtClean="0"/>
              <a:t>&gt;</a:t>
            </a:r>
            <a:r>
              <a:rPr lang="fr-FR" sz="1400" dirty="0" err="1" smtClean="0"/>
              <a:t>ttItem</a:t>
            </a:r>
            <a:r>
              <a:rPr lang="fr-FR" sz="1400" dirty="0" smtClean="0"/>
              <a:t>&lt;/</a:t>
            </a:r>
            <a:r>
              <a:rPr lang="fr-FR" sz="1400" dirty="0" err="1" smtClean="0"/>
              <a:t>BufferName</a:t>
            </a:r>
            <a:r>
              <a:rPr lang="fr-FR" sz="1400" dirty="0" smtClean="0"/>
              <a:t>&gt;</a:t>
            </a:r>
          </a:p>
          <a:p>
            <a:pPr>
              <a:spcBef>
                <a:spcPts val="0"/>
              </a:spcBef>
              <a:spcAft>
                <a:spcPts val="0"/>
              </a:spcAft>
              <a:buNone/>
            </a:pPr>
            <a:r>
              <a:rPr lang="fr-FR" sz="1400" dirty="0" smtClean="0"/>
              <a:t>      &lt;</a:t>
            </a:r>
            <a:r>
              <a:rPr lang="fr-FR" sz="1400" dirty="0" err="1" smtClean="0"/>
              <a:t>FieldName</a:t>
            </a:r>
            <a:r>
              <a:rPr lang="fr-FR" sz="1400" dirty="0" smtClean="0"/>
              <a:t>&gt;</a:t>
            </a:r>
            <a:r>
              <a:rPr lang="fr-FR" sz="1400" dirty="0" err="1" smtClean="0"/>
              <a:t>pt_part</a:t>
            </a:r>
            <a:r>
              <a:rPr lang="fr-FR" sz="1400" dirty="0" smtClean="0"/>
              <a:t>&lt;/</a:t>
            </a:r>
            <a:r>
              <a:rPr lang="fr-FR" sz="1400" dirty="0" err="1" smtClean="0"/>
              <a:t>FieldName</a:t>
            </a:r>
            <a:r>
              <a:rPr lang="fr-FR" sz="1400" dirty="0" smtClean="0"/>
              <a:t>&gt;</a:t>
            </a:r>
          </a:p>
          <a:p>
            <a:pPr>
              <a:spcBef>
                <a:spcPts val="0"/>
              </a:spcBef>
              <a:spcAft>
                <a:spcPts val="0"/>
              </a:spcAft>
              <a:buNone/>
            </a:pPr>
            <a:r>
              <a:rPr lang="fr-FR" sz="1400" dirty="0" smtClean="0"/>
              <a:t>      &lt;</a:t>
            </a:r>
            <a:r>
              <a:rPr lang="fr-FR" sz="1400" dirty="0" err="1" smtClean="0"/>
              <a:t>FieldSequence</a:t>
            </a:r>
            <a:r>
              <a:rPr lang="fr-FR" sz="1400" dirty="0" smtClean="0"/>
              <a:t>&gt;1&lt;/</a:t>
            </a:r>
            <a:r>
              <a:rPr lang="fr-FR" sz="1400" dirty="0" err="1" smtClean="0"/>
              <a:t>FieldSequence</a:t>
            </a:r>
            <a:r>
              <a:rPr lang="fr-FR" sz="1400" dirty="0" smtClean="0"/>
              <a:t>&gt;</a:t>
            </a:r>
          </a:p>
          <a:p>
            <a:pPr>
              <a:spcBef>
                <a:spcPts val="0"/>
              </a:spcBef>
              <a:spcAft>
                <a:spcPts val="0"/>
              </a:spcAft>
              <a:buNone/>
            </a:pPr>
            <a:r>
              <a:rPr lang="fr-FR" sz="1400" dirty="0" smtClean="0"/>
              <a:t>      &lt;</a:t>
            </a:r>
            <a:r>
              <a:rPr lang="fr-FR" sz="1400" dirty="0" err="1" smtClean="0"/>
              <a:t>IsSearchField</a:t>
            </a:r>
            <a:r>
              <a:rPr lang="fr-FR" sz="1400" dirty="0" smtClean="0"/>
              <a:t>&gt;</a:t>
            </a:r>
            <a:r>
              <a:rPr lang="fr-FR" sz="1400" dirty="0" err="1" smtClean="0"/>
              <a:t>true</a:t>
            </a:r>
            <a:r>
              <a:rPr lang="fr-FR" sz="1400" dirty="0" smtClean="0"/>
              <a:t>&lt;/</a:t>
            </a:r>
            <a:r>
              <a:rPr lang="fr-FR" sz="1400" dirty="0" err="1" smtClean="0"/>
              <a:t>IsSearchField</a:t>
            </a:r>
            <a:r>
              <a:rPr lang="fr-FR" sz="1400" dirty="0" smtClean="0"/>
              <a:t>&gt;</a:t>
            </a:r>
          </a:p>
          <a:p>
            <a:pPr>
              <a:spcBef>
                <a:spcPts val="0"/>
              </a:spcBef>
              <a:spcAft>
                <a:spcPts val="0"/>
              </a:spcAft>
              <a:buNone/>
            </a:pPr>
            <a:r>
              <a:rPr lang="fr-FR" sz="1400" dirty="0" smtClean="0"/>
              <a:t>  &lt;/</a:t>
            </a:r>
            <a:r>
              <a:rPr lang="fr-FR" sz="1400" dirty="0" err="1" smtClean="0"/>
              <a:t>ttField</a:t>
            </a:r>
            <a:r>
              <a:rPr lang="fr-FR" sz="1400" dirty="0" smtClean="0"/>
              <a:t>&gt;</a:t>
            </a:r>
          </a:p>
          <a:p>
            <a:pPr>
              <a:spcBef>
                <a:spcPts val="0"/>
              </a:spcBef>
              <a:spcAft>
                <a:spcPts val="0"/>
              </a:spcAft>
              <a:buNone/>
            </a:pPr>
            <a:r>
              <a:rPr lang="fr-FR" sz="1400" dirty="0" smtClean="0"/>
              <a:t>  &lt;</a:t>
            </a:r>
            <a:r>
              <a:rPr lang="fr-FR" sz="1400" dirty="0" err="1" smtClean="0"/>
              <a:t>ttField</a:t>
            </a:r>
            <a:r>
              <a:rPr lang="fr-FR" sz="1400" dirty="0" smtClean="0"/>
              <a:t>&gt;</a:t>
            </a:r>
          </a:p>
          <a:p>
            <a:pPr>
              <a:spcBef>
                <a:spcPts val="0"/>
              </a:spcBef>
              <a:spcAft>
                <a:spcPts val="0"/>
              </a:spcAft>
              <a:buNone/>
            </a:pPr>
            <a:r>
              <a:rPr lang="fr-FR" sz="1400" dirty="0" smtClean="0"/>
              <a:t>      &lt;</a:t>
            </a:r>
            <a:r>
              <a:rPr lang="fr-FR" sz="1400" dirty="0" err="1" smtClean="0"/>
              <a:t>BufferName</a:t>
            </a:r>
            <a:r>
              <a:rPr lang="fr-FR" sz="1400" dirty="0" smtClean="0"/>
              <a:t>&gt;</a:t>
            </a:r>
            <a:r>
              <a:rPr lang="fr-FR" sz="1400" dirty="0" err="1" smtClean="0"/>
              <a:t>ttItem</a:t>
            </a:r>
            <a:r>
              <a:rPr lang="fr-FR" sz="1400" dirty="0" smtClean="0"/>
              <a:t>&lt;/</a:t>
            </a:r>
            <a:r>
              <a:rPr lang="fr-FR" sz="1400" dirty="0" err="1" smtClean="0"/>
              <a:t>BufferName</a:t>
            </a:r>
            <a:r>
              <a:rPr lang="fr-FR" sz="1400" dirty="0" smtClean="0"/>
              <a:t>&gt;</a:t>
            </a:r>
          </a:p>
          <a:p>
            <a:pPr>
              <a:spcBef>
                <a:spcPts val="0"/>
              </a:spcBef>
              <a:spcAft>
                <a:spcPts val="0"/>
              </a:spcAft>
              <a:buNone/>
            </a:pPr>
            <a:r>
              <a:rPr lang="fr-FR" sz="1400" dirty="0" smtClean="0"/>
              <a:t>      &lt;</a:t>
            </a:r>
            <a:r>
              <a:rPr lang="fr-FR" sz="1400" dirty="0" err="1" smtClean="0"/>
              <a:t>FieldName</a:t>
            </a:r>
            <a:r>
              <a:rPr lang="fr-FR" sz="1400" dirty="0" smtClean="0"/>
              <a:t>&gt;pt_desc1&lt;/</a:t>
            </a:r>
            <a:r>
              <a:rPr lang="fr-FR" sz="1400" dirty="0" err="1" smtClean="0"/>
              <a:t>FieldName</a:t>
            </a:r>
            <a:r>
              <a:rPr lang="fr-FR" sz="1400" dirty="0" smtClean="0"/>
              <a:t>&gt;</a:t>
            </a:r>
          </a:p>
          <a:p>
            <a:pPr>
              <a:spcBef>
                <a:spcPts val="0"/>
              </a:spcBef>
              <a:spcAft>
                <a:spcPts val="0"/>
              </a:spcAft>
              <a:buNone/>
            </a:pPr>
            <a:r>
              <a:rPr lang="fr-FR" sz="1400" dirty="0" smtClean="0"/>
              <a:t>      &lt;</a:t>
            </a:r>
            <a:r>
              <a:rPr lang="fr-FR" sz="1400" dirty="0" err="1" smtClean="0"/>
              <a:t>FieldSequence</a:t>
            </a:r>
            <a:r>
              <a:rPr lang="fr-FR" sz="1400" dirty="0" smtClean="0"/>
              <a:t>&gt;2&lt;/</a:t>
            </a:r>
            <a:r>
              <a:rPr lang="fr-FR" sz="1400" dirty="0" err="1" smtClean="0"/>
              <a:t>FieldSequence</a:t>
            </a:r>
            <a:r>
              <a:rPr lang="fr-FR" sz="1400" dirty="0" smtClean="0"/>
              <a:t>&gt;</a:t>
            </a:r>
          </a:p>
          <a:p>
            <a:pPr>
              <a:spcBef>
                <a:spcPts val="0"/>
              </a:spcBef>
              <a:spcAft>
                <a:spcPts val="0"/>
              </a:spcAft>
              <a:buNone/>
            </a:pPr>
            <a:r>
              <a:rPr lang="fr-FR" sz="1400" dirty="0" smtClean="0"/>
              <a:t>      &lt;</a:t>
            </a:r>
            <a:r>
              <a:rPr lang="fr-FR" sz="1400" dirty="0" err="1" smtClean="0"/>
              <a:t>IsSearchField</a:t>
            </a:r>
            <a:r>
              <a:rPr lang="fr-FR" sz="1400" dirty="0" smtClean="0"/>
              <a:t>&gt;</a:t>
            </a:r>
            <a:r>
              <a:rPr lang="fr-FR" sz="1400" dirty="0" err="1" smtClean="0"/>
              <a:t>true</a:t>
            </a:r>
            <a:r>
              <a:rPr lang="fr-FR" sz="1400" dirty="0" smtClean="0"/>
              <a:t>&lt;/</a:t>
            </a:r>
            <a:r>
              <a:rPr lang="fr-FR" sz="1400" dirty="0" err="1" smtClean="0"/>
              <a:t>IsSearchField</a:t>
            </a:r>
            <a:r>
              <a:rPr lang="fr-FR" sz="1400" dirty="0" smtClean="0"/>
              <a:t>&gt;</a:t>
            </a:r>
          </a:p>
          <a:p>
            <a:pPr>
              <a:spcBef>
                <a:spcPts val="0"/>
              </a:spcBef>
              <a:spcAft>
                <a:spcPts val="0"/>
              </a:spcAft>
              <a:buNone/>
            </a:pPr>
            <a:r>
              <a:rPr lang="fr-FR" sz="1400" dirty="0" smtClean="0"/>
              <a:t>  &lt;/</a:t>
            </a:r>
            <a:r>
              <a:rPr lang="fr-FR" sz="1400" dirty="0" err="1" smtClean="0"/>
              <a:t>ttField</a:t>
            </a:r>
            <a:r>
              <a:rPr lang="fr-FR" sz="1400" dirty="0" smtClean="0"/>
              <a:t>&gt;</a:t>
            </a:r>
          </a:p>
          <a:p>
            <a:pPr>
              <a:spcBef>
                <a:spcPts val="0"/>
              </a:spcBef>
              <a:spcAft>
                <a:spcPts val="0"/>
              </a:spcAft>
              <a:buNone/>
            </a:pPr>
            <a:endParaRPr lang="fr-FR" sz="1800" dirty="0" smtClean="0"/>
          </a:p>
          <a:p>
            <a:pPr>
              <a:spcBef>
                <a:spcPts val="0"/>
              </a:spcBef>
              <a:spcAft>
                <a:spcPts val="0"/>
              </a:spcAft>
              <a:buNone/>
            </a:pPr>
            <a:r>
              <a:rPr lang="fr-FR" sz="1800" dirty="0" smtClean="0"/>
              <a:t>……..</a:t>
            </a:r>
          </a:p>
          <a:p>
            <a:pPr>
              <a:spcBef>
                <a:spcPts val="0"/>
              </a:spcBef>
              <a:spcAft>
                <a:spcPts val="0"/>
              </a:spcAft>
              <a:buNone/>
            </a:pPr>
            <a:r>
              <a:rPr lang="fr-FR" sz="1800" dirty="0" smtClean="0"/>
              <a:t>&lt;/</a:t>
            </a:r>
            <a:r>
              <a:rPr lang="fr-FR" sz="1800" dirty="0" err="1" smtClean="0"/>
              <a:t>dsReportMetaData</a:t>
            </a:r>
            <a:r>
              <a:rPr lang="fr-FR" sz="1800" dirty="0" smtClean="0"/>
              <a:t>&gt;</a:t>
            </a:r>
          </a:p>
          <a:p>
            <a:pPr>
              <a:spcBef>
                <a:spcPts val="0"/>
              </a:spcBef>
              <a:spcAft>
                <a:spcPts val="0"/>
              </a:spcAft>
              <a:buNone/>
            </a:pPr>
            <a:endParaRPr lang="fr-FR" sz="1800" dirty="0" smtClean="0"/>
          </a:p>
          <a:p>
            <a:pPr lvl="0">
              <a:lnSpc>
                <a:spcPct val="90000"/>
              </a:lnSpc>
            </a:pPr>
            <a:r>
              <a:rPr lang="fr-FR" sz="1800" dirty="0" err="1" smtClean="0"/>
              <a:t>Xml</a:t>
            </a:r>
            <a:r>
              <a:rPr lang="fr-FR" sz="1800" dirty="0" smtClean="0"/>
              <a:t> =&gt; l’ordre de codage des balises est quelconque</a:t>
            </a:r>
          </a:p>
          <a:p>
            <a:pPr>
              <a:spcBef>
                <a:spcPts val="0"/>
              </a:spcBef>
              <a:spcAft>
                <a:spcPts val="0"/>
              </a:spcAft>
              <a:buNone/>
            </a:pPr>
            <a:endParaRPr lang="fr-FR" sz="1800" dirty="0" smtClean="0"/>
          </a:p>
          <a:p>
            <a:pPr>
              <a:spcBef>
                <a:spcPts val="0"/>
              </a:spcBef>
              <a:spcAft>
                <a:spcPts val="0"/>
              </a:spcAft>
              <a:buNone/>
            </a:pPr>
            <a:endParaRPr lang="fr-FR" sz="1800" dirty="0" smtClean="0"/>
          </a:p>
        </p:txBody>
      </p:sp>
      <p:sp>
        <p:nvSpPr>
          <p:cNvPr id="83973" name="Rectangle 6"/>
          <p:cNvSpPr>
            <a:spLocks noChangeArrowheads="1"/>
          </p:cNvSpPr>
          <p:nvPr/>
        </p:nvSpPr>
        <p:spPr bwMode="auto">
          <a:xfrm>
            <a:off x="857224" y="64291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(3</a:t>
            </a:r>
            <a:r>
              <a:rPr lang="fr-FR" dirty="0" smtClean="0">
                <a:latin typeface="Arial" pitchFamily="34" charset="0"/>
              </a:rPr>
              <a:t>) : </a:t>
            </a:r>
            <a:r>
              <a:rPr lang="fr-FR" b="1" dirty="0" smtClean="0">
                <a:latin typeface="Arial" pitchFamily="34" charset="0"/>
              </a:rPr>
              <a:t>Méthode « Moderne »</a:t>
            </a:r>
            <a:endParaRPr lang="fr-FR" b="1" dirty="0">
              <a:latin typeface="Arial" pitchFamily="34" charset="0"/>
            </a:endParaRPr>
          </a:p>
        </p:txBody>
      </p:sp>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83971" name="Rectangle 3"/>
          <p:cNvSpPr>
            <a:spLocks noGrp="1" noChangeArrowheads="1"/>
          </p:cNvSpPr>
          <p:nvPr>
            <p:ph idx="1"/>
          </p:nvPr>
        </p:nvSpPr>
        <p:spPr>
          <a:xfrm>
            <a:off x="539552" y="1785926"/>
            <a:ext cx="7817048" cy="4451386"/>
          </a:xfrm>
        </p:spPr>
        <p:txBody>
          <a:bodyPr/>
          <a:lstStyle/>
          <a:p>
            <a:pPr>
              <a:lnSpc>
                <a:spcPct val="90000"/>
              </a:lnSpc>
            </a:pPr>
            <a:r>
              <a:rPr lang="fr-FR" sz="1800" dirty="0" smtClean="0"/>
              <a:t>Principales balises utilisées</a:t>
            </a:r>
          </a:p>
          <a:p>
            <a:pPr>
              <a:lnSpc>
                <a:spcPct val="90000"/>
              </a:lnSpc>
            </a:pPr>
            <a:endParaRPr lang="fr-FR" dirty="0" smtClean="0"/>
          </a:p>
        </p:txBody>
      </p:sp>
      <p:sp>
        <p:nvSpPr>
          <p:cNvPr id="83973" name="Rectangle 6"/>
          <p:cNvSpPr>
            <a:spLocks noChangeArrowheads="1"/>
          </p:cNvSpPr>
          <p:nvPr/>
        </p:nvSpPr>
        <p:spPr bwMode="auto">
          <a:xfrm>
            <a:off x="857224" y="11429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(3</a:t>
            </a:r>
            <a:r>
              <a:rPr lang="fr-FR" dirty="0" smtClean="0">
                <a:latin typeface="Arial" pitchFamily="34" charset="0"/>
              </a:rPr>
              <a:t>) : </a:t>
            </a:r>
            <a:r>
              <a:rPr lang="fr-FR" b="1" dirty="0" smtClean="0">
                <a:latin typeface="Arial" pitchFamily="34" charset="0"/>
              </a:rPr>
              <a:t>Méthode « Moderne »</a:t>
            </a:r>
            <a:endParaRPr lang="fr-FR" b="1" dirty="0">
              <a:latin typeface="Arial" pitchFamily="34" charset="0"/>
            </a:endParaRPr>
          </a:p>
        </p:txBody>
      </p:sp>
      <p:graphicFrame>
        <p:nvGraphicFramePr>
          <p:cNvPr id="156675" name="Object 3"/>
          <p:cNvGraphicFramePr>
            <a:graphicFrameLocks noChangeAspect="1"/>
          </p:cNvGraphicFramePr>
          <p:nvPr/>
        </p:nvGraphicFramePr>
        <p:xfrm>
          <a:off x="1043608" y="2252677"/>
          <a:ext cx="6772275" cy="3248025"/>
        </p:xfrm>
        <a:graphic>
          <a:graphicData uri="http://schemas.openxmlformats.org/presentationml/2006/ole">
            <mc:AlternateContent xmlns:mc="http://schemas.openxmlformats.org/markup-compatibility/2006">
              <mc:Choice xmlns:v="urn:schemas-microsoft-com:vml" Requires="v">
                <p:oleObj spid="_x0000_s1035" name="Feuille de calcul" r:id="rId3" imgW="6772275" imgH="3248025" progId="Excel.Sheet.12">
                  <p:embed/>
                </p:oleObj>
              </mc:Choice>
              <mc:Fallback>
                <p:oleObj name="Feuille de calcul" r:id="rId3" imgW="6772275" imgH="3248025" progId="Excel.Shee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2252677"/>
                        <a:ext cx="6772275" cy="3248025"/>
                      </a:xfrm>
                      <a:prstGeom prst="rect">
                        <a:avLst/>
                      </a:prstGeom>
                      <a:noFill/>
                      <a:extLst>
                        <a:ext uri="{909E8E84-426E-40DD-AFC4-6F175D3DCCD1}">
                          <a14:hiddenFill xmlns:a14="http://schemas.microsoft.com/office/drawing/2010/main">
                            <a:solidFill>
                              <a:srgbClr val="E51519"/>
                            </a:solidFill>
                          </a14:hiddenFill>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83971" name="Rectangle 3"/>
          <p:cNvSpPr>
            <a:spLocks noGrp="1" noChangeArrowheads="1"/>
          </p:cNvSpPr>
          <p:nvPr>
            <p:ph idx="1"/>
          </p:nvPr>
        </p:nvSpPr>
        <p:spPr>
          <a:xfrm>
            <a:off x="539552" y="1500174"/>
            <a:ext cx="7817048" cy="4737138"/>
          </a:xfrm>
        </p:spPr>
        <p:txBody>
          <a:bodyPr/>
          <a:lstStyle/>
          <a:p>
            <a:pPr>
              <a:lnSpc>
                <a:spcPct val="90000"/>
              </a:lnSpc>
            </a:pPr>
            <a:r>
              <a:rPr lang="fr-FR" sz="1800" dirty="0" smtClean="0"/>
              <a:t>Principales balises utilisées : exemples</a:t>
            </a:r>
          </a:p>
          <a:p>
            <a:pPr>
              <a:lnSpc>
                <a:spcPct val="90000"/>
              </a:lnSpc>
            </a:pPr>
            <a:endParaRPr lang="fr-FR" dirty="0" smtClean="0"/>
          </a:p>
        </p:txBody>
      </p:sp>
      <p:sp>
        <p:nvSpPr>
          <p:cNvPr id="83973" name="Rectangle 6"/>
          <p:cNvSpPr>
            <a:spLocks noChangeArrowheads="1"/>
          </p:cNvSpPr>
          <p:nvPr/>
        </p:nvSpPr>
        <p:spPr bwMode="auto">
          <a:xfrm>
            <a:off x="817589" y="98106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Définition du </a:t>
            </a:r>
            <a:r>
              <a:rPr lang="fr-FR" dirty="0" err="1">
                <a:latin typeface="Arial" pitchFamily="34" charset="0"/>
              </a:rPr>
              <a:t>MetaData</a:t>
            </a:r>
            <a:r>
              <a:rPr lang="fr-FR" dirty="0">
                <a:latin typeface="Arial" pitchFamily="34" charset="0"/>
              </a:rPr>
              <a:t> (3</a:t>
            </a:r>
            <a:r>
              <a:rPr lang="fr-FR" dirty="0" smtClean="0">
                <a:latin typeface="Arial" pitchFamily="34" charset="0"/>
              </a:rPr>
              <a:t>) : </a:t>
            </a:r>
            <a:r>
              <a:rPr lang="fr-FR" b="1" dirty="0" smtClean="0">
                <a:latin typeface="Arial" pitchFamily="34" charset="0"/>
              </a:rPr>
              <a:t>Méthode « Moderne »</a:t>
            </a:r>
            <a:endParaRPr lang="fr-FR" b="1" dirty="0">
              <a:latin typeface="Arial" pitchFamily="34" charset="0"/>
            </a:endParaRPr>
          </a:p>
        </p:txBody>
      </p:sp>
      <p:graphicFrame>
        <p:nvGraphicFramePr>
          <p:cNvPr id="157699" name="Object 3"/>
          <p:cNvGraphicFramePr>
            <a:graphicFrameLocks noChangeAspect="1"/>
          </p:cNvGraphicFramePr>
          <p:nvPr/>
        </p:nvGraphicFramePr>
        <p:xfrm>
          <a:off x="2547938" y="1804988"/>
          <a:ext cx="4048125" cy="3248025"/>
        </p:xfrm>
        <a:graphic>
          <a:graphicData uri="http://schemas.openxmlformats.org/presentationml/2006/ole">
            <mc:AlternateContent xmlns:mc="http://schemas.openxmlformats.org/markup-compatibility/2006">
              <mc:Choice xmlns:v="urn:schemas-microsoft-com:vml" Requires="v">
                <p:oleObj spid="_x0000_s2059" name="Feuille de calcul" r:id="rId3" imgW="4048125" imgH="3248025" progId="Excel.Sheet.12">
                  <p:embed/>
                </p:oleObj>
              </mc:Choice>
              <mc:Fallback>
                <p:oleObj name="Feuille de calcul" r:id="rId3" imgW="4048125" imgH="3248025" progId="Excel.Shee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7938" y="1804988"/>
                        <a:ext cx="4048125" cy="3248025"/>
                      </a:xfrm>
                      <a:prstGeom prst="rect">
                        <a:avLst/>
                      </a:prstGeom>
                      <a:noFill/>
                      <a:extLst>
                        <a:ext uri="{909E8E84-426E-40DD-AFC4-6F175D3DCCD1}">
                          <a14:hiddenFill xmlns:a14="http://schemas.microsoft.com/office/drawing/2010/main">
                            <a:solidFill>
                              <a:srgbClr val="E51519"/>
                            </a:solidFill>
                          </a14:hiddenFill>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2"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94211" name="Rectangle 3"/>
          <p:cNvSpPr>
            <a:spLocks noGrp="1" noChangeArrowheads="1"/>
          </p:cNvSpPr>
          <p:nvPr>
            <p:ph idx="1"/>
          </p:nvPr>
        </p:nvSpPr>
        <p:spPr>
          <a:xfrm>
            <a:off x="152400" y="1857364"/>
            <a:ext cx="8991600" cy="4000528"/>
          </a:xfrm>
        </p:spPr>
        <p:txBody>
          <a:bodyPr/>
          <a:lstStyle/>
          <a:p>
            <a:r>
              <a:rPr lang="fr-FR" sz="1800" dirty="0" smtClean="0"/>
              <a:t>Doit être intégré dans la procédure </a:t>
            </a:r>
            <a:r>
              <a:rPr lang="fr-FR" sz="1800" b="0" dirty="0" err="1" smtClean="0">
                <a:latin typeface="Courier New" pitchFamily="49" charset="0"/>
              </a:rPr>
              <a:t>RunReport</a:t>
            </a:r>
            <a:endParaRPr lang="fr-FR" sz="1800" b="0" dirty="0" smtClean="0">
              <a:latin typeface="Courier New" pitchFamily="49" charset="0"/>
            </a:endParaRPr>
          </a:p>
          <a:p>
            <a:r>
              <a:rPr lang="fr-FR" sz="1800" dirty="0" smtClean="0"/>
              <a:t>Utilisation d’un </a:t>
            </a:r>
            <a:r>
              <a:rPr lang="fr-FR" sz="1800" dirty="0" err="1" smtClean="0"/>
              <a:t>Query</a:t>
            </a:r>
            <a:r>
              <a:rPr lang="fr-FR" sz="1800" dirty="0" smtClean="0"/>
              <a:t> Dynamique</a:t>
            </a:r>
          </a:p>
          <a:p>
            <a:pPr lvl="1"/>
            <a:r>
              <a:rPr lang="fr-FR" sz="1800" dirty="0" smtClean="0"/>
              <a:t>Gestion des filtres de sélection</a:t>
            </a:r>
          </a:p>
          <a:p>
            <a:pPr lvl="1"/>
            <a:r>
              <a:rPr lang="fr-FR" sz="1800" dirty="0" smtClean="0"/>
              <a:t>Utilisation de la fonction </a:t>
            </a:r>
            <a:r>
              <a:rPr lang="fr-FR" sz="1800" b="0" dirty="0" err="1" smtClean="0">
                <a:latin typeface="Courier New" pitchFamily="49" charset="0"/>
              </a:rPr>
              <a:t>FillQueryStringVariable</a:t>
            </a:r>
            <a:endParaRPr lang="fr-FR" sz="1800" b="0" dirty="0" smtClean="0">
              <a:latin typeface="Courier New" pitchFamily="49" charset="0"/>
            </a:endParaRPr>
          </a:p>
          <a:p>
            <a:r>
              <a:rPr lang="fr-FR" sz="1800" dirty="0" smtClean="0"/>
              <a:t>Gestion de la boucle du </a:t>
            </a:r>
            <a:r>
              <a:rPr lang="fr-FR" sz="1800" dirty="0" err="1" smtClean="0"/>
              <a:t>Query</a:t>
            </a:r>
            <a:r>
              <a:rPr lang="fr-FR" sz="1800" dirty="0" smtClean="0"/>
              <a:t> et remplissage des tables temporaires</a:t>
            </a:r>
          </a:p>
          <a:p>
            <a:pPr>
              <a:buFont typeface="Wingdings" pitchFamily="2" charset="2"/>
              <a:buNone/>
            </a:pPr>
            <a:endParaRPr lang="fr-FR" dirty="0" smtClean="0"/>
          </a:p>
          <a:p>
            <a:pPr lvl="1"/>
            <a:endParaRPr lang="fr-FR" dirty="0" smtClean="0"/>
          </a:p>
        </p:txBody>
      </p:sp>
      <p:sp>
        <p:nvSpPr>
          <p:cNvPr id="94213" name="Rectangle 6"/>
          <p:cNvSpPr>
            <a:spLocks noChangeArrowheads="1"/>
          </p:cNvSpPr>
          <p:nvPr/>
        </p:nvSpPr>
        <p:spPr bwMode="auto">
          <a:xfrm>
            <a:off x="857224" y="98106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Lecture des données</a:t>
            </a:r>
          </a:p>
        </p:txBody>
      </p:sp>
    </p:spTree>
  </p:cSld>
  <p:clrMapOvr>
    <a:masterClrMapping/>
  </p:clrMapOv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6"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95235" name="Rectangle 3"/>
          <p:cNvSpPr>
            <a:spLocks noGrp="1" noChangeArrowheads="1"/>
          </p:cNvSpPr>
          <p:nvPr>
            <p:ph idx="1"/>
          </p:nvPr>
        </p:nvSpPr>
        <p:spPr>
          <a:xfrm>
            <a:off x="900113" y="1052513"/>
            <a:ext cx="7456487" cy="5329237"/>
          </a:xfrm>
        </p:spPr>
        <p:txBody>
          <a:bodyPr/>
          <a:lstStyle/>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Retrieve</a:t>
            </a:r>
            <a:r>
              <a:rPr lang="fr-FR" sz="1400" b="0" dirty="0" smtClean="0">
                <a:latin typeface="Courier New" pitchFamily="49" charset="0"/>
              </a:rPr>
              <a:t> the data </a:t>
            </a:r>
            <a:r>
              <a:rPr lang="fr-FR" sz="1400" b="0" dirty="0" err="1" smtClean="0">
                <a:latin typeface="Courier New" pitchFamily="49" charset="0"/>
              </a:rPr>
              <a:t>from</a:t>
            </a:r>
            <a:r>
              <a:rPr lang="fr-FR" sz="1400" b="0" dirty="0" smtClean="0">
                <a:latin typeface="Courier New" pitchFamily="49" charset="0"/>
              </a:rPr>
              <a:t> </a:t>
            </a:r>
            <a:r>
              <a:rPr lang="fr-FR" sz="1400" b="0" dirty="0" err="1" smtClean="0">
                <a:latin typeface="Courier New" pitchFamily="49" charset="0"/>
              </a:rPr>
              <a:t>database</a:t>
            </a:r>
            <a:r>
              <a:rPr lang="fr-FR" sz="1400" b="0" dirty="0" smtClean="0">
                <a:latin typeface="Courier New" pitchFamily="49" charset="0"/>
              </a:rPr>
              <a:t> */</a:t>
            </a: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define</a:t>
            </a:r>
            <a:r>
              <a:rPr lang="fr-FR" sz="1400" b="0" dirty="0" smtClean="0">
                <a:latin typeface="Courier New" pitchFamily="49" charset="0"/>
              </a:rPr>
              <a:t> variable </a:t>
            </a:r>
            <a:r>
              <a:rPr lang="fr-FR" sz="1400" b="0" dirty="0" err="1" smtClean="0">
                <a:latin typeface="Courier New" pitchFamily="49" charset="0"/>
              </a:rPr>
              <a:t>queryString</a:t>
            </a:r>
            <a:r>
              <a:rPr lang="fr-FR" sz="1400" b="0" dirty="0" smtClean="0">
                <a:latin typeface="Courier New" pitchFamily="49" charset="0"/>
              </a:rPr>
              <a:t> as </a:t>
            </a:r>
            <a:r>
              <a:rPr lang="fr-FR" sz="1400" b="0" dirty="0" err="1" smtClean="0">
                <a:latin typeface="Courier New" pitchFamily="49" charset="0"/>
              </a:rPr>
              <a:t>character</a:t>
            </a:r>
            <a:r>
              <a:rPr lang="fr-FR" sz="1400" b="0" dirty="0" smtClean="0">
                <a:latin typeface="Courier New" pitchFamily="49" charset="0"/>
              </a:rPr>
              <a:t> no-undo.</a:t>
            </a: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define</a:t>
            </a:r>
            <a:r>
              <a:rPr lang="fr-FR" sz="1400" b="0" dirty="0" smtClean="0">
                <a:latin typeface="Courier New" pitchFamily="49" charset="0"/>
              </a:rPr>
              <a:t> variable </a:t>
            </a:r>
            <a:r>
              <a:rPr lang="fr-FR" sz="1400" b="0" dirty="0" err="1" smtClean="0">
                <a:latin typeface="Courier New" pitchFamily="49" charset="0"/>
              </a:rPr>
              <a:t>hSOQuery</a:t>
            </a:r>
            <a:r>
              <a:rPr lang="fr-FR" sz="1400" b="0" dirty="0" smtClean="0">
                <a:latin typeface="Courier New" pitchFamily="49" charset="0"/>
              </a:rPr>
              <a:t> as </a:t>
            </a:r>
            <a:r>
              <a:rPr lang="fr-FR" sz="1400" b="0" dirty="0" err="1" smtClean="0">
                <a:latin typeface="Courier New" pitchFamily="49" charset="0"/>
              </a:rPr>
              <a:t>handle</a:t>
            </a:r>
            <a:r>
              <a:rPr lang="fr-FR" sz="1400" b="0" dirty="0" smtClean="0">
                <a:latin typeface="Courier New" pitchFamily="49" charset="0"/>
              </a:rPr>
              <a:t>.</a:t>
            </a: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define</a:t>
            </a:r>
            <a:r>
              <a:rPr lang="fr-FR" sz="1400" b="0" dirty="0" smtClean="0">
                <a:latin typeface="Courier New" pitchFamily="49" charset="0"/>
              </a:rPr>
              <a:t> </a:t>
            </a:r>
            <a:r>
              <a:rPr lang="fr-FR" sz="1400" b="0" dirty="0" err="1" smtClean="0">
                <a:latin typeface="Courier New" pitchFamily="49" charset="0"/>
              </a:rPr>
              <a:t>query</a:t>
            </a:r>
            <a:r>
              <a:rPr lang="fr-FR" sz="1400" b="0" dirty="0" smtClean="0">
                <a:latin typeface="Courier New" pitchFamily="49" charset="0"/>
              </a:rPr>
              <a:t> </a:t>
            </a:r>
            <a:r>
              <a:rPr lang="fr-FR" sz="1400" b="0" dirty="0" err="1" smtClean="0">
                <a:latin typeface="Courier New" pitchFamily="49" charset="0"/>
              </a:rPr>
              <a:t>SOQuery</a:t>
            </a:r>
            <a:r>
              <a:rPr lang="fr-FR" sz="1400" b="0" dirty="0" smtClean="0">
                <a:latin typeface="Courier New" pitchFamily="49" charset="0"/>
              </a:rPr>
              <a:t> for </a:t>
            </a:r>
            <a:r>
              <a:rPr lang="fr-FR" sz="1400" b="0" dirty="0" err="1" smtClean="0">
                <a:latin typeface="Courier New" pitchFamily="49" charset="0"/>
              </a:rPr>
              <a:t>so_mstr</a:t>
            </a:r>
            <a:r>
              <a:rPr lang="fr-FR" sz="1400" b="0" dirty="0" smtClean="0">
                <a:latin typeface="Courier New" pitchFamily="49" charset="0"/>
              </a:rPr>
              <a:t>.</a:t>
            </a:r>
          </a:p>
          <a:p>
            <a:pPr>
              <a:lnSpc>
                <a:spcPct val="80000"/>
              </a:lnSpc>
              <a:spcBef>
                <a:spcPct val="20000"/>
              </a:spcBef>
              <a:buFont typeface="Wingdings" pitchFamily="2" charset="2"/>
              <a:buNone/>
            </a:pPr>
            <a:endParaRPr lang="fr-FR" sz="1400" b="0" dirty="0" smtClean="0">
              <a:latin typeface="Courier New" pitchFamily="49" charset="0"/>
            </a:endParaRP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hSOQuery</a:t>
            </a:r>
            <a:r>
              <a:rPr lang="fr-FR" sz="1400" b="0" dirty="0" smtClean="0">
                <a:latin typeface="Courier New" pitchFamily="49" charset="0"/>
              </a:rPr>
              <a:t> = </a:t>
            </a:r>
            <a:r>
              <a:rPr lang="fr-FR" sz="1400" b="0" dirty="0" err="1" smtClean="0">
                <a:latin typeface="Courier New" pitchFamily="49" charset="0"/>
              </a:rPr>
              <a:t>query</a:t>
            </a:r>
            <a:r>
              <a:rPr lang="fr-FR" sz="1400" b="0" dirty="0" smtClean="0">
                <a:latin typeface="Courier New" pitchFamily="49" charset="0"/>
              </a:rPr>
              <a:t> </a:t>
            </a:r>
            <a:r>
              <a:rPr lang="fr-FR" sz="1400" b="0" dirty="0" err="1" smtClean="0">
                <a:latin typeface="Courier New" pitchFamily="49" charset="0"/>
              </a:rPr>
              <a:t>SOQuery:handle</a:t>
            </a:r>
            <a:r>
              <a:rPr lang="fr-FR" sz="1400" b="0" dirty="0" smtClean="0">
                <a:latin typeface="Courier New" pitchFamily="49" charset="0"/>
              </a:rPr>
              <a:t>.</a:t>
            </a:r>
          </a:p>
          <a:p>
            <a:pPr>
              <a:lnSpc>
                <a:spcPct val="80000"/>
              </a:lnSpc>
              <a:spcBef>
                <a:spcPct val="20000"/>
              </a:spcBef>
              <a:buFont typeface="Wingdings" pitchFamily="2" charset="2"/>
              <a:buNone/>
            </a:pPr>
            <a:endParaRPr lang="fr-FR" sz="1400" b="0" dirty="0" smtClean="0">
              <a:latin typeface="Courier New" pitchFamily="49" charset="0"/>
            </a:endParaRP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queryString</a:t>
            </a:r>
            <a:r>
              <a:rPr lang="fr-FR" sz="1400" b="0" dirty="0" smtClean="0">
                <a:latin typeface="Courier New" pitchFamily="49" charset="0"/>
              </a:rPr>
              <a:t> = "</a:t>
            </a:r>
            <a:r>
              <a:rPr lang="fr-FR" sz="1400" b="0" smtClean="0">
                <a:latin typeface="Courier New" pitchFamily="49" charset="0"/>
              </a:rPr>
              <a:t>for each </a:t>
            </a:r>
            <a:r>
              <a:rPr lang="fr-FR" sz="1400" b="0" dirty="0" err="1" smtClean="0">
                <a:latin typeface="Courier New" pitchFamily="49" charset="0"/>
              </a:rPr>
              <a:t>so_mstr</a:t>
            </a:r>
            <a:r>
              <a:rPr lang="fr-FR" sz="1400" b="0" dirty="0" smtClean="0">
                <a:latin typeface="Courier New" pitchFamily="49" charset="0"/>
              </a:rPr>
              <a:t> no-</a:t>
            </a:r>
            <a:r>
              <a:rPr lang="fr-FR" sz="1400" b="0" dirty="0" err="1" smtClean="0">
                <a:latin typeface="Courier New" pitchFamily="49" charset="0"/>
              </a:rPr>
              <a:t>lock</a:t>
            </a:r>
            <a:r>
              <a:rPr lang="fr-FR" sz="1400" b="0" dirty="0" smtClean="0">
                <a:latin typeface="Courier New" pitchFamily="49" charset="0"/>
              </a:rPr>
              <a:t> " </a:t>
            </a:r>
          </a:p>
          <a:p>
            <a:pPr>
              <a:lnSpc>
                <a:spcPct val="80000"/>
              </a:lnSpc>
              <a:spcBef>
                <a:spcPct val="20000"/>
              </a:spcBef>
              <a:buFont typeface="Wingdings" pitchFamily="2" charset="2"/>
              <a:buNone/>
            </a:pPr>
            <a:r>
              <a:rPr lang="fr-FR" sz="1400" b="0" dirty="0" smtClean="0">
                <a:latin typeface="Courier New" pitchFamily="49" charset="0"/>
              </a:rPr>
              <a:t>      + " </a:t>
            </a:r>
            <a:r>
              <a:rPr lang="fr-FR" sz="1400" b="0" dirty="0" err="1" smtClean="0">
                <a:latin typeface="Courier New" pitchFamily="49" charset="0"/>
              </a:rPr>
              <a:t>where</a:t>
            </a:r>
            <a:r>
              <a:rPr lang="fr-FR" sz="1400" b="0" dirty="0" smtClean="0">
                <a:latin typeface="Courier New" pitchFamily="49" charset="0"/>
              </a:rPr>
              <a:t> so_mstr.so_domain = " + </a:t>
            </a:r>
            <a:r>
              <a:rPr lang="fr-FR" sz="1400" b="0" smtClean="0">
                <a:latin typeface="Courier New" pitchFamily="49" charset="0"/>
              </a:rPr>
              <a:t>QUOTER(</a:t>
            </a:r>
            <a:r>
              <a:rPr lang="fr-FR" sz="1400" b="0" err="1" smtClean="0">
                <a:latin typeface="Courier New" pitchFamily="49" charset="0"/>
              </a:rPr>
              <a:t>global_domain</a:t>
            </a:r>
            <a:r>
              <a:rPr lang="fr-FR" sz="1400" b="0" smtClean="0">
                <a:latin typeface="Courier New" pitchFamily="49" charset="0"/>
              </a:rPr>
              <a:t>).</a:t>
            </a:r>
            <a:endParaRPr lang="fr-FR" sz="1400" b="0" dirty="0" smtClean="0">
              <a:latin typeface="Courier New" pitchFamily="49" charset="0"/>
            </a:endParaRPr>
          </a:p>
          <a:p>
            <a:pPr>
              <a:lnSpc>
                <a:spcPct val="80000"/>
              </a:lnSpc>
              <a:spcBef>
                <a:spcPct val="20000"/>
              </a:spcBef>
              <a:buFont typeface="Wingdings" pitchFamily="2" charset="2"/>
              <a:buNone/>
            </a:pPr>
            <a:endParaRPr lang="fr-FR" sz="1400" b="0" dirty="0" smtClean="0">
              <a:latin typeface="Courier New" pitchFamily="49" charset="0"/>
            </a:endParaRP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run</a:t>
            </a:r>
            <a:r>
              <a:rPr lang="fr-FR" sz="1400" b="0" dirty="0" smtClean="0">
                <a:latin typeface="Courier New" pitchFamily="49" charset="0"/>
              </a:rPr>
              <a:t> </a:t>
            </a:r>
            <a:r>
              <a:rPr lang="fr-FR" sz="1400" b="0" dirty="0" err="1" smtClean="0">
                <a:latin typeface="Courier New" pitchFamily="49" charset="0"/>
              </a:rPr>
              <a:t>FillQueryStringVariable</a:t>
            </a:r>
            <a:r>
              <a:rPr lang="fr-FR" sz="1400" b="0" dirty="0" smtClean="0">
                <a:latin typeface="Courier New" pitchFamily="49" charset="0"/>
              </a:rPr>
              <a:t> in </a:t>
            </a:r>
            <a:r>
              <a:rPr lang="fr-FR" sz="1400" b="0" dirty="0" err="1" smtClean="0">
                <a:latin typeface="Courier New" pitchFamily="49" charset="0"/>
              </a:rPr>
              <a:t>reportHandle</a:t>
            </a:r>
            <a:r>
              <a:rPr lang="fr-FR" sz="1400" b="0" dirty="0" smtClean="0">
                <a:latin typeface="Courier New" pitchFamily="49" charset="0"/>
              </a:rPr>
              <a:t> (input "</a:t>
            </a:r>
            <a:r>
              <a:rPr lang="fr-FR" sz="1400" b="0" dirty="0" err="1" smtClean="0">
                <a:latin typeface="Courier New" pitchFamily="49" charset="0"/>
              </a:rPr>
              <a:t>ttSalesHeader</a:t>
            </a:r>
            <a:r>
              <a:rPr lang="fr-FR" sz="1400" b="0" dirty="0" smtClean="0">
                <a:latin typeface="Courier New" pitchFamily="49" charset="0"/>
              </a:rPr>
              <a:t>", input "</a:t>
            </a:r>
            <a:r>
              <a:rPr lang="fr-FR" sz="1400" b="0" dirty="0" err="1" smtClean="0">
                <a:latin typeface="Courier New" pitchFamily="49" charset="0"/>
              </a:rPr>
              <a:t>so_nbr</a:t>
            </a:r>
            <a:r>
              <a:rPr lang="fr-FR" sz="1400" b="0" dirty="0" smtClean="0">
                <a:latin typeface="Courier New" pitchFamily="49" charset="0"/>
              </a:rPr>
              <a:t>", input-output </a:t>
            </a:r>
            <a:r>
              <a:rPr lang="fr-FR" sz="1400" b="0" dirty="0" err="1" smtClean="0">
                <a:latin typeface="Courier New" pitchFamily="49" charset="0"/>
              </a:rPr>
              <a:t>queryString</a:t>
            </a:r>
            <a:r>
              <a:rPr lang="fr-FR" sz="1400" b="0" dirty="0" smtClean="0">
                <a:latin typeface="Courier New" pitchFamily="49" charset="0"/>
              </a:rPr>
              <a:t>).</a:t>
            </a: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run</a:t>
            </a:r>
            <a:r>
              <a:rPr lang="fr-FR" sz="1400" b="0" dirty="0" smtClean="0">
                <a:latin typeface="Courier New" pitchFamily="49" charset="0"/>
              </a:rPr>
              <a:t> </a:t>
            </a:r>
            <a:r>
              <a:rPr lang="fr-FR" sz="1400" b="0" dirty="0" err="1" smtClean="0">
                <a:latin typeface="Courier New" pitchFamily="49" charset="0"/>
              </a:rPr>
              <a:t>FillQueryStringVariable</a:t>
            </a:r>
            <a:r>
              <a:rPr lang="fr-FR" sz="1400" b="0" dirty="0" smtClean="0">
                <a:latin typeface="Courier New" pitchFamily="49" charset="0"/>
              </a:rPr>
              <a:t> in </a:t>
            </a:r>
            <a:r>
              <a:rPr lang="fr-FR" sz="1400" b="0" dirty="0" err="1" smtClean="0">
                <a:latin typeface="Courier New" pitchFamily="49" charset="0"/>
              </a:rPr>
              <a:t>reportHandle</a:t>
            </a:r>
            <a:r>
              <a:rPr lang="fr-FR" sz="1400" b="0" dirty="0" smtClean="0">
                <a:latin typeface="Courier New" pitchFamily="49" charset="0"/>
              </a:rPr>
              <a:t> (input "</a:t>
            </a:r>
            <a:r>
              <a:rPr lang="fr-FR" sz="1400" b="0" dirty="0" err="1" smtClean="0">
                <a:latin typeface="Courier New" pitchFamily="49" charset="0"/>
              </a:rPr>
              <a:t>ttSalesHeader</a:t>
            </a:r>
            <a:r>
              <a:rPr lang="fr-FR" sz="1400" b="0" dirty="0" smtClean="0">
                <a:latin typeface="Courier New" pitchFamily="49" charset="0"/>
              </a:rPr>
              <a:t>", input "</a:t>
            </a:r>
            <a:r>
              <a:rPr lang="fr-FR" sz="1400" b="0" dirty="0" err="1" smtClean="0">
                <a:latin typeface="Courier New" pitchFamily="49" charset="0"/>
              </a:rPr>
              <a:t>so_cust</a:t>
            </a:r>
            <a:r>
              <a:rPr lang="fr-FR" sz="1400" b="0" dirty="0" smtClean="0">
                <a:latin typeface="Courier New" pitchFamily="49" charset="0"/>
              </a:rPr>
              <a:t>", input-output </a:t>
            </a:r>
            <a:r>
              <a:rPr lang="fr-FR" sz="1400" b="0" dirty="0" err="1" smtClean="0">
                <a:latin typeface="Courier New" pitchFamily="49" charset="0"/>
              </a:rPr>
              <a:t>queryString</a:t>
            </a:r>
            <a:r>
              <a:rPr lang="fr-FR" sz="1400" b="0" dirty="0" smtClean="0">
                <a:latin typeface="Courier New" pitchFamily="49" charset="0"/>
              </a:rPr>
              <a:t>).</a:t>
            </a: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run</a:t>
            </a:r>
            <a:r>
              <a:rPr lang="fr-FR" sz="1400" b="0" dirty="0" smtClean="0">
                <a:latin typeface="Courier New" pitchFamily="49" charset="0"/>
              </a:rPr>
              <a:t> </a:t>
            </a:r>
            <a:r>
              <a:rPr lang="fr-FR" sz="1400" b="0" dirty="0" err="1" smtClean="0">
                <a:latin typeface="Courier New" pitchFamily="49" charset="0"/>
              </a:rPr>
              <a:t>FillQueryStringVariable</a:t>
            </a:r>
            <a:r>
              <a:rPr lang="fr-FR" sz="1400" b="0" dirty="0" smtClean="0">
                <a:latin typeface="Courier New" pitchFamily="49" charset="0"/>
              </a:rPr>
              <a:t> in </a:t>
            </a:r>
            <a:r>
              <a:rPr lang="fr-FR" sz="1400" b="0" dirty="0" err="1" smtClean="0">
                <a:latin typeface="Courier New" pitchFamily="49" charset="0"/>
              </a:rPr>
              <a:t>reportHandle</a:t>
            </a:r>
            <a:r>
              <a:rPr lang="fr-FR" sz="1400" b="0" dirty="0" smtClean="0">
                <a:latin typeface="Courier New" pitchFamily="49" charset="0"/>
              </a:rPr>
              <a:t> (input "</a:t>
            </a:r>
            <a:r>
              <a:rPr lang="fr-FR" sz="1400" b="0" dirty="0" err="1" smtClean="0">
                <a:latin typeface="Courier New" pitchFamily="49" charset="0"/>
              </a:rPr>
              <a:t>ttSalesHeader</a:t>
            </a:r>
            <a:r>
              <a:rPr lang="fr-FR" sz="1400" b="0" dirty="0" smtClean="0">
                <a:latin typeface="Courier New" pitchFamily="49" charset="0"/>
              </a:rPr>
              <a:t>", input "</a:t>
            </a:r>
            <a:r>
              <a:rPr lang="fr-FR" sz="1400" b="0" dirty="0" err="1" smtClean="0">
                <a:latin typeface="Courier New" pitchFamily="49" charset="0"/>
              </a:rPr>
              <a:t>so_ord_date</a:t>
            </a:r>
            <a:r>
              <a:rPr lang="fr-FR" sz="1400" b="0" dirty="0" smtClean="0">
                <a:latin typeface="Courier New" pitchFamily="49" charset="0"/>
              </a:rPr>
              <a:t>", input-output </a:t>
            </a:r>
            <a:r>
              <a:rPr lang="fr-FR" sz="1400" b="0" dirty="0" err="1" smtClean="0">
                <a:latin typeface="Courier New" pitchFamily="49" charset="0"/>
              </a:rPr>
              <a:t>queryString</a:t>
            </a:r>
            <a:r>
              <a:rPr lang="fr-FR" sz="1400" b="0" dirty="0" smtClean="0">
                <a:latin typeface="Courier New" pitchFamily="49" charset="0"/>
              </a:rPr>
              <a:t>).</a:t>
            </a:r>
          </a:p>
          <a:p>
            <a:pPr>
              <a:lnSpc>
                <a:spcPct val="80000"/>
              </a:lnSpc>
              <a:spcBef>
                <a:spcPct val="20000"/>
              </a:spcBef>
              <a:buFont typeface="Wingdings" pitchFamily="2" charset="2"/>
              <a:buNone/>
            </a:pPr>
            <a:endParaRPr lang="fr-FR" sz="1400" b="0" dirty="0" smtClean="0">
              <a:latin typeface="Courier New" pitchFamily="49" charset="0"/>
            </a:endParaRP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queryString</a:t>
            </a:r>
            <a:r>
              <a:rPr lang="fr-FR" sz="1400" b="0" dirty="0" smtClean="0">
                <a:latin typeface="Courier New" pitchFamily="49" charset="0"/>
              </a:rPr>
              <a:t> = </a:t>
            </a:r>
            <a:r>
              <a:rPr lang="fr-FR" sz="1400" b="0" dirty="0" err="1" smtClean="0">
                <a:latin typeface="Courier New" pitchFamily="49" charset="0"/>
              </a:rPr>
              <a:t>queryString</a:t>
            </a:r>
            <a:r>
              <a:rPr lang="fr-FR" sz="1400" b="0" dirty="0" smtClean="0">
                <a:latin typeface="Courier New" pitchFamily="49" charset="0"/>
              </a:rPr>
              <a:t> + ":".</a:t>
            </a:r>
          </a:p>
          <a:p>
            <a:pPr>
              <a:lnSpc>
                <a:spcPct val="80000"/>
              </a:lnSpc>
              <a:spcBef>
                <a:spcPct val="20000"/>
              </a:spcBef>
              <a:buFont typeface="Wingdings" pitchFamily="2" charset="2"/>
              <a:buNone/>
            </a:pPr>
            <a:endParaRPr lang="fr-FR" sz="1400" b="0" dirty="0" smtClean="0">
              <a:latin typeface="Courier New" pitchFamily="49" charset="0"/>
            </a:endParaRP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hSOQuery:query-prepare</a:t>
            </a:r>
            <a:r>
              <a:rPr lang="fr-FR" sz="1400" b="0" dirty="0" smtClean="0">
                <a:latin typeface="Courier New" pitchFamily="49" charset="0"/>
              </a:rPr>
              <a:t>(</a:t>
            </a:r>
            <a:r>
              <a:rPr lang="fr-FR" sz="1400" b="0" dirty="0" err="1" smtClean="0">
                <a:latin typeface="Courier New" pitchFamily="49" charset="0"/>
              </a:rPr>
              <a:t>queryString</a:t>
            </a:r>
            <a:r>
              <a:rPr lang="fr-FR" sz="1400" b="0" dirty="0" smtClean="0">
                <a:latin typeface="Courier New" pitchFamily="49" charset="0"/>
              </a:rPr>
              <a:t>).</a:t>
            </a: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hSOQuery:query-open</a:t>
            </a:r>
            <a:r>
              <a:rPr lang="fr-FR" sz="1400" b="0" dirty="0" smtClean="0">
                <a:latin typeface="Courier New" pitchFamily="49" charset="0"/>
              </a:rPr>
              <a:t>().</a:t>
            </a:r>
          </a:p>
          <a:p>
            <a:pPr>
              <a:lnSpc>
                <a:spcPct val="8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hSOQuery:get-next</a:t>
            </a:r>
            <a:r>
              <a:rPr lang="fr-FR" sz="1400" b="0" dirty="0" smtClean="0">
                <a:latin typeface="Courier New" pitchFamily="49" charset="0"/>
              </a:rPr>
              <a:t>().</a:t>
            </a:r>
          </a:p>
        </p:txBody>
      </p:sp>
      <p:sp>
        <p:nvSpPr>
          <p:cNvPr id="95237" name="Rectangle 6"/>
          <p:cNvSpPr>
            <a:spLocks noChangeArrowheads="1"/>
          </p:cNvSpPr>
          <p:nvPr/>
        </p:nvSpPr>
        <p:spPr bwMode="auto">
          <a:xfrm>
            <a:off x="857224" y="69530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Lecture des données</a:t>
            </a:r>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60" name="Rectangle 4"/>
          <p:cNvSpPr>
            <a:spLocks noGrp="1" noChangeArrowheads="1"/>
          </p:cNvSpPr>
          <p:nvPr>
            <p:ph type="title"/>
          </p:nvPr>
        </p:nvSpPr>
        <p:spPr>
          <a:xfrm>
            <a:off x="785786"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96259" name="Rectangle 3"/>
          <p:cNvSpPr>
            <a:spLocks noGrp="1" noChangeArrowheads="1"/>
          </p:cNvSpPr>
          <p:nvPr>
            <p:ph idx="1"/>
          </p:nvPr>
        </p:nvSpPr>
        <p:spPr>
          <a:xfrm>
            <a:off x="152400" y="1500174"/>
            <a:ext cx="8991600" cy="4000528"/>
          </a:xfrm>
        </p:spPr>
        <p:txBody>
          <a:bodyPr/>
          <a:lstStyle/>
          <a:p>
            <a:r>
              <a:rPr lang="fr-FR" sz="1800" dirty="0" smtClean="0"/>
              <a:t>Pour gérer dynamiquement les filtres</a:t>
            </a:r>
          </a:p>
          <a:p>
            <a:r>
              <a:rPr lang="fr-FR" sz="1800" dirty="0" smtClean="0"/>
              <a:t>Permet de construire la clause « </a:t>
            </a:r>
            <a:r>
              <a:rPr lang="fr-FR" sz="1800" dirty="0" err="1" smtClean="0"/>
              <a:t>Where</a:t>
            </a:r>
            <a:r>
              <a:rPr lang="fr-FR" sz="1800" dirty="0" smtClean="0"/>
              <a:t> »</a:t>
            </a:r>
          </a:p>
          <a:p>
            <a:r>
              <a:rPr lang="fr-FR" sz="1800" dirty="0" smtClean="0"/>
              <a:t>Si plusieurs appels à la fonction, logique </a:t>
            </a:r>
            <a:r>
              <a:rPr lang="fr-FR" sz="1800" b="0" dirty="0" smtClean="0"/>
              <a:t>«</a:t>
            </a:r>
            <a:r>
              <a:rPr lang="fr-FR" sz="1800" dirty="0" smtClean="0"/>
              <a:t> </a:t>
            </a:r>
            <a:r>
              <a:rPr lang="fr-FR" sz="1800" b="0" dirty="0" smtClean="0">
                <a:latin typeface="Courier New" pitchFamily="49" charset="0"/>
              </a:rPr>
              <a:t>and »</a:t>
            </a:r>
          </a:p>
          <a:p>
            <a:r>
              <a:rPr lang="fr-FR" sz="1800" dirty="0" smtClean="0"/>
              <a:t>Fonction </a:t>
            </a:r>
            <a:r>
              <a:rPr lang="fr-FR" sz="1800" dirty="0" err="1" smtClean="0"/>
              <a:t>FillQueryStringVariable</a:t>
            </a:r>
            <a:endParaRPr lang="fr-FR" sz="1800" dirty="0" smtClean="0"/>
          </a:p>
          <a:p>
            <a:pPr>
              <a:lnSpc>
                <a:spcPct val="70000"/>
              </a:lnSpc>
              <a:spcBef>
                <a:spcPct val="20000"/>
              </a:spcBef>
              <a:buFont typeface="Wingdings" pitchFamily="2" charset="2"/>
              <a:buNone/>
            </a:pPr>
            <a:endParaRPr lang="fr-FR" sz="1400" b="0" dirty="0" smtClean="0">
              <a:latin typeface="Courier New" pitchFamily="49" charset="0"/>
            </a:endParaRPr>
          </a:p>
          <a:p>
            <a:pPr>
              <a:lnSpc>
                <a:spcPct val="70000"/>
              </a:lnSpc>
              <a:spcBef>
                <a:spcPct val="20000"/>
              </a:spcBef>
              <a:buFont typeface="Wingdings" pitchFamily="2" charset="2"/>
              <a:buNone/>
            </a:pPr>
            <a:endParaRPr lang="fr-FR" sz="1400" b="0" dirty="0" smtClean="0">
              <a:latin typeface="Courier New" pitchFamily="49" charset="0"/>
            </a:endParaRPr>
          </a:p>
          <a:p>
            <a:pPr>
              <a:lnSpc>
                <a:spcPct val="70000"/>
              </a:lnSpc>
              <a:spcBef>
                <a:spcPct val="20000"/>
              </a:spcBef>
              <a:buFont typeface="Wingdings" pitchFamily="2" charset="2"/>
              <a:buNone/>
            </a:pPr>
            <a:r>
              <a:rPr lang="fr-FR" sz="1400" b="0" dirty="0" smtClean="0">
                <a:latin typeface="Courier New" pitchFamily="49" charset="0"/>
              </a:rPr>
              <a:t>PROCEDURE </a:t>
            </a:r>
            <a:r>
              <a:rPr lang="fr-FR" sz="1400" b="0" dirty="0" err="1" smtClean="0">
                <a:latin typeface="Courier New" pitchFamily="49" charset="0"/>
              </a:rPr>
              <a:t>FillQueryStringVariable</a:t>
            </a:r>
            <a:r>
              <a:rPr lang="fr-FR" sz="1400" b="0" dirty="0" smtClean="0">
                <a:latin typeface="Courier New" pitchFamily="49" charset="0"/>
              </a:rPr>
              <a:t>:</a:t>
            </a:r>
          </a:p>
          <a:p>
            <a:pPr>
              <a:lnSpc>
                <a:spcPct val="7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define</a:t>
            </a:r>
            <a:r>
              <a:rPr lang="fr-FR" sz="1400" b="0" dirty="0" smtClean="0">
                <a:latin typeface="Courier New" pitchFamily="49" charset="0"/>
              </a:rPr>
              <a:t> input </a:t>
            </a:r>
            <a:r>
              <a:rPr lang="fr-FR" sz="1400" b="0" dirty="0" err="1" smtClean="0">
                <a:latin typeface="Courier New" pitchFamily="49" charset="0"/>
              </a:rPr>
              <a:t>parameter</a:t>
            </a:r>
            <a:r>
              <a:rPr lang="fr-FR" sz="1400" b="0" dirty="0" smtClean="0">
                <a:latin typeface="Courier New" pitchFamily="49" charset="0"/>
              </a:rPr>
              <a:t> </a:t>
            </a:r>
            <a:r>
              <a:rPr lang="fr-FR" sz="1400" b="0" dirty="0" err="1" smtClean="0">
                <a:latin typeface="Courier New" pitchFamily="49" charset="0"/>
              </a:rPr>
              <a:t>bufferNameas</a:t>
            </a:r>
            <a:r>
              <a:rPr lang="fr-FR" sz="1400" b="0" dirty="0" smtClean="0">
                <a:latin typeface="Courier New" pitchFamily="49" charset="0"/>
              </a:rPr>
              <a:t> </a:t>
            </a:r>
            <a:r>
              <a:rPr lang="fr-FR" sz="1400" b="0" dirty="0" err="1" smtClean="0">
                <a:latin typeface="Courier New" pitchFamily="49" charset="0"/>
              </a:rPr>
              <a:t>character</a:t>
            </a:r>
            <a:r>
              <a:rPr lang="fr-FR" sz="1400" b="0" dirty="0" smtClean="0">
                <a:latin typeface="Courier New" pitchFamily="49" charset="0"/>
              </a:rPr>
              <a:t> no-undo.</a:t>
            </a:r>
          </a:p>
          <a:p>
            <a:pPr>
              <a:lnSpc>
                <a:spcPct val="7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define</a:t>
            </a:r>
            <a:r>
              <a:rPr lang="fr-FR" sz="1400" b="0" dirty="0" smtClean="0">
                <a:latin typeface="Courier New" pitchFamily="49" charset="0"/>
              </a:rPr>
              <a:t> input </a:t>
            </a:r>
            <a:r>
              <a:rPr lang="fr-FR" sz="1400" b="0" dirty="0" err="1" smtClean="0">
                <a:latin typeface="Courier New" pitchFamily="49" charset="0"/>
              </a:rPr>
              <a:t>parameter</a:t>
            </a:r>
            <a:r>
              <a:rPr lang="fr-FR" sz="1400" b="0" dirty="0" smtClean="0">
                <a:latin typeface="Courier New" pitchFamily="49" charset="0"/>
              </a:rPr>
              <a:t> </a:t>
            </a:r>
            <a:r>
              <a:rPr lang="fr-FR" sz="1400" b="0" dirty="0" err="1" smtClean="0">
                <a:latin typeface="Courier New" pitchFamily="49" charset="0"/>
              </a:rPr>
              <a:t>fieldNameas</a:t>
            </a:r>
            <a:r>
              <a:rPr lang="fr-FR" sz="1400" b="0" dirty="0" smtClean="0">
                <a:latin typeface="Courier New" pitchFamily="49" charset="0"/>
              </a:rPr>
              <a:t> </a:t>
            </a:r>
            <a:r>
              <a:rPr lang="fr-FR" sz="1400" b="0" dirty="0" err="1" smtClean="0">
                <a:latin typeface="Courier New" pitchFamily="49" charset="0"/>
              </a:rPr>
              <a:t>character</a:t>
            </a:r>
            <a:r>
              <a:rPr lang="fr-FR" sz="1400" b="0" dirty="0" smtClean="0">
                <a:latin typeface="Courier New" pitchFamily="49" charset="0"/>
              </a:rPr>
              <a:t> no-undo.</a:t>
            </a:r>
          </a:p>
          <a:p>
            <a:pPr>
              <a:lnSpc>
                <a:spcPct val="70000"/>
              </a:lnSpc>
              <a:spcBef>
                <a:spcPct val="20000"/>
              </a:spcBef>
              <a:buFont typeface="Wingdings" pitchFamily="2" charset="2"/>
              <a:buNone/>
            </a:pPr>
            <a:r>
              <a:rPr lang="fr-FR" sz="1400" b="0" dirty="0" smtClean="0">
                <a:latin typeface="Courier New" pitchFamily="49" charset="0"/>
              </a:rPr>
              <a:t>   </a:t>
            </a:r>
            <a:r>
              <a:rPr lang="fr-FR" sz="1400" b="0" dirty="0" err="1" smtClean="0">
                <a:latin typeface="Courier New" pitchFamily="49" charset="0"/>
              </a:rPr>
              <a:t>define</a:t>
            </a:r>
            <a:r>
              <a:rPr lang="fr-FR" sz="1400" b="0" dirty="0" smtClean="0">
                <a:latin typeface="Courier New" pitchFamily="49" charset="0"/>
              </a:rPr>
              <a:t> input-output </a:t>
            </a:r>
            <a:r>
              <a:rPr lang="fr-FR" sz="1400" b="0" dirty="0" err="1" smtClean="0">
                <a:latin typeface="Courier New" pitchFamily="49" charset="0"/>
              </a:rPr>
              <a:t>parameter</a:t>
            </a:r>
            <a:r>
              <a:rPr lang="fr-FR" sz="1400" b="0" dirty="0" smtClean="0">
                <a:latin typeface="Courier New" pitchFamily="49" charset="0"/>
              </a:rPr>
              <a:t> </a:t>
            </a:r>
            <a:r>
              <a:rPr lang="fr-FR" sz="1400" b="0" dirty="0" err="1" smtClean="0">
                <a:latin typeface="Courier New" pitchFamily="49" charset="0"/>
              </a:rPr>
              <a:t>queryStringas</a:t>
            </a:r>
            <a:r>
              <a:rPr lang="fr-FR" sz="1400" b="0" dirty="0" smtClean="0">
                <a:latin typeface="Courier New" pitchFamily="49" charset="0"/>
              </a:rPr>
              <a:t> </a:t>
            </a:r>
            <a:r>
              <a:rPr lang="fr-FR" sz="1400" b="0" dirty="0" err="1" smtClean="0">
                <a:latin typeface="Courier New" pitchFamily="49" charset="0"/>
              </a:rPr>
              <a:t>character</a:t>
            </a:r>
            <a:r>
              <a:rPr lang="fr-FR" sz="1400" b="0" dirty="0" smtClean="0">
                <a:latin typeface="Courier New" pitchFamily="49" charset="0"/>
              </a:rPr>
              <a:t> no-undo</a:t>
            </a:r>
            <a:r>
              <a:rPr lang="fr-FR" sz="1400" b="0" dirty="0" smtClean="0"/>
              <a:t>.</a:t>
            </a:r>
          </a:p>
        </p:txBody>
      </p:sp>
      <p:sp>
        <p:nvSpPr>
          <p:cNvPr id="96261" name="Rectangle 6"/>
          <p:cNvSpPr>
            <a:spLocks noChangeArrowheads="1"/>
          </p:cNvSpPr>
          <p:nvPr/>
        </p:nvSpPr>
        <p:spPr bwMode="auto">
          <a:xfrm>
            <a:off x="785786"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QUERY : Fonction « </a:t>
            </a:r>
            <a:r>
              <a:rPr lang="fr-FR" dirty="0" err="1">
                <a:latin typeface="Arial" pitchFamily="34" charset="0"/>
              </a:rPr>
              <a:t>FillQueryStringVariable</a:t>
            </a:r>
            <a:r>
              <a:rPr lang="fr-FR" dirty="0">
                <a:latin typeface="Arial" pitchFamily="34" charset="0"/>
              </a:rPr>
              <a:t> »</a:t>
            </a:r>
          </a:p>
        </p:txBody>
      </p:sp>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4"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97283" name="Rectangle 3"/>
          <p:cNvSpPr>
            <a:spLocks noGrp="1" noChangeArrowheads="1"/>
          </p:cNvSpPr>
          <p:nvPr>
            <p:ph idx="1"/>
          </p:nvPr>
        </p:nvSpPr>
        <p:spPr>
          <a:xfrm>
            <a:off x="152400" y="1571612"/>
            <a:ext cx="8991600" cy="4357718"/>
          </a:xfrm>
        </p:spPr>
        <p:txBody>
          <a:bodyPr/>
          <a:lstStyle/>
          <a:p>
            <a:r>
              <a:rPr lang="fr-FR" sz="1800" dirty="0" smtClean="0"/>
              <a:t>Ajout d’un filtre statique </a:t>
            </a:r>
          </a:p>
          <a:p>
            <a:pPr lvl="4"/>
            <a:endParaRPr lang="fr-FR" sz="1800" b="1" dirty="0" smtClean="0"/>
          </a:p>
          <a:p>
            <a:pPr lvl="1"/>
            <a:r>
              <a:rPr lang="fr-FR" sz="1800" dirty="0" smtClean="0"/>
              <a:t>Exemple: Site de la commande = « SITE1 »</a:t>
            </a:r>
          </a:p>
          <a:p>
            <a:pPr lvl="4"/>
            <a:endParaRPr lang="fr-FR" sz="1400" dirty="0" smtClean="0"/>
          </a:p>
          <a:p>
            <a:pPr lvl="2">
              <a:buFont typeface="Wingdings" pitchFamily="2" charset="2"/>
              <a:buNone/>
            </a:pPr>
            <a:r>
              <a:rPr lang="fr-FR" sz="1400" dirty="0" err="1" smtClean="0">
                <a:latin typeface="Courier New" pitchFamily="49" charset="0"/>
              </a:rPr>
              <a:t>queryString</a:t>
            </a:r>
            <a:r>
              <a:rPr lang="fr-FR" sz="1400" dirty="0" smtClean="0">
                <a:latin typeface="Courier New" pitchFamily="49" charset="0"/>
              </a:rPr>
              <a:t> = "for </a:t>
            </a:r>
            <a:r>
              <a:rPr lang="fr-FR" sz="1400" dirty="0" err="1" smtClean="0">
                <a:latin typeface="Courier New" pitchFamily="49" charset="0"/>
              </a:rPr>
              <a:t>each</a:t>
            </a:r>
            <a:r>
              <a:rPr lang="fr-FR" sz="1400" dirty="0" smtClean="0">
                <a:latin typeface="Courier New" pitchFamily="49" charset="0"/>
              </a:rPr>
              <a:t> </a:t>
            </a:r>
            <a:r>
              <a:rPr lang="fr-FR" sz="1400" dirty="0" err="1" smtClean="0">
                <a:latin typeface="Courier New" pitchFamily="49" charset="0"/>
              </a:rPr>
              <a:t>so_mstr</a:t>
            </a:r>
            <a:r>
              <a:rPr lang="fr-FR" sz="1400" dirty="0" smtClean="0">
                <a:latin typeface="Courier New" pitchFamily="49" charset="0"/>
              </a:rPr>
              <a:t> no-</a:t>
            </a:r>
            <a:r>
              <a:rPr lang="fr-FR" sz="1400" dirty="0" err="1" smtClean="0">
                <a:latin typeface="Courier New" pitchFamily="49" charset="0"/>
              </a:rPr>
              <a:t>lock</a:t>
            </a:r>
            <a:r>
              <a:rPr lang="fr-FR" sz="1400" dirty="0" smtClean="0">
                <a:latin typeface="Courier New" pitchFamily="49" charset="0"/>
              </a:rPr>
              <a:t> </a:t>
            </a:r>
            <a:r>
              <a:rPr lang="fr-FR" sz="1400" dirty="0" err="1" smtClean="0">
                <a:latin typeface="Courier New" pitchFamily="49" charset="0"/>
              </a:rPr>
              <a:t>where</a:t>
            </a:r>
            <a:r>
              <a:rPr lang="fr-FR" sz="1400" dirty="0" smtClean="0">
                <a:latin typeface="Courier New" pitchFamily="49" charset="0"/>
              </a:rPr>
              <a:t> </a:t>
            </a:r>
            <a:r>
              <a:rPr lang="fr-FR" sz="1400" dirty="0" err="1" smtClean="0">
                <a:latin typeface="Courier New" pitchFamily="49" charset="0"/>
              </a:rPr>
              <a:t>so_site</a:t>
            </a:r>
            <a:r>
              <a:rPr lang="fr-FR" sz="1400" dirty="0" smtClean="0">
                <a:latin typeface="Courier New" pitchFamily="49" charset="0"/>
              </a:rPr>
              <a:t>= " +</a:t>
            </a:r>
          </a:p>
          <a:p>
            <a:pPr lvl="2">
              <a:buFont typeface="Wingdings" pitchFamily="2" charset="2"/>
              <a:buNone/>
            </a:pPr>
            <a:r>
              <a:rPr lang="fr-FR" sz="1400" dirty="0" smtClean="0">
                <a:latin typeface="Courier New" pitchFamily="49" charset="0"/>
              </a:rPr>
              <a:t>              QUOTER("SITE1").</a:t>
            </a:r>
          </a:p>
          <a:p>
            <a:pPr lvl="2">
              <a:buFont typeface="Wingdings" pitchFamily="2" charset="2"/>
              <a:buNone/>
            </a:pPr>
            <a:endParaRPr lang="fr-FR" sz="1800" dirty="0" smtClean="0">
              <a:latin typeface="Courier New" pitchFamily="49" charset="0"/>
            </a:endParaRPr>
          </a:p>
          <a:p>
            <a:pPr lvl="1"/>
            <a:r>
              <a:rPr lang="fr-FR" sz="1800" dirty="0" smtClean="0"/>
              <a:t>Exemple: Ajout une clause « By »</a:t>
            </a:r>
          </a:p>
          <a:p>
            <a:pPr lvl="2">
              <a:buFont typeface="Wingdings" pitchFamily="2" charset="2"/>
              <a:buNone/>
            </a:pPr>
            <a:endParaRPr lang="fr-FR" sz="1800" dirty="0" smtClean="0">
              <a:latin typeface="Courier New" pitchFamily="49" charset="0"/>
            </a:endParaRPr>
          </a:p>
          <a:p>
            <a:pPr lvl="2">
              <a:buFont typeface="Wingdings" pitchFamily="2" charset="2"/>
              <a:buNone/>
            </a:pPr>
            <a:r>
              <a:rPr lang="fr-FR" sz="1400" dirty="0" err="1" smtClean="0">
                <a:latin typeface="Courier New" pitchFamily="49" charset="0"/>
              </a:rPr>
              <a:t>queryString</a:t>
            </a:r>
            <a:r>
              <a:rPr lang="fr-FR" sz="1400" dirty="0" smtClean="0">
                <a:latin typeface="Courier New" pitchFamily="49" charset="0"/>
              </a:rPr>
              <a:t> = </a:t>
            </a:r>
            <a:r>
              <a:rPr lang="fr-FR" sz="1400" dirty="0" err="1" smtClean="0">
                <a:latin typeface="Courier New" pitchFamily="49" charset="0"/>
              </a:rPr>
              <a:t>queryString</a:t>
            </a:r>
            <a:r>
              <a:rPr lang="fr-FR" sz="1400" dirty="0" smtClean="0">
                <a:latin typeface="Courier New" pitchFamily="49" charset="0"/>
              </a:rPr>
              <a:t> + " by </a:t>
            </a:r>
            <a:r>
              <a:rPr lang="fr-FR" sz="1400" dirty="0" err="1" smtClean="0">
                <a:latin typeface="Courier New" pitchFamily="49" charset="0"/>
              </a:rPr>
              <a:t>so_cust</a:t>
            </a:r>
            <a:r>
              <a:rPr lang="fr-FR" sz="1400" dirty="0" smtClean="0">
                <a:latin typeface="Courier New" pitchFamily="49" charset="0"/>
              </a:rPr>
              <a:t>:".</a:t>
            </a:r>
          </a:p>
        </p:txBody>
      </p:sp>
      <p:sp>
        <p:nvSpPr>
          <p:cNvPr id="97285" name="Rectangle 6"/>
          <p:cNvSpPr>
            <a:spLocks noChangeArrowheads="1"/>
          </p:cNvSpPr>
          <p:nvPr/>
        </p:nvSpPr>
        <p:spPr bwMode="auto">
          <a:xfrm>
            <a:off x="889027" y="100010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QUERY : Clause statique</a:t>
            </a:r>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8" name="Rectangle 4"/>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98307" name="Rectangle 3"/>
          <p:cNvSpPr>
            <a:spLocks noGrp="1" noChangeArrowheads="1"/>
          </p:cNvSpPr>
          <p:nvPr>
            <p:ph idx="1"/>
          </p:nvPr>
        </p:nvSpPr>
        <p:spPr>
          <a:xfrm>
            <a:off x="152400" y="1428736"/>
            <a:ext cx="8991600" cy="4919658"/>
          </a:xfrm>
        </p:spPr>
        <p:txBody>
          <a:bodyPr/>
          <a:lstStyle/>
          <a:p>
            <a:r>
              <a:rPr lang="fr-FR" sz="1800" dirty="0" smtClean="0">
                <a:latin typeface="Tahoma (Corps)"/>
              </a:rPr>
              <a:t>Connaître la valeur d’un filtre </a:t>
            </a:r>
          </a:p>
          <a:p>
            <a:r>
              <a:rPr lang="fr-FR" sz="1800" dirty="0" smtClean="0">
                <a:latin typeface="Tahoma (Corps)"/>
              </a:rPr>
              <a:t>Fonction </a:t>
            </a:r>
            <a:r>
              <a:rPr lang="fr-FR" sz="1800" dirty="0" err="1" smtClean="0">
                <a:latin typeface="Tahoma (Corps)"/>
              </a:rPr>
              <a:t>GetFilterValue</a:t>
            </a:r>
            <a:endParaRPr lang="fr-FR" sz="1800" dirty="0" smtClean="0">
              <a:latin typeface="Tahoma (Corps)"/>
            </a:endParaRPr>
          </a:p>
          <a:p>
            <a:pPr lvl="4"/>
            <a:endParaRPr lang="fr-FR" sz="1800" b="1" dirty="0" smtClean="0">
              <a:latin typeface="Tahoma (Corps)"/>
            </a:endParaRPr>
          </a:p>
          <a:p>
            <a:pPr>
              <a:lnSpc>
                <a:spcPct val="70000"/>
              </a:lnSpc>
              <a:spcBef>
                <a:spcPct val="20000"/>
              </a:spcBef>
              <a:buFont typeface="Wingdings" pitchFamily="2" charset="2"/>
              <a:buNone/>
            </a:pPr>
            <a:r>
              <a:rPr lang="fr-FR" sz="1800" b="0" dirty="0" smtClean="0">
                <a:latin typeface="Tahoma (Corps)"/>
              </a:rPr>
              <a:t>FUNCTION </a:t>
            </a:r>
            <a:r>
              <a:rPr lang="fr-FR" sz="1800" b="0" dirty="0" err="1" smtClean="0">
                <a:latin typeface="Tahoma (Corps)"/>
              </a:rPr>
              <a:t>GetFilterValue</a:t>
            </a:r>
            <a:r>
              <a:rPr lang="fr-FR" sz="1800" b="0" dirty="0" smtClean="0">
                <a:latin typeface="Tahoma (Corps)"/>
              </a:rPr>
              <a:t> </a:t>
            </a:r>
            <a:r>
              <a:rPr lang="fr-FR" sz="1800" b="0" dirty="0" err="1" smtClean="0">
                <a:latin typeface="Tahoma (Corps)"/>
              </a:rPr>
              <a:t>returns</a:t>
            </a:r>
            <a:r>
              <a:rPr lang="fr-FR" sz="1800" b="0" dirty="0" smtClean="0">
                <a:latin typeface="Tahoma (Corps)"/>
              </a:rPr>
              <a:t> </a:t>
            </a:r>
            <a:r>
              <a:rPr lang="fr-FR" sz="1800" b="0" dirty="0" err="1" smtClean="0">
                <a:latin typeface="Tahoma (Corps)"/>
              </a:rPr>
              <a:t>character</a:t>
            </a:r>
            <a:r>
              <a:rPr lang="fr-FR" sz="1800" b="0" dirty="0" smtClean="0">
                <a:latin typeface="Tahoma (Corps)"/>
              </a:rPr>
              <a:t> </a:t>
            </a:r>
          </a:p>
          <a:p>
            <a:pPr>
              <a:lnSpc>
                <a:spcPct val="70000"/>
              </a:lnSpc>
              <a:spcBef>
                <a:spcPct val="20000"/>
              </a:spcBef>
              <a:buFont typeface="Wingdings" pitchFamily="2" charset="2"/>
              <a:buNone/>
            </a:pPr>
            <a:r>
              <a:rPr lang="fr-FR" sz="1800" b="0" dirty="0" smtClean="0">
                <a:latin typeface="Tahoma (Corps)"/>
              </a:rPr>
              <a:t>	        (input </a:t>
            </a:r>
            <a:r>
              <a:rPr lang="fr-FR" sz="1800" b="0" dirty="0" err="1" smtClean="0">
                <a:latin typeface="Tahoma (Corps)"/>
              </a:rPr>
              <a:t>ipBufferName</a:t>
            </a:r>
            <a:r>
              <a:rPr lang="fr-FR" sz="1800" b="0" dirty="0" smtClean="0">
                <a:latin typeface="Tahoma (Corps)"/>
              </a:rPr>
              <a:t> as </a:t>
            </a:r>
            <a:r>
              <a:rPr lang="fr-FR" sz="1800" b="0" dirty="0" err="1" smtClean="0">
                <a:latin typeface="Tahoma (Corps)"/>
              </a:rPr>
              <a:t>character</a:t>
            </a:r>
            <a:r>
              <a:rPr lang="fr-FR" sz="1800" b="0" dirty="0" smtClean="0">
                <a:latin typeface="Tahoma (Corps)"/>
              </a:rPr>
              <a:t>, </a:t>
            </a:r>
          </a:p>
          <a:p>
            <a:pPr>
              <a:lnSpc>
                <a:spcPct val="70000"/>
              </a:lnSpc>
              <a:spcBef>
                <a:spcPct val="20000"/>
              </a:spcBef>
              <a:buFont typeface="Wingdings" pitchFamily="2" charset="2"/>
              <a:buNone/>
            </a:pPr>
            <a:r>
              <a:rPr lang="fr-FR" sz="1800" b="0" dirty="0" smtClean="0">
                <a:latin typeface="Tahoma (Corps)"/>
              </a:rPr>
              <a:t>	         input </a:t>
            </a:r>
            <a:r>
              <a:rPr lang="fr-FR" sz="1800" b="0" dirty="0" err="1" smtClean="0">
                <a:latin typeface="Tahoma (Corps)"/>
              </a:rPr>
              <a:t>ipFieldName</a:t>
            </a:r>
            <a:r>
              <a:rPr lang="fr-FR" sz="1800" b="0" dirty="0" smtClean="0">
                <a:latin typeface="Tahoma (Corps)"/>
              </a:rPr>
              <a:t> as </a:t>
            </a:r>
            <a:r>
              <a:rPr lang="fr-FR" sz="1800" b="0" dirty="0" err="1" smtClean="0">
                <a:latin typeface="Tahoma (Corps)"/>
              </a:rPr>
              <a:t>character</a:t>
            </a:r>
            <a:r>
              <a:rPr lang="fr-FR" sz="1800" b="0" dirty="0" smtClean="0">
                <a:latin typeface="Tahoma (Corps)"/>
              </a:rPr>
              <a:t>, </a:t>
            </a:r>
          </a:p>
          <a:p>
            <a:pPr>
              <a:lnSpc>
                <a:spcPct val="70000"/>
              </a:lnSpc>
              <a:spcBef>
                <a:spcPct val="20000"/>
              </a:spcBef>
              <a:buFont typeface="Wingdings" pitchFamily="2" charset="2"/>
              <a:buNone/>
            </a:pPr>
            <a:r>
              <a:rPr lang="fr-FR" sz="1800" b="0" dirty="0" smtClean="0">
                <a:latin typeface="Tahoma (Corps)"/>
              </a:rPr>
              <a:t>	         input </a:t>
            </a:r>
            <a:r>
              <a:rPr lang="fr-FR" sz="1800" b="0" dirty="0" err="1" smtClean="0">
                <a:latin typeface="Tahoma (Corps)"/>
              </a:rPr>
              <a:t>defaultValue</a:t>
            </a:r>
            <a:r>
              <a:rPr lang="fr-FR" sz="1800" b="0" dirty="0" smtClean="0">
                <a:latin typeface="Tahoma (Corps)"/>
              </a:rPr>
              <a:t> as </a:t>
            </a:r>
            <a:r>
              <a:rPr lang="fr-FR" sz="1800" b="0" dirty="0" err="1" smtClean="0">
                <a:latin typeface="Tahoma (Corps)"/>
              </a:rPr>
              <a:t>character</a:t>
            </a:r>
            <a:r>
              <a:rPr lang="fr-FR" sz="1800" b="0" dirty="0" smtClean="0">
                <a:latin typeface="Tahoma (Corps)"/>
              </a:rPr>
              <a:t>):</a:t>
            </a:r>
          </a:p>
          <a:p>
            <a:pPr>
              <a:lnSpc>
                <a:spcPct val="70000"/>
              </a:lnSpc>
              <a:spcBef>
                <a:spcPct val="20000"/>
              </a:spcBef>
            </a:pPr>
            <a:endParaRPr lang="fr-FR" sz="1800" dirty="0" smtClean="0">
              <a:latin typeface="Tahoma (Corps)"/>
            </a:endParaRPr>
          </a:p>
          <a:p>
            <a:pPr>
              <a:lnSpc>
                <a:spcPct val="70000"/>
              </a:lnSpc>
              <a:spcBef>
                <a:spcPct val="20000"/>
              </a:spcBef>
            </a:pPr>
            <a:r>
              <a:rPr lang="fr-FR" sz="1800" dirty="0" smtClean="0">
                <a:latin typeface="Tahoma (Corps)"/>
              </a:rPr>
              <a:t>Retourne la valeur du filtre</a:t>
            </a:r>
          </a:p>
          <a:p>
            <a:pPr>
              <a:lnSpc>
                <a:spcPct val="70000"/>
              </a:lnSpc>
              <a:spcBef>
                <a:spcPct val="20000"/>
              </a:spcBef>
            </a:pPr>
            <a:r>
              <a:rPr lang="fr-FR" sz="1800" dirty="0" smtClean="0">
                <a:latin typeface="Tahoma (Corps)"/>
              </a:rPr>
              <a:t>Exemple</a:t>
            </a:r>
          </a:p>
          <a:p>
            <a:pPr lvl="4"/>
            <a:endParaRPr lang="fr-FR" sz="1800" b="1" dirty="0" smtClean="0">
              <a:latin typeface="Tahoma (Corps)"/>
            </a:endParaRPr>
          </a:p>
          <a:p>
            <a:pPr>
              <a:lnSpc>
                <a:spcPct val="70000"/>
              </a:lnSpc>
              <a:spcBef>
                <a:spcPct val="20000"/>
              </a:spcBef>
              <a:buFont typeface="Wingdings" pitchFamily="2" charset="2"/>
              <a:buNone/>
            </a:pPr>
            <a:r>
              <a:rPr lang="fr-FR" sz="1800" b="0" dirty="0" err="1" smtClean="0">
                <a:latin typeface="Tahoma (Corps)"/>
              </a:rPr>
              <a:t>define</a:t>
            </a:r>
            <a:r>
              <a:rPr lang="fr-FR" sz="1800" b="0" dirty="0" smtClean="0">
                <a:latin typeface="Tahoma (Corps)"/>
              </a:rPr>
              <a:t> var </a:t>
            </a:r>
            <a:r>
              <a:rPr lang="fr-FR" sz="1800" b="0" dirty="0" err="1" smtClean="0">
                <a:latin typeface="Tahoma (Corps)"/>
              </a:rPr>
              <a:t>orderLineFilterValue</a:t>
            </a:r>
            <a:r>
              <a:rPr lang="fr-FR" sz="1800" b="0" dirty="0" smtClean="0">
                <a:latin typeface="Tahoma (Corps)"/>
              </a:rPr>
              <a:t> as </a:t>
            </a:r>
            <a:r>
              <a:rPr lang="fr-FR" sz="1800" b="0" dirty="0" err="1" smtClean="0">
                <a:latin typeface="Tahoma (Corps)"/>
              </a:rPr>
              <a:t>integer</a:t>
            </a:r>
            <a:r>
              <a:rPr lang="fr-FR" sz="1800" b="0" dirty="0" smtClean="0">
                <a:latin typeface="Tahoma (Corps)"/>
              </a:rPr>
              <a:t> no-undo.</a:t>
            </a:r>
          </a:p>
          <a:p>
            <a:pPr>
              <a:lnSpc>
                <a:spcPct val="70000"/>
              </a:lnSpc>
              <a:spcBef>
                <a:spcPct val="20000"/>
              </a:spcBef>
              <a:buFont typeface="Wingdings" pitchFamily="2" charset="2"/>
              <a:buNone/>
            </a:pPr>
            <a:r>
              <a:rPr lang="fr-FR" sz="1800" b="0" dirty="0" err="1" smtClean="0">
                <a:latin typeface="Tahoma (Corps)"/>
              </a:rPr>
              <a:t>orderLineFilterValue</a:t>
            </a:r>
            <a:r>
              <a:rPr lang="fr-FR" sz="1800" b="0" dirty="0" smtClean="0">
                <a:latin typeface="Tahoma (Corps)"/>
              </a:rPr>
              <a:t>= </a:t>
            </a:r>
            <a:r>
              <a:rPr lang="fr-FR" sz="1800" b="0" dirty="0" err="1" smtClean="0">
                <a:latin typeface="Tahoma (Corps)"/>
              </a:rPr>
              <a:t>integer</a:t>
            </a:r>
            <a:r>
              <a:rPr lang="fr-FR" sz="1800" b="0" dirty="0" smtClean="0">
                <a:latin typeface="Tahoma (Corps)"/>
              </a:rPr>
              <a:t>(</a:t>
            </a:r>
          </a:p>
          <a:p>
            <a:pPr>
              <a:lnSpc>
                <a:spcPct val="70000"/>
              </a:lnSpc>
              <a:spcBef>
                <a:spcPct val="20000"/>
              </a:spcBef>
              <a:buFont typeface="Wingdings" pitchFamily="2" charset="2"/>
              <a:buNone/>
            </a:pPr>
            <a:r>
              <a:rPr lang="fr-FR" sz="1800" b="0" dirty="0" smtClean="0">
                <a:latin typeface="Tahoma (Corps)"/>
              </a:rPr>
              <a:t>                      </a:t>
            </a:r>
            <a:r>
              <a:rPr lang="fr-FR" sz="1800" b="0" dirty="0" err="1" smtClean="0">
                <a:latin typeface="Tahoma (Corps)"/>
              </a:rPr>
              <a:t>GetFilterValue</a:t>
            </a:r>
            <a:r>
              <a:rPr lang="fr-FR" sz="1800" b="0" dirty="0" smtClean="0">
                <a:latin typeface="Tahoma (Corps)"/>
              </a:rPr>
              <a:t>("</a:t>
            </a:r>
            <a:r>
              <a:rPr lang="fr-FR" sz="1800" b="0" dirty="0" err="1" smtClean="0">
                <a:latin typeface="Tahoma (Corps)"/>
              </a:rPr>
              <a:t>ttReportOptions</a:t>
            </a:r>
            <a:r>
              <a:rPr lang="fr-FR" sz="1800" b="0" dirty="0" smtClean="0">
                <a:latin typeface="Tahoma (Corps)"/>
              </a:rPr>
              <a:t>", </a:t>
            </a:r>
          </a:p>
          <a:p>
            <a:pPr>
              <a:lnSpc>
                <a:spcPct val="70000"/>
              </a:lnSpc>
              <a:spcBef>
                <a:spcPct val="20000"/>
              </a:spcBef>
              <a:buFont typeface="Wingdings" pitchFamily="2" charset="2"/>
              <a:buNone/>
            </a:pPr>
            <a:r>
              <a:rPr lang="fr-FR" sz="1800" b="0" dirty="0" smtClean="0">
                <a:latin typeface="Tahoma (Corps)"/>
              </a:rPr>
              <a:t>                                     “</a:t>
            </a:r>
            <a:r>
              <a:rPr lang="fr-FR" sz="1800" b="0" dirty="0" err="1" smtClean="0">
                <a:latin typeface="Tahoma (Corps)"/>
              </a:rPr>
              <a:t>sod_line</a:t>
            </a:r>
            <a:r>
              <a:rPr lang="fr-FR" sz="1800" b="0" dirty="0" smtClean="0">
                <a:latin typeface="Tahoma (Corps)"/>
              </a:rPr>
              <a:t>", </a:t>
            </a:r>
          </a:p>
          <a:p>
            <a:pPr>
              <a:lnSpc>
                <a:spcPct val="70000"/>
              </a:lnSpc>
              <a:spcBef>
                <a:spcPct val="20000"/>
              </a:spcBef>
              <a:buFont typeface="Wingdings" pitchFamily="2" charset="2"/>
              <a:buNone/>
            </a:pPr>
            <a:r>
              <a:rPr lang="fr-FR" sz="1800" b="0" dirty="0" smtClean="0">
                <a:latin typeface="Tahoma (Corps)"/>
              </a:rPr>
              <a:t>                                     "1")).</a:t>
            </a:r>
          </a:p>
        </p:txBody>
      </p:sp>
      <p:sp>
        <p:nvSpPr>
          <p:cNvPr id="98309" name="Rectangle 6"/>
          <p:cNvSpPr>
            <a:spLocks noChangeArrowheads="1"/>
          </p:cNvSpPr>
          <p:nvPr/>
        </p:nvSpPr>
        <p:spPr bwMode="auto">
          <a:xfrm>
            <a:off x="857224" y="85723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Fonction « </a:t>
            </a:r>
            <a:r>
              <a:rPr lang="fr-FR" dirty="0" err="1">
                <a:latin typeface="Arial" pitchFamily="34" charset="0"/>
              </a:rPr>
              <a:t>GetFilterValue</a:t>
            </a:r>
            <a:r>
              <a:rPr lang="fr-FR" dirty="0">
                <a:latin typeface="Arial" pitchFamily="34" charset="0"/>
              </a:rPr>
              <a:t> »</a:t>
            </a:r>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5"/>
          <p:cNvSpPr>
            <a:spLocks noGrp="1" noChangeArrowheads="1"/>
          </p:cNvSpPr>
          <p:nvPr>
            <p:ph type="title"/>
          </p:nvPr>
        </p:nvSpPr>
        <p:spPr>
          <a:xfrm>
            <a:off x="857224" y="9999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99332" name="Rectangle 3"/>
          <p:cNvSpPr>
            <a:spLocks noGrp="1" noChangeArrowheads="1"/>
          </p:cNvSpPr>
          <p:nvPr>
            <p:ph idx="1"/>
          </p:nvPr>
        </p:nvSpPr>
        <p:spPr>
          <a:xfrm>
            <a:off x="925513" y="1124745"/>
            <a:ext cx="7456487" cy="5099844"/>
          </a:xfrm>
        </p:spPr>
        <p:txBody>
          <a:bodyPr/>
          <a:lstStyle/>
          <a:p>
            <a:pPr>
              <a:lnSpc>
                <a:spcPct val="70000"/>
              </a:lnSpc>
              <a:spcBef>
                <a:spcPct val="20000"/>
              </a:spcBef>
              <a:buFont typeface="Wingdings" pitchFamily="2" charset="2"/>
              <a:buNone/>
            </a:pPr>
            <a:r>
              <a:rPr lang="fr-FR" sz="1200" b="0" dirty="0" err="1" smtClean="0">
                <a:latin typeface="Courier New" pitchFamily="49" charset="0"/>
              </a:rPr>
              <a:t>repeat</a:t>
            </a:r>
            <a:r>
              <a:rPr lang="fr-FR" sz="1200" b="0" dirty="0" smtClean="0">
                <a:latin typeface="Courier New" pitchFamily="49" charset="0"/>
              </a:rPr>
              <a:t> </a:t>
            </a:r>
            <a:r>
              <a:rPr lang="fr-FR" sz="1200" b="0" dirty="0" err="1" smtClean="0">
                <a:latin typeface="Courier New" pitchFamily="49" charset="0"/>
              </a:rPr>
              <a:t>while</a:t>
            </a:r>
            <a:r>
              <a:rPr lang="fr-FR" sz="1200" b="0" dirty="0" smtClean="0">
                <a:latin typeface="Courier New" pitchFamily="49" charset="0"/>
              </a:rPr>
              <a:t> not </a:t>
            </a:r>
            <a:r>
              <a:rPr lang="fr-FR" sz="1200" b="0" dirty="0" err="1" smtClean="0">
                <a:latin typeface="Courier New" pitchFamily="49" charset="0"/>
              </a:rPr>
              <a:t>hSOQuery:query-off-end</a:t>
            </a:r>
            <a:r>
              <a:rPr lang="fr-FR" sz="1200" b="0" dirty="0" smtClean="0">
                <a:latin typeface="Courier New" pitchFamily="49" charset="0"/>
              </a:rPr>
              <a:t>:</a:t>
            </a: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create</a:t>
            </a:r>
            <a:r>
              <a:rPr lang="fr-FR" sz="1200" b="0" dirty="0" smtClean="0">
                <a:latin typeface="Courier New" pitchFamily="49" charset="0"/>
              </a:rPr>
              <a:t> </a:t>
            </a:r>
            <a:r>
              <a:rPr lang="fr-FR" sz="1200" b="0" dirty="0" err="1" smtClean="0">
                <a:latin typeface="Courier New" pitchFamily="49" charset="0"/>
              </a:rPr>
              <a:t>ttSalesHeader</a:t>
            </a:r>
            <a:r>
              <a:rPr lang="fr-FR" sz="1200" b="0" dirty="0" smtClean="0">
                <a:latin typeface="Courier New" pitchFamily="49" charset="0"/>
              </a:rPr>
              <a:t>.</a:t>
            </a: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assign</a:t>
            </a: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ttSalesHeader.so_nbr = so_mstr.so_nbr</a:t>
            </a:r>
          </a:p>
          <a:p>
            <a:pPr>
              <a:lnSpc>
                <a:spcPct val="70000"/>
              </a:lnSpc>
              <a:spcBef>
                <a:spcPct val="20000"/>
              </a:spcBef>
              <a:buFont typeface="Wingdings" pitchFamily="2" charset="2"/>
              <a:buNone/>
            </a:pPr>
            <a:r>
              <a:rPr lang="fr-FR" sz="1200" b="0" dirty="0" smtClean="0">
                <a:latin typeface="Courier New" pitchFamily="49" charset="0"/>
              </a:rPr>
              <a:t>         ttSalesHeader.so_cust = so_mstr.so_cust</a:t>
            </a:r>
          </a:p>
          <a:p>
            <a:pPr>
              <a:lnSpc>
                <a:spcPct val="70000"/>
              </a:lnSpc>
              <a:spcBef>
                <a:spcPct val="20000"/>
              </a:spcBef>
              <a:buFont typeface="Wingdings" pitchFamily="2" charset="2"/>
              <a:buNone/>
            </a:pPr>
            <a:r>
              <a:rPr lang="fr-FR" sz="1200" b="0" dirty="0" smtClean="0">
                <a:latin typeface="Courier New" pitchFamily="49" charset="0"/>
              </a:rPr>
              <a:t>         ttSalesHeader.so_ord_date = so_mstr.so_ord_date</a:t>
            </a:r>
          </a:p>
          <a:p>
            <a:pPr>
              <a:lnSpc>
                <a:spcPct val="70000"/>
              </a:lnSpc>
              <a:spcBef>
                <a:spcPct val="20000"/>
              </a:spcBef>
              <a:buFont typeface="Wingdings" pitchFamily="2" charset="2"/>
              <a:buNone/>
            </a:pPr>
            <a:r>
              <a:rPr lang="fr-FR" sz="1200" b="0" dirty="0" smtClean="0">
                <a:latin typeface="Courier New" pitchFamily="49" charset="0"/>
              </a:rPr>
              <a:t>         ttSalesHeader.sales_order_slspsn1 = so_mstr.so_slspsn[1]</a:t>
            </a:r>
          </a:p>
          <a:p>
            <a:pPr>
              <a:lnSpc>
                <a:spcPct val="70000"/>
              </a:lnSpc>
              <a:spcBef>
                <a:spcPct val="20000"/>
              </a:spcBef>
              <a:buFont typeface="Wingdings" pitchFamily="2" charset="2"/>
              <a:buNone/>
            </a:pPr>
            <a:r>
              <a:rPr lang="fr-FR" sz="1200" b="0" dirty="0" smtClean="0">
                <a:latin typeface="Courier New" pitchFamily="49" charset="0"/>
              </a:rPr>
              <a:t>         ttSalesHeader.sales_order_slspsn2 = so_mstr.so_slspsn[2]</a:t>
            </a:r>
          </a:p>
          <a:p>
            <a:pPr>
              <a:lnSpc>
                <a:spcPct val="70000"/>
              </a:lnSpc>
              <a:spcBef>
                <a:spcPct val="20000"/>
              </a:spcBef>
              <a:buFont typeface="Wingdings" pitchFamily="2" charset="2"/>
              <a:buNone/>
            </a:pPr>
            <a:r>
              <a:rPr lang="fr-FR" sz="1200" b="0" dirty="0" smtClean="0">
                <a:latin typeface="Courier New" pitchFamily="49" charset="0"/>
              </a:rPr>
              <a:t>         ttSalesHeader.sales_order_slspsn3 = so_mstr.so_slspsn[3]</a:t>
            </a:r>
          </a:p>
          <a:p>
            <a:pPr>
              <a:lnSpc>
                <a:spcPct val="70000"/>
              </a:lnSpc>
              <a:spcBef>
                <a:spcPct val="20000"/>
              </a:spcBef>
              <a:buFont typeface="Wingdings" pitchFamily="2" charset="2"/>
              <a:buNone/>
            </a:pPr>
            <a:r>
              <a:rPr lang="fr-FR" sz="1200" b="0" dirty="0" smtClean="0">
                <a:latin typeface="Courier New" pitchFamily="49" charset="0"/>
              </a:rPr>
              <a:t>         ttSalesHeader.sales_order_slspsn4 = so_mstr.so_slspsn[4].</a:t>
            </a:r>
          </a:p>
          <a:p>
            <a:pPr>
              <a:lnSpc>
                <a:spcPct val="70000"/>
              </a:lnSpc>
              <a:spcBef>
                <a:spcPct val="20000"/>
              </a:spcBef>
              <a:buFont typeface="Wingdings" pitchFamily="2" charset="2"/>
              <a:buNone/>
            </a:pP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for </a:t>
            </a:r>
            <a:r>
              <a:rPr lang="fr-FR" sz="1200" b="0" dirty="0" err="1" smtClean="0">
                <a:latin typeface="Courier New" pitchFamily="49" charset="0"/>
              </a:rPr>
              <a:t>each</a:t>
            </a:r>
            <a:r>
              <a:rPr lang="fr-FR" sz="1200" b="0" dirty="0" smtClean="0">
                <a:latin typeface="Courier New" pitchFamily="49" charset="0"/>
              </a:rPr>
              <a:t> </a:t>
            </a:r>
            <a:r>
              <a:rPr lang="fr-FR" sz="1200" b="0" dirty="0" err="1" smtClean="0">
                <a:latin typeface="Courier New" pitchFamily="49" charset="0"/>
              </a:rPr>
              <a:t>sod_det</a:t>
            </a:r>
            <a:r>
              <a:rPr lang="fr-FR" sz="1200" b="0" dirty="0" smtClean="0">
                <a:latin typeface="Courier New" pitchFamily="49" charset="0"/>
              </a:rPr>
              <a:t> no-</a:t>
            </a:r>
            <a:r>
              <a:rPr lang="fr-FR" sz="1200" b="0" dirty="0" err="1" smtClean="0">
                <a:latin typeface="Courier New" pitchFamily="49" charset="0"/>
              </a:rPr>
              <a:t>lock</a:t>
            </a: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where</a:t>
            </a:r>
            <a:r>
              <a:rPr lang="fr-FR" sz="1200" b="0" dirty="0" smtClean="0">
                <a:latin typeface="Courier New" pitchFamily="49" charset="0"/>
              </a:rPr>
              <a:t> </a:t>
            </a:r>
            <a:r>
              <a:rPr lang="fr-FR" sz="1200" b="0" dirty="0" err="1" smtClean="0">
                <a:latin typeface="Courier New" pitchFamily="49" charset="0"/>
              </a:rPr>
              <a:t>sod_det.sod_nbr</a:t>
            </a:r>
            <a:r>
              <a:rPr lang="fr-FR" sz="1200" b="0" dirty="0" smtClean="0">
                <a:latin typeface="Courier New" pitchFamily="49" charset="0"/>
              </a:rPr>
              <a:t> = so_mstr.so_nbr</a:t>
            </a:r>
          </a:p>
          <a:p>
            <a:pPr>
              <a:lnSpc>
                <a:spcPct val="70000"/>
              </a:lnSpc>
              <a:spcBef>
                <a:spcPct val="20000"/>
              </a:spcBef>
              <a:buFont typeface="Wingdings" pitchFamily="2" charset="2"/>
              <a:buNone/>
            </a:pPr>
            <a:r>
              <a:rPr lang="fr-FR" sz="1200" b="0" dirty="0" smtClean="0">
                <a:latin typeface="Courier New" pitchFamily="49" charset="0"/>
              </a:rPr>
              <a:t>         and </a:t>
            </a:r>
            <a:r>
              <a:rPr lang="fr-FR" sz="1200" b="0" dirty="0" err="1" smtClean="0">
                <a:latin typeface="Courier New" pitchFamily="49" charset="0"/>
              </a:rPr>
              <a:t>sod_det.sod_domain</a:t>
            </a:r>
            <a:r>
              <a:rPr lang="fr-FR" sz="1200" b="0" dirty="0" smtClean="0">
                <a:latin typeface="Courier New" pitchFamily="49" charset="0"/>
              </a:rPr>
              <a:t> = </a:t>
            </a:r>
            <a:r>
              <a:rPr lang="fr-FR" sz="1200" b="0" dirty="0" err="1" smtClean="0">
                <a:latin typeface="Courier New" pitchFamily="49" charset="0"/>
              </a:rPr>
              <a:t>global_domain</a:t>
            </a:r>
            <a:r>
              <a:rPr lang="fr-FR" sz="1200" b="0" dirty="0" smtClean="0">
                <a:latin typeface="Courier New" pitchFamily="49" charset="0"/>
              </a:rPr>
              <a:t>:</a:t>
            </a:r>
          </a:p>
          <a:p>
            <a:pPr>
              <a:lnSpc>
                <a:spcPct val="70000"/>
              </a:lnSpc>
              <a:spcBef>
                <a:spcPct val="20000"/>
              </a:spcBef>
              <a:buFont typeface="Wingdings" pitchFamily="2" charset="2"/>
              <a:buNone/>
            </a:pP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create</a:t>
            </a:r>
            <a:r>
              <a:rPr lang="fr-FR" sz="1200" b="0" dirty="0" smtClean="0">
                <a:latin typeface="Courier New" pitchFamily="49" charset="0"/>
              </a:rPr>
              <a:t> </a:t>
            </a:r>
            <a:r>
              <a:rPr lang="fr-FR" sz="1200" b="0" dirty="0" err="1" smtClean="0">
                <a:latin typeface="Courier New" pitchFamily="49" charset="0"/>
              </a:rPr>
              <a:t>ttSoLine</a:t>
            </a:r>
            <a:r>
              <a:rPr lang="fr-FR" sz="1200" b="0" dirty="0" smtClean="0">
                <a:latin typeface="Courier New" pitchFamily="49" charset="0"/>
              </a:rPr>
              <a:t>.</a:t>
            </a: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assign</a:t>
            </a: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ttSoLine</a:t>
            </a:r>
            <a:r>
              <a:rPr lang="fr-FR" sz="1200" b="0" dirty="0" smtClean="0">
                <a:latin typeface="Courier New" pitchFamily="49" charset="0"/>
              </a:rPr>
              <a:t>.</a:t>
            </a:r>
            <a:r>
              <a:rPr lang="fr-FR" sz="1200" b="0" dirty="0" err="1" smtClean="0">
                <a:latin typeface="Courier New" pitchFamily="49" charset="0"/>
              </a:rPr>
              <a:t>sales_order_number</a:t>
            </a:r>
            <a:r>
              <a:rPr lang="fr-FR" sz="1200" b="0" dirty="0" smtClean="0">
                <a:latin typeface="Courier New" pitchFamily="49" charset="0"/>
              </a:rPr>
              <a:t> = </a:t>
            </a:r>
            <a:r>
              <a:rPr lang="fr-FR" sz="1200" b="0" dirty="0" err="1" smtClean="0">
                <a:latin typeface="Courier New" pitchFamily="49" charset="0"/>
              </a:rPr>
              <a:t>sod_det.sod_nbr</a:t>
            </a: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ttSoLine</a:t>
            </a:r>
            <a:r>
              <a:rPr lang="fr-FR" sz="1200" b="0" dirty="0" smtClean="0">
                <a:latin typeface="Courier New" pitchFamily="49" charset="0"/>
              </a:rPr>
              <a:t>.</a:t>
            </a:r>
            <a:r>
              <a:rPr lang="fr-FR" sz="1200" b="0" dirty="0" err="1" smtClean="0">
                <a:latin typeface="Courier New" pitchFamily="49" charset="0"/>
              </a:rPr>
              <a:t>sales_detail_line</a:t>
            </a:r>
            <a:r>
              <a:rPr lang="fr-FR" sz="1200" b="0" dirty="0" smtClean="0">
                <a:latin typeface="Courier New" pitchFamily="49" charset="0"/>
              </a:rPr>
              <a:t> = </a:t>
            </a:r>
            <a:r>
              <a:rPr lang="fr-FR" sz="1200" b="0" dirty="0" err="1" smtClean="0">
                <a:latin typeface="Courier New" pitchFamily="49" charset="0"/>
              </a:rPr>
              <a:t>sod_det.sod_line</a:t>
            </a: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ttSoLine</a:t>
            </a:r>
            <a:r>
              <a:rPr lang="fr-FR" sz="1200" b="0" dirty="0" smtClean="0">
                <a:latin typeface="Courier New" pitchFamily="49" charset="0"/>
              </a:rPr>
              <a:t>.</a:t>
            </a:r>
            <a:r>
              <a:rPr lang="fr-FR" sz="1200" b="0" dirty="0" err="1" smtClean="0">
                <a:latin typeface="Courier New" pitchFamily="49" charset="0"/>
              </a:rPr>
              <a:t>sales_detail_item</a:t>
            </a:r>
            <a:r>
              <a:rPr lang="fr-FR" sz="1200" b="0" dirty="0" smtClean="0">
                <a:latin typeface="Courier New" pitchFamily="49" charset="0"/>
              </a:rPr>
              <a:t> = </a:t>
            </a:r>
            <a:r>
              <a:rPr lang="fr-FR" sz="1200" b="0" dirty="0" err="1" smtClean="0">
                <a:latin typeface="Courier New" pitchFamily="49" charset="0"/>
              </a:rPr>
              <a:t>sod_det.sod_part</a:t>
            </a: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ttSoLine</a:t>
            </a:r>
            <a:r>
              <a:rPr lang="fr-FR" sz="1200" b="0" dirty="0" smtClean="0">
                <a:latin typeface="Courier New" pitchFamily="49" charset="0"/>
              </a:rPr>
              <a:t>.</a:t>
            </a:r>
            <a:r>
              <a:rPr lang="fr-FR" sz="1200" b="0" dirty="0" err="1" smtClean="0">
                <a:latin typeface="Courier New" pitchFamily="49" charset="0"/>
              </a:rPr>
              <a:t>sales_detail_qty_ord</a:t>
            </a:r>
            <a:r>
              <a:rPr lang="fr-FR" sz="1200" b="0" dirty="0" smtClean="0">
                <a:latin typeface="Courier New" pitchFamily="49" charset="0"/>
              </a:rPr>
              <a:t> = </a:t>
            </a:r>
            <a:r>
              <a:rPr lang="fr-FR" sz="1200" b="0" dirty="0" err="1" smtClean="0">
                <a:latin typeface="Courier New" pitchFamily="49" charset="0"/>
              </a:rPr>
              <a:t>sod_det.sod_qty_ord</a:t>
            </a: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ttSoLine</a:t>
            </a:r>
            <a:r>
              <a:rPr lang="fr-FR" sz="1200" b="0" dirty="0" smtClean="0">
                <a:latin typeface="Courier New" pitchFamily="49" charset="0"/>
              </a:rPr>
              <a:t>.</a:t>
            </a:r>
            <a:r>
              <a:rPr lang="fr-FR" sz="1200" b="0" dirty="0" err="1" smtClean="0">
                <a:latin typeface="Courier New" pitchFamily="49" charset="0"/>
              </a:rPr>
              <a:t>sales_detail_unit_measure</a:t>
            </a:r>
            <a:r>
              <a:rPr lang="fr-FR" sz="1200" b="0" dirty="0" smtClean="0">
                <a:latin typeface="Courier New" pitchFamily="49" charset="0"/>
              </a:rPr>
              <a:t> = </a:t>
            </a:r>
            <a:r>
              <a:rPr lang="fr-FR" sz="1200" b="0" dirty="0" err="1" smtClean="0">
                <a:latin typeface="Courier New" pitchFamily="49" charset="0"/>
              </a:rPr>
              <a:t>sod_det.sod_um</a:t>
            </a: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ttSoLine</a:t>
            </a:r>
            <a:r>
              <a:rPr lang="fr-FR" sz="1200" b="0" dirty="0" smtClean="0">
                <a:latin typeface="Courier New" pitchFamily="49" charset="0"/>
              </a:rPr>
              <a:t>.</a:t>
            </a:r>
            <a:r>
              <a:rPr lang="fr-FR" sz="1200" b="0" dirty="0" err="1" smtClean="0">
                <a:latin typeface="Courier New" pitchFamily="49" charset="0"/>
              </a:rPr>
              <a:t>sales_detail_due_date</a:t>
            </a:r>
            <a:r>
              <a:rPr lang="fr-FR" sz="1200" b="0" dirty="0" smtClean="0">
                <a:latin typeface="Courier New" pitchFamily="49" charset="0"/>
              </a:rPr>
              <a:t> = </a:t>
            </a:r>
            <a:r>
              <a:rPr lang="fr-FR" sz="1200" b="0" dirty="0" err="1" smtClean="0">
                <a:latin typeface="Courier New" pitchFamily="49" charset="0"/>
              </a:rPr>
              <a:t>sod_det.sod_due_date</a:t>
            </a:r>
            <a:r>
              <a:rPr lang="fr-FR" sz="1200" b="0" dirty="0" smtClean="0">
                <a:latin typeface="Courier New" pitchFamily="49" charset="0"/>
              </a:rPr>
              <a:t>.</a:t>
            </a:r>
          </a:p>
          <a:p>
            <a:pPr>
              <a:lnSpc>
                <a:spcPct val="70000"/>
              </a:lnSpc>
              <a:spcBef>
                <a:spcPct val="20000"/>
              </a:spcBef>
              <a:buFont typeface="Wingdings" pitchFamily="2" charset="2"/>
              <a:buNone/>
            </a:pPr>
            <a:r>
              <a:rPr lang="fr-FR" sz="1200" b="0" dirty="0" smtClean="0">
                <a:latin typeface="Courier New" pitchFamily="49" charset="0"/>
              </a:rPr>
              <a:t>      end.</a:t>
            </a:r>
          </a:p>
          <a:p>
            <a:pPr>
              <a:lnSpc>
                <a:spcPct val="70000"/>
              </a:lnSpc>
              <a:spcBef>
                <a:spcPct val="20000"/>
              </a:spcBef>
              <a:buFont typeface="Wingdings" pitchFamily="2" charset="2"/>
              <a:buNone/>
            </a:pPr>
            <a:endParaRPr lang="fr-FR" sz="1200" b="0" dirty="0" smtClean="0">
              <a:latin typeface="Courier New" pitchFamily="49" charset="0"/>
            </a:endParaRPr>
          </a:p>
          <a:p>
            <a:pPr>
              <a:lnSpc>
                <a:spcPct val="70000"/>
              </a:lnSpc>
              <a:spcBef>
                <a:spcPct val="20000"/>
              </a:spcBef>
              <a:buFont typeface="Wingdings" pitchFamily="2" charset="2"/>
              <a:buNone/>
            </a:pPr>
            <a:r>
              <a:rPr lang="fr-FR" sz="1200" b="0" dirty="0" smtClean="0">
                <a:latin typeface="Courier New" pitchFamily="49" charset="0"/>
              </a:rPr>
              <a:t>      </a:t>
            </a:r>
            <a:r>
              <a:rPr lang="fr-FR" sz="1200" b="0" dirty="0" err="1" smtClean="0">
                <a:latin typeface="Courier New" pitchFamily="49" charset="0"/>
              </a:rPr>
              <a:t>hSOQuery:get-next</a:t>
            </a:r>
            <a:r>
              <a:rPr lang="fr-FR" sz="1200" b="0" dirty="0" smtClean="0">
                <a:latin typeface="Courier New" pitchFamily="49" charset="0"/>
              </a:rPr>
              <a:t>().</a:t>
            </a:r>
          </a:p>
          <a:p>
            <a:pPr>
              <a:lnSpc>
                <a:spcPct val="70000"/>
              </a:lnSpc>
              <a:spcBef>
                <a:spcPct val="20000"/>
              </a:spcBef>
              <a:buFont typeface="Wingdings" pitchFamily="2" charset="2"/>
              <a:buNone/>
            </a:pPr>
            <a:r>
              <a:rPr lang="fr-FR" sz="1200" b="0" dirty="0" smtClean="0">
                <a:latin typeface="Courier New" pitchFamily="49" charset="0"/>
              </a:rPr>
              <a:t>   end. /* </a:t>
            </a:r>
            <a:r>
              <a:rPr lang="fr-FR" sz="1200" b="0" dirty="0" err="1" smtClean="0">
                <a:latin typeface="Courier New" pitchFamily="49" charset="0"/>
              </a:rPr>
              <a:t>Repeat</a:t>
            </a:r>
            <a:r>
              <a:rPr lang="fr-FR" sz="1200" b="0" dirty="0" smtClean="0">
                <a:latin typeface="Courier New" pitchFamily="49" charset="0"/>
              </a:rPr>
              <a:t> </a:t>
            </a:r>
            <a:r>
              <a:rPr lang="fr-FR" sz="1200" b="0" dirty="0" err="1" smtClean="0">
                <a:latin typeface="Courier New" pitchFamily="49" charset="0"/>
              </a:rPr>
              <a:t>query</a:t>
            </a:r>
            <a:r>
              <a:rPr lang="fr-FR" sz="1200" b="0" dirty="0" smtClean="0">
                <a:latin typeface="Courier New" pitchFamily="49" charset="0"/>
              </a:rPr>
              <a:t> */</a:t>
            </a:r>
          </a:p>
          <a:p>
            <a:pPr>
              <a:lnSpc>
                <a:spcPct val="70000"/>
              </a:lnSpc>
              <a:spcBef>
                <a:spcPct val="20000"/>
              </a:spcBef>
              <a:buFont typeface="Wingdings" pitchFamily="2" charset="2"/>
              <a:buNone/>
            </a:pPr>
            <a:endParaRPr lang="fr-FR" sz="1200" b="0" dirty="0" smtClean="0">
              <a:latin typeface="Courier New" pitchFamily="49" charset="0"/>
            </a:endParaRPr>
          </a:p>
          <a:p>
            <a:pPr>
              <a:lnSpc>
                <a:spcPct val="70000"/>
              </a:lnSpc>
              <a:spcBef>
                <a:spcPct val="20000"/>
              </a:spcBef>
              <a:buNone/>
            </a:pPr>
            <a:r>
              <a:rPr lang="en-US" sz="1200" b="0" dirty="0" smtClean="0">
                <a:latin typeface="Courier New" pitchFamily="49" charset="0"/>
              </a:rPr>
              <a:t>   </a:t>
            </a:r>
            <a:r>
              <a:rPr lang="en-US" sz="1200" b="0" dirty="0" err="1" smtClean="0">
                <a:latin typeface="Courier New" pitchFamily="49" charset="0"/>
              </a:rPr>
              <a:t>hQuery:query</a:t>
            </a:r>
            <a:r>
              <a:rPr lang="en-US" sz="1200" b="0" dirty="0" smtClean="0">
                <a:latin typeface="Courier New" pitchFamily="49" charset="0"/>
              </a:rPr>
              <a:t>-close().</a:t>
            </a:r>
          </a:p>
          <a:p>
            <a:pPr>
              <a:lnSpc>
                <a:spcPct val="70000"/>
              </a:lnSpc>
              <a:spcBef>
                <a:spcPct val="20000"/>
              </a:spcBef>
              <a:buNone/>
            </a:pPr>
            <a:r>
              <a:rPr lang="en-US" sz="1200" b="0" dirty="0" smtClean="0">
                <a:latin typeface="Courier New" pitchFamily="49" charset="0"/>
              </a:rPr>
              <a:t>   delete object </a:t>
            </a:r>
            <a:r>
              <a:rPr lang="en-US" sz="1200" b="0" dirty="0" err="1" smtClean="0">
                <a:latin typeface="Courier New" pitchFamily="49" charset="0"/>
              </a:rPr>
              <a:t>hQuery</a:t>
            </a:r>
            <a:r>
              <a:rPr lang="en-US" sz="1200" b="0" dirty="0" smtClean="0">
                <a:latin typeface="Courier New" pitchFamily="49" charset="0"/>
              </a:rPr>
              <a:t>.</a:t>
            </a:r>
            <a:endParaRPr lang="fr-FR" sz="1200" b="0" dirty="0" smtClean="0">
              <a:latin typeface="Courier New" pitchFamily="49" charset="0"/>
            </a:endParaRPr>
          </a:p>
          <a:p>
            <a:pPr>
              <a:lnSpc>
                <a:spcPct val="70000"/>
              </a:lnSpc>
              <a:spcBef>
                <a:spcPct val="20000"/>
              </a:spcBef>
              <a:buFont typeface="Wingdings" pitchFamily="2" charset="2"/>
              <a:buNone/>
            </a:pPr>
            <a:endParaRPr lang="fr-FR" sz="1000" b="0" dirty="0" smtClean="0">
              <a:latin typeface="Courier New" pitchFamily="49" charset="0"/>
            </a:endParaRPr>
          </a:p>
        </p:txBody>
      </p:sp>
      <p:sp>
        <p:nvSpPr>
          <p:cNvPr id="99333" name="Rectangle 6"/>
          <p:cNvSpPr>
            <a:spLocks noChangeArrowheads="1"/>
          </p:cNvSpPr>
          <p:nvPr/>
        </p:nvSpPr>
        <p:spPr bwMode="auto">
          <a:xfrm>
            <a:off x="857224"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QUERY : Gestion de l’itération</a:t>
            </a:r>
          </a:p>
        </p:txBody>
      </p:sp>
    </p:spTree>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8"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Programme PROGRESS pour ‘Proxy’</a:t>
            </a:r>
            <a:endParaRPr lang="fr-FR" dirty="0" smtClean="0"/>
          </a:p>
        </p:txBody>
      </p:sp>
      <p:sp>
        <p:nvSpPr>
          <p:cNvPr id="98307" name="Rectangle 3"/>
          <p:cNvSpPr>
            <a:spLocks noGrp="1" noChangeArrowheads="1"/>
          </p:cNvSpPr>
          <p:nvPr>
            <p:ph idx="1"/>
          </p:nvPr>
        </p:nvSpPr>
        <p:spPr>
          <a:xfrm>
            <a:off x="925513" y="908720"/>
            <a:ext cx="7456487" cy="5472607"/>
          </a:xfrm>
        </p:spPr>
        <p:txBody>
          <a:bodyPr/>
          <a:lstStyle/>
          <a:p>
            <a:r>
              <a:rPr lang="fr-FR" sz="1800" dirty="0" smtClean="0"/>
              <a:t>Report Framework est un outil en grande évolution. D’une version à l’autre, des fonctions sont rajoutées / modifiées.</a:t>
            </a:r>
          </a:p>
          <a:p>
            <a:r>
              <a:rPr lang="fr-FR" sz="1800" dirty="0" smtClean="0"/>
              <a:t>Deux fichiers source sont particulièrement utiles:</a:t>
            </a:r>
          </a:p>
          <a:p>
            <a:pPr lvl="1"/>
            <a:r>
              <a:rPr lang="fr-FR" sz="1800" dirty="0" err="1" smtClean="0"/>
              <a:t>ReportHelper.p</a:t>
            </a:r>
            <a:r>
              <a:rPr lang="fr-FR" sz="1800" dirty="0" smtClean="0"/>
              <a:t> (situé dans le répertoire parent des proxys)</a:t>
            </a:r>
          </a:p>
          <a:p>
            <a:pPr lvl="2"/>
            <a:r>
              <a:rPr lang="fr-FR" sz="1800" dirty="0" smtClean="0"/>
              <a:t>Contient la plupart des procédures utilisées (</a:t>
            </a:r>
            <a:r>
              <a:rPr lang="fr-FR" sz="1800" dirty="0" err="1" smtClean="0"/>
              <a:t>createfieldforDb</a:t>
            </a:r>
            <a:r>
              <a:rPr lang="fr-FR" sz="1800" dirty="0" smtClean="0"/>
              <a:t>, </a:t>
            </a:r>
            <a:r>
              <a:rPr lang="fr-FR" sz="1800" dirty="0" err="1" smtClean="0"/>
              <a:t>fillquerystring</a:t>
            </a:r>
            <a:r>
              <a:rPr lang="fr-FR" sz="1800" dirty="0" smtClean="0"/>
              <a:t> </a:t>
            </a:r>
            <a:r>
              <a:rPr lang="fr-FR" sz="1800" dirty="0" err="1" smtClean="0"/>
              <a:t>etc</a:t>
            </a:r>
            <a:r>
              <a:rPr lang="fr-FR" sz="1800" dirty="0" smtClean="0"/>
              <a:t>). </a:t>
            </a:r>
          </a:p>
          <a:p>
            <a:pPr lvl="2"/>
            <a:r>
              <a:rPr lang="fr-FR" sz="1800" dirty="0" smtClean="0"/>
              <a:t>Ainsi, selon la version exact, on pourra trouver ou non la fonction</a:t>
            </a:r>
            <a:r>
              <a:rPr lang="en-US" sz="1800" dirty="0" smtClean="0"/>
              <a:t> run </a:t>
            </a:r>
            <a:r>
              <a:rPr lang="en-US" sz="1800" dirty="0" err="1" smtClean="0"/>
              <a:t>AddAllConditions</a:t>
            </a:r>
            <a:r>
              <a:rPr lang="en-US" sz="1800" dirty="0" smtClean="0"/>
              <a:t> in </a:t>
            </a:r>
            <a:r>
              <a:rPr lang="en-US" sz="1800" dirty="0" err="1" smtClean="0"/>
              <a:t>reportHandle</a:t>
            </a:r>
            <a:r>
              <a:rPr lang="en-US" sz="1800" dirty="0" smtClean="0"/>
              <a:t>("</a:t>
            </a:r>
            <a:r>
              <a:rPr lang="en-US" sz="1800" dirty="0" err="1" smtClean="0"/>
              <a:t>sv_mstr",input</a:t>
            </a:r>
            <a:r>
              <a:rPr lang="en-US" sz="1800" dirty="0" smtClean="0"/>
              <a:t>-output </a:t>
            </a:r>
            <a:r>
              <a:rPr lang="en-US" sz="1800" dirty="0" err="1" smtClean="0"/>
              <a:t>queryString</a:t>
            </a:r>
            <a:r>
              <a:rPr lang="en-US" sz="1800" dirty="0" smtClean="0"/>
              <a:t>) qui </a:t>
            </a:r>
            <a:r>
              <a:rPr lang="en-US" sz="1800" dirty="0" err="1" smtClean="0"/>
              <a:t>permet</a:t>
            </a:r>
            <a:r>
              <a:rPr lang="en-US" sz="1800" dirty="0" smtClean="0"/>
              <a:t> </a:t>
            </a:r>
            <a:r>
              <a:rPr lang="en-US" sz="1800" dirty="0" err="1" smtClean="0"/>
              <a:t>d’ajouter</a:t>
            </a:r>
            <a:r>
              <a:rPr lang="en-US" sz="1800" dirty="0" smtClean="0"/>
              <a:t> </a:t>
            </a:r>
            <a:r>
              <a:rPr lang="en-US" sz="1800" u="sng" dirty="0" err="1" smtClean="0"/>
              <a:t>tous</a:t>
            </a:r>
            <a:r>
              <a:rPr lang="en-US" sz="1800" dirty="0" smtClean="0"/>
              <a:t> les </a:t>
            </a:r>
            <a:r>
              <a:rPr lang="en-US" sz="1800" dirty="0" err="1" smtClean="0"/>
              <a:t>critères</a:t>
            </a:r>
            <a:r>
              <a:rPr lang="en-US" sz="1800" dirty="0" smtClean="0"/>
              <a:t> </a:t>
            </a:r>
            <a:r>
              <a:rPr lang="en-US" sz="1800" dirty="0" err="1" smtClean="0"/>
              <a:t>dans</a:t>
            </a:r>
            <a:r>
              <a:rPr lang="en-US" sz="1800" dirty="0" smtClean="0"/>
              <a:t> la query sans </a:t>
            </a:r>
            <a:r>
              <a:rPr lang="en-US" sz="1800" dirty="0" err="1" smtClean="0"/>
              <a:t>avoir</a:t>
            </a:r>
            <a:r>
              <a:rPr lang="en-US" sz="1800" dirty="0" smtClean="0"/>
              <a:t> à </a:t>
            </a:r>
            <a:r>
              <a:rPr lang="en-US" sz="1800" dirty="0" err="1" smtClean="0"/>
              <a:t>utiliser</a:t>
            </a:r>
            <a:r>
              <a:rPr lang="en-US" sz="1800" dirty="0" smtClean="0"/>
              <a:t> </a:t>
            </a:r>
            <a:r>
              <a:rPr lang="en-US" sz="1800" dirty="0" err="1" smtClean="0"/>
              <a:t>FillQueryString</a:t>
            </a:r>
            <a:r>
              <a:rPr lang="en-US" sz="1800" dirty="0" smtClean="0"/>
              <a:t> pour </a:t>
            </a:r>
            <a:r>
              <a:rPr lang="en-US" sz="1800" dirty="0" err="1" smtClean="0"/>
              <a:t>chaque</a:t>
            </a:r>
            <a:r>
              <a:rPr lang="en-US" sz="1800" dirty="0" smtClean="0"/>
              <a:t> champ.</a:t>
            </a:r>
            <a:endParaRPr lang="fr-FR" sz="1800" dirty="0" smtClean="0"/>
          </a:p>
          <a:p>
            <a:pPr lvl="1"/>
            <a:endParaRPr lang="fr-FR" sz="1800" dirty="0" smtClean="0"/>
          </a:p>
        </p:txBody>
      </p:sp>
      <p:sp>
        <p:nvSpPr>
          <p:cNvPr id="98309" name="Rectangle 6"/>
          <p:cNvSpPr>
            <a:spLocks noChangeArrowheads="1"/>
          </p:cNvSpPr>
          <p:nvPr/>
        </p:nvSpPr>
        <p:spPr bwMode="auto">
          <a:xfrm>
            <a:off x="857224" y="69530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smtClean="0">
                <a:latin typeface="Arial" pitchFamily="34" charset="0"/>
              </a:rPr>
              <a:t>Autres Fonction</a:t>
            </a:r>
            <a:endParaRPr lang="fr-FR" dirty="0">
              <a:latin typeface="Arial" pitchFamily="34" charset="0"/>
            </a:endParaRPr>
          </a:p>
        </p:txBody>
      </p:sp>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33480" y="71414"/>
            <a:ext cx="7924800" cy="685800"/>
          </a:xfrm>
        </p:spPr>
        <p:txBody>
          <a:bodyPr/>
          <a:lstStyle/>
          <a:p>
            <a:r>
              <a:rPr lang="fr-FR" sz="2600" dirty="0" smtClean="0">
                <a:solidFill>
                  <a:srgbClr val="0070C0"/>
                </a:solidFill>
                <a:latin typeface="Century Gothic" pitchFamily="34" charset="0"/>
              </a:rPr>
              <a:t>Programme PROGRESS pour ‘Proxy’</a:t>
            </a:r>
            <a:endParaRPr lang="fr-FR" sz="2600" dirty="0"/>
          </a:p>
        </p:txBody>
      </p:sp>
      <p:sp>
        <p:nvSpPr>
          <p:cNvPr id="3" name="Espace réservé du contenu 2"/>
          <p:cNvSpPr>
            <a:spLocks noGrp="1"/>
          </p:cNvSpPr>
          <p:nvPr>
            <p:ph idx="1"/>
          </p:nvPr>
        </p:nvSpPr>
        <p:spPr>
          <a:xfrm>
            <a:off x="152400" y="785794"/>
            <a:ext cx="8991600" cy="4500594"/>
          </a:xfrm>
        </p:spPr>
        <p:txBody>
          <a:bodyPr/>
          <a:lstStyle/>
          <a:p>
            <a:pPr lvl="1"/>
            <a:r>
              <a:rPr lang="fr-FR" sz="1800" dirty="0" err="1" smtClean="0"/>
              <a:t>BusinessReportHelper.p</a:t>
            </a:r>
            <a:r>
              <a:rPr lang="fr-FR" sz="1800" dirty="0" smtClean="0"/>
              <a:t> (dans le répertoire des proxys)</a:t>
            </a:r>
          </a:p>
          <a:p>
            <a:pPr lvl="2"/>
            <a:r>
              <a:rPr lang="fr-FR" sz="1800" dirty="0" smtClean="0"/>
              <a:t>Certaines fonctions classiques sont définies (pour récupérer les commentaires, conversions de devises etc.</a:t>
            </a:r>
          </a:p>
          <a:p>
            <a:pPr lvl="2"/>
            <a:r>
              <a:rPr lang="fr-FR" sz="1800" dirty="0" smtClean="0"/>
              <a:t>Ajouter {</a:t>
            </a:r>
            <a:r>
              <a:rPr lang="fr-FR" sz="1800" dirty="0" err="1" smtClean="0"/>
              <a:t>com</a:t>
            </a:r>
            <a:r>
              <a:rPr lang="fr-FR" sz="1800" dirty="0" smtClean="0"/>
              <a:t>/</a:t>
            </a:r>
            <a:r>
              <a:rPr lang="fr-FR" sz="1800" dirty="0" err="1" smtClean="0"/>
              <a:t>qad</a:t>
            </a:r>
            <a:r>
              <a:rPr lang="fr-FR" sz="1800" dirty="0" smtClean="0"/>
              <a:t>/</a:t>
            </a:r>
            <a:r>
              <a:rPr lang="fr-FR" sz="1800" dirty="0" err="1" smtClean="0"/>
              <a:t>shell</a:t>
            </a:r>
            <a:r>
              <a:rPr lang="fr-FR" sz="1800" dirty="0" smtClean="0"/>
              <a:t>/report/reports/</a:t>
            </a:r>
            <a:r>
              <a:rPr lang="fr-FR" sz="1800" dirty="0" err="1" smtClean="0"/>
              <a:t>ReportBusinessHelper.i</a:t>
            </a:r>
            <a:r>
              <a:rPr lang="fr-FR" sz="1800" dirty="0" smtClean="0"/>
              <a:t>}</a:t>
            </a:r>
          </a:p>
          <a:p>
            <a:pPr lvl="2"/>
            <a:r>
              <a:rPr lang="fr-FR" sz="1800" dirty="0" smtClean="0"/>
              <a:t>Juste avant le </a:t>
            </a:r>
            <a:r>
              <a:rPr lang="fr-FR" sz="1800" dirty="0" err="1" smtClean="0"/>
              <a:t>Run</a:t>
            </a:r>
            <a:r>
              <a:rPr lang="fr-FR" sz="1800" dirty="0" smtClean="0"/>
              <a:t> Report :</a:t>
            </a:r>
          </a:p>
          <a:p>
            <a:pPr lvl="3"/>
            <a:r>
              <a:rPr lang="fr-FR" sz="1800" dirty="0" err="1" smtClean="0"/>
              <a:t>run</a:t>
            </a:r>
            <a:r>
              <a:rPr lang="fr-FR" sz="1800" dirty="0" smtClean="0"/>
              <a:t> </a:t>
            </a:r>
            <a:r>
              <a:rPr lang="fr-FR" sz="1800" dirty="0" err="1" smtClean="0"/>
              <a:t>com</a:t>
            </a:r>
            <a:r>
              <a:rPr lang="fr-FR" sz="1800" dirty="0" smtClean="0"/>
              <a:t>/</a:t>
            </a:r>
            <a:r>
              <a:rPr lang="fr-FR" sz="1800" dirty="0" err="1" smtClean="0"/>
              <a:t>qad</a:t>
            </a:r>
            <a:r>
              <a:rPr lang="fr-FR" sz="1800" dirty="0" smtClean="0"/>
              <a:t>/</a:t>
            </a:r>
            <a:r>
              <a:rPr lang="fr-FR" sz="1800" dirty="0" err="1" smtClean="0"/>
              <a:t>shell</a:t>
            </a:r>
            <a:r>
              <a:rPr lang="fr-FR" sz="1800" dirty="0" smtClean="0"/>
              <a:t>/report/reports/</a:t>
            </a:r>
            <a:r>
              <a:rPr lang="fr-FR" sz="1800" dirty="0" err="1" smtClean="0"/>
              <a:t>ReportBusinessHelper.p</a:t>
            </a:r>
            <a:r>
              <a:rPr lang="fr-FR" sz="1800" dirty="0" smtClean="0"/>
              <a:t> persistent set </a:t>
            </a:r>
            <a:r>
              <a:rPr lang="fr-FR" sz="1800" dirty="0" err="1" smtClean="0"/>
              <a:t>reportBussinessHelper</a:t>
            </a:r>
            <a:r>
              <a:rPr lang="fr-FR" sz="1800" dirty="0" smtClean="0"/>
              <a:t>.</a:t>
            </a:r>
          </a:p>
          <a:p>
            <a:pPr lvl="2"/>
            <a:r>
              <a:rPr lang="fr-FR" sz="1800" dirty="0" smtClean="0"/>
              <a:t>Juste après le </a:t>
            </a:r>
            <a:r>
              <a:rPr lang="fr-FR" sz="1800" dirty="0" err="1" smtClean="0"/>
              <a:t>Run</a:t>
            </a:r>
            <a:r>
              <a:rPr lang="fr-FR" sz="1800" dirty="0" smtClean="0"/>
              <a:t> Report</a:t>
            </a:r>
          </a:p>
          <a:p>
            <a:pPr lvl="3"/>
            <a:r>
              <a:rPr lang="fr-FR" sz="1800" dirty="0" err="1" smtClean="0"/>
              <a:t>delete</a:t>
            </a:r>
            <a:r>
              <a:rPr lang="fr-FR" sz="1800" dirty="0" smtClean="0"/>
              <a:t> </a:t>
            </a:r>
            <a:r>
              <a:rPr lang="fr-FR" sz="1800" dirty="0" err="1" smtClean="0"/>
              <a:t>procedure</a:t>
            </a:r>
            <a:r>
              <a:rPr lang="fr-FR" sz="1800" dirty="0" smtClean="0"/>
              <a:t> </a:t>
            </a:r>
            <a:r>
              <a:rPr lang="fr-FR" sz="1800" dirty="0" err="1" smtClean="0"/>
              <a:t>reportBussinessHelper</a:t>
            </a:r>
            <a:r>
              <a:rPr lang="fr-FR" sz="1800" dirty="0" smtClean="0"/>
              <a:t>.</a:t>
            </a:r>
            <a:endParaRPr lang="fr-FR" dirty="0"/>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6" name="Rectangle 4"/>
          <p:cNvSpPr>
            <a:spLocks noGrp="1" noChangeArrowheads="1"/>
          </p:cNvSpPr>
          <p:nvPr>
            <p:ph type="title"/>
          </p:nvPr>
        </p:nvSpPr>
        <p:spPr>
          <a:xfrm>
            <a:off x="862042" y="71414"/>
            <a:ext cx="7924800" cy="685800"/>
          </a:xfrm>
          <a:noFill/>
        </p:spPr>
        <p:txBody>
          <a:bodyPr/>
          <a:lstStyle/>
          <a:p>
            <a:r>
              <a:rPr lang="fr-FR" sz="2600" dirty="0" smtClean="0">
                <a:solidFill>
                  <a:srgbClr val="0070C0"/>
                </a:solidFill>
                <a:latin typeface="Century Gothic" pitchFamily="34" charset="0"/>
              </a:rPr>
              <a:t>Programme PROGRESS pour ‘Proxy’</a:t>
            </a:r>
            <a:endParaRPr lang="fr-FR" sz="2600" dirty="0" smtClean="0"/>
          </a:p>
        </p:txBody>
      </p:sp>
      <p:sp>
        <p:nvSpPr>
          <p:cNvPr id="100355" name="Rectangle 3"/>
          <p:cNvSpPr>
            <a:spLocks noGrp="1" noChangeArrowheads="1"/>
          </p:cNvSpPr>
          <p:nvPr>
            <p:ph idx="1"/>
          </p:nvPr>
        </p:nvSpPr>
        <p:spPr>
          <a:xfrm>
            <a:off x="152400" y="1357298"/>
            <a:ext cx="8991600" cy="5143536"/>
          </a:xfrm>
        </p:spPr>
        <p:txBody>
          <a:bodyPr/>
          <a:lstStyle/>
          <a:p>
            <a:r>
              <a:rPr lang="fr-FR" sz="1800" dirty="0" smtClean="0"/>
              <a:t>Répertoire du source</a:t>
            </a:r>
          </a:p>
          <a:p>
            <a:pPr lvl="1"/>
            <a:r>
              <a:rPr lang="fr-FR" sz="1800" dirty="0" smtClean="0">
                <a:solidFill>
                  <a:srgbClr val="05AF09"/>
                </a:solidFill>
              </a:rPr>
              <a:t>&lt;desktop source code directory&gt;/</a:t>
            </a:r>
            <a:r>
              <a:rPr lang="fr-FR" sz="1800" dirty="0" err="1" smtClean="0">
                <a:solidFill>
                  <a:srgbClr val="05AF09"/>
                </a:solidFill>
              </a:rPr>
              <a:t>com</a:t>
            </a:r>
            <a:r>
              <a:rPr lang="fr-FR" sz="1800" dirty="0" smtClean="0">
                <a:solidFill>
                  <a:srgbClr val="05AF09"/>
                </a:solidFill>
              </a:rPr>
              <a:t>/</a:t>
            </a:r>
            <a:r>
              <a:rPr lang="fr-FR" sz="1800" dirty="0" err="1" smtClean="0">
                <a:solidFill>
                  <a:srgbClr val="05AF09"/>
                </a:solidFill>
              </a:rPr>
              <a:t>qad</a:t>
            </a:r>
            <a:r>
              <a:rPr lang="fr-FR" sz="1800" dirty="0" smtClean="0">
                <a:solidFill>
                  <a:srgbClr val="05AF09"/>
                </a:solidFill>
              </a:rPr>
              <a:t>/</a:t>
            </a:r>
            <a:r>
              <a:rPr lang="fr-FR" sz="1800" dirty="0" err="1" smtClean="0">
                <a:solidFill>
                  <a:srgbClr val="05AF09"/>
                </a:solidFill>
              </a:rPr>
              <a:t>shell</a:t>
            </a:r>
            <a:r>
              <a:rPr lang="fr-FR" sz="1800" dirty="0" smtClean="0">
                <a:solidFill>
                  <a:srgbClr val="05AF09"/>
                </a:solidFill>
              </a:rPr>
              <a:t>/report/reports</a:t>
            </a:r>
            <a:endParaRPr lang="fr-FR" sz="1800" dirty="0" smtClean="0"/>
          </a:p>
          <a:p>
            <a:pPr lvl="1"/>
            <a:r>
              <a:rPr lang="fr-FR" sz="1800" dirty="0" smtClean="0"/>
              <a:t>Exemple</a:t>
            </a:r>
          </a:p>
          <a:p>
            <a:pPr lvl="2"/>
            <a:r>
              <a:rPr lang="fr-FR" sz="1800" dirty="0" smtClean="0"/>
              <a:t>/</a:t>
            </a:r>
            <a:r>
              <a:rPr lang="fr-FR" sz="1800" dirty="0" err="1" smtClean="0"/>
              <a:t>mfgpro</a:t>
            </a:r>
            <a:r>
              <a:rPr lang="fr-FR" sz="1800" dirty="0" smtClean="0"/>
              <a:t>/qad20091ee/sop091eefor/</a:t>
            </a:r>
            <a:r>
              <a:rPr lang="fr-FR" sz="1800" dirty="0" err="1" smtClean="0">
                <a:solidFill>
                  <a:srgbClr val="05AF09"/>
                </a:solidFill>
              </a:rPr>
              <a:t>com</a:t>
            </a:r>
            <a:r>
              <a:rPr lang="fr-FR" sz="1800" dirty="0" smtClean="0">
                <a:solidFill>
                  <a:srgbClr val="05AF09"/>
                </a:solidFill>
              </a:rPr>
              <a:t>/</a:t>
            </a:r>
            <a:r>
              <a:rPr lang="fr-FR" sz="1800" dirty="0" err="1" smtClean="0">
                <a:solidFill>
                  <a:srgbClr val="05AF09"/>
                </a:solidFill>
              </a:rPr>
              <a:t>qad</a:t>
            </a:r>
            <a:r>
              <a:rPr lang="fr-FR" sz="1800" dirty="0" smtClean="0">
                <a:solidFill>
                  <a:srgbClr val="05AF09"/>
                </a:solidFill>
              </a:rPr>
              <a:t>/</a:t>
            </a:r>
            <a:r>
              <a:rPr lang="fr-FR" sz="1800" dirty="0" err="1" smtClean="0">
                <a:solidFill>
                  <a:srgbClr val="05AF09"/>
                </a:solidFill>
              </a:rPr>
              <a:t>shell</a:t>
            </a:r>
            <a:r>
              <a:rPr lang="fr-FR" sz="1800" dirty="0" smtClean="0">
                <a:solidFill>
                  <a:srgbClr val="05AF09"/>
                </a:solidFill>
              </a:rPr>
              <a:t>/report/reports /</a:t>
            </a:r>
          </a:p>
          <a:p>
            <a:r>
              <a:rPr lang="fr-FR" sz="1800" dirty="0" smtClean="0"/>
              <a:t>Répertoire de compilation</a:t>
            </a:r>
          </a:p>
          <a:p>
            <a:pPr lvl="1"/>
            <a:r>
              <a:rPr lang="fr-FR" sz="1800" dirty="0" smtClean="0">
                <a:solidFill>
                  <a:srgbClr val="05AF09"/>
                </a:solidFill>
              </a:rPr>
              <a:t>Idem</a:t>
            </a:r>
          </a:p>
          <a:p>
            <a:r>
              <a:rPr lang="fr-FR" sz="1800" dirty="0" smtClean="0"/>
              <a:t>Compilation (Exemple)</a:t>
            </a:r>
          </a:p>
          <a:p>
            <a:pPr lvl="1"/>
            <a:r>
              <a:rPr lang="fr-FR" sz="1800" dirty="0" smtClean="0">
                <a:solidFill>
                  <a:srgbClr val="05AF09"/>
                </a:solidFill>
              </a:rPr>
              <a:t>&lt;desktop source code directory&gt; </a:t>
            </a:r>
            <a:r>
              <a:rPr lang="fr-FR" sz="1800" dirty="0" smtClean="0"/>
              <a:t>doit être dans le PROPATH</a:t>
            </a:r>
          </a:p>
          <a:p>
            <a:pPr>
              <a:buFont typeface="Wingdings" pitchFamily="2" charset="2"/>
              <a:buNone/>
            </a:pPr>
            <a:endParaRPr lang="fr-FR" sz="800" b="0" dirty="0" smtClean="0">
              <a:latin typeface="Courier New" pitchFamily="49" charset="0"/>
            </a:endParaRPr>
          </a:p>
          <a:p>
            <a:pPr>
              <a:buFont typeface="Wingdings" pitchFamily="2" charset="2"/>
              <a:buNone/>
            </a:pPr>
            <a:r>
              <a:rPr lang="fr-FR" sz="1200" b="0" dirty="0" smtClean="0">
                <a:latin typeface="Courier New" pitchFamily="49" charset="0"/>
              </a:rPr>
              <a:t>PROPATH = "/</a:t>
            </a:r>
            <a:r>
              <a:rPr lang="fr-FR" sz="1200" b="0" dirty="0" err="1" smtClean="0">
                <a:latin typeface="Courier New" pitchFamily="49" charset="0"/>
              </a:rPr>
              <a:t>mfgpro</a:t>
            </a:r>
            <a:r>
              <a:rPr lang="fr-FR" sz="1200" b="0" dirty="0" smtClean="0">
                <a:latin typeface="Courier New" pitchFamily="49" charset="0"/>
              </a:rPr>
              <a:t>/qad20091ee/sop091eefor/," + PROPATH.</a:t>
            </a:r>
          </a:p>
          <a:p>
            <a:pPr>
              <a:buFont typeface="Wingdings" pitchFamily="2" charset="2"/>
              <a:buNone/>
            </a:pPr>
            <a:endParaRPr lang="fr-FR" sz="1200" b="0" dirty="0" smtClean="0">
              <a:latin typeface="Courier New" pitchFamily="49" charset="0"/>
            </a:endParaRPr>
          </a:p>
          <a:p>
            <a:pPr>
              <a:buFont typeface="Wingdings" pitchFamily="2" charset="2"/>
              <a:buNone/>
            </a:pPr>
            <a:r>
              <a:rPr lang="fr-FR" sz="1200" b="0" dirty="0" smtClean="0">
                <a:latin typeface="Courier New" pitchFamily="49" charset="0"/>
              </a:rPr>
              <a:t>compile /</a:t>
            </a:r>
            <a:r>
              <a:rPr lang="fr-FR" sz="1200" b="0" dirty="0" err="1" smtClean="0">
                <a:latin typeface="Courier New" pitchFamily="49" charset="0"/>
              </a:rPr>
              <a:t>mfgpro</a:t>
            </a:r>
            <a:r>
              <a:rPr lang="fr-FR" sz="1200" b="0" dirty="0" smtClean="0">
                <a:latin typeface="Courier New" pitchFamily="49" charset="0"/>
              </a:rPr>
              <a:t>/qad20091ee/sop091eefor/</a:t>
            </a:r>
            <a:r>
              <a:rPr lang="fr-FR" sz="1200" b="0" dirty="0" err="1" smtClean="0">
                <a:latin typeface="Courier New" pitchFamily="49" charset="0"/>
              </a:rPr>
              <a:t>com</a:t>
            </a:r>
            <a:r>
              <a:rPr lang="fr-FR" sz="1200" b="0" dirty="0" smtClean="0">
                <a:latin typeface="Courier New" pitchFamily="49" charset="0"/>
              </a:rPr>
              <a:t>/</a:t>
            </a:r>
            <a:r>
              <a:rPr lang="fr-FR" sz="1200" b="0" dirty="0" err="1" smtClean="0">
                <a:latin typeface="Courier New" pitchFamily="49" charset="0"/>
              </a:rPr>
              <a:t>qad</a:t>
            </a:r>
            <a:r>
              <a:rPr lang="fr-FR" sz="1200" b="0" dirty="0" smtClean="0">
                <a:latin typeface="Courier New" pitchFamily="49" charset="0"/>
              </a:rPr>
              <a:t>/</a:t>
            </a:r>
            <a:r>
              <a:rPr lang="fr-FR" sz="1200" b="0" dirty="0" err="1" smtClean="0">
                <a:latin typeface="Courier New" pitchFamily="49" charset="0"/>
              </a:rPr>
              <a:t>shell</a:t>
            </a:r>
            <a:r>
              <a:rPr lang="fr-FR" sz="1200" b="0" dirty="0" smtClean="0">
                <a:latin typeface="Courier New" pitchFamily="49" charset="0"/>
              </a:rPr>
              <a:t>/report/reports/</a:t>
            </a:r>
            <a:r>
              <a:rPr lang="fr-FR" sz="1200" b="0" dirty="0" smtClean="0">
                <a:solidFill>
                  <a:srgbClr val="05AF09"/>
                </a:solidFill>
                <a:latin typeface="Courier New" pitchFamily="49" charset="0"/>
              </a:rPr>
              <a:t>UserGuideSampleReport_1.p</a:t>
            </a:r>
          </a:p>
          <a:p>
            <a:pPr>
              <a:buFont typeface="Wingdings" pitchFamily="2" charset="2"/>
              <a:buNone/>
            </a:pPr>
            <a:r>
              <a:rPr lang="fr-FR" sz="1200" b="0" dirty="0" err="1" smtClean="0">
                <a:latin typeface="Courier New" pitchFamily="49" charset="0"/>
              </a:rPr>
              <a:t>save</a:t>
            </a:r>
            <a:r>
              <a:rPr lang="fr-FR" sz="1200" b="0" dirty="0" smtClean="0">
                <a:latin typeface="Courier New" pitchFamily="49" charset="0"/>
              </a:rPr>
              <a:t> </a:t>
            </a:r>
            <a:r>
              <a:rPr lang="fr-FR" sz="1200" b="0" dirty="0" err="1" smtClean="0">
                <a:latin typeface="Courier New" pitchFamily="49" charset="0"/>
              </a:rPr>
              <a:t>into</a:t>
            </a:r>
            <a:r>
              <a:rPr lang="fr-FR" sz="1200" b="0" dirty="0" smtClean="0">
                <a:latin typeface="Courier New" pitchFamily="49" charset="0"/>
              </a:rPr>
              <a:t> /</a:t>
            </a:r>
            <a:r>
              <a:rPr lang="fr-FR" sz="1200" b="0" dirty="0" err="1" smtClean="0">
                <a:latin typeface="Courier New" pitchFamily="49" charset="0"/>
              </a:rPr>
              <a:t>mfgpro</a:t>
            </a:r>
            <a:r>
              <a:rPr lang="fr-FR" sz="1200" b="0" dirty="0" smtClean="0">
                <a:latin typeface="Courier New" pitchFamily="49" charset="0"/>
              </a:rPr>
              <a:t>/qad20091ee/sop091eefor/</a:t>
            </a:r>
            <a:r>
              <a:rPr lang="fr-FR" sz="1200" b="0" dirty="0" err="1" smtClean="0">
                <a:latin typeface="Courier New" pitchFamily="49" charset="0"/>
              </a:rPr>
              <a:t>com</a:t>
            </a:r>
            <a:r>
              <a:rPr lang="fr-FR" sz="1200" b="0" dirty="0" smtClean="0">
                <a:latin typeface="Courier New" pitchFamily="49" charset="0"/>
              </a:rPr>
              <a:t>/</a:t>
            </a:r>
            <a:r>
              <a:rPr lang="fr-FR" sz="1200" b="0" dirty="0" err="1" smtClean="0">
                <a:latin typeface="Courier New" pitchFamily="49" charset="0"/>
              </a:rPr>
              <a:t>qad</a:t>
            </a:r>
            <a:r>
              <a:rPr lang="fr-FR" sz="1200" b="0" dirty="0" smtClean="0">
                <a:latin typeface="Courier New" pitchFamily="49" charset="0"/>
              </a:rPr>
              <a:t>/</a:t>
            </a:r>
            <a:r>
              <a:rPr lang="fr-FR" sz="1200" b="0" dirty="0" err="1" smtClean="0">
                <a:latin typeface="Courier New" pitchFamily="49" charset="0"/>
              </a:rPr>
              <a:t>shell</a:t>
            </a:r>
            <a:r>
              <a:rPr lang="fr-FR" sz="1200" b="0" dirty="0" smtClean="0">
                <a:latin typeface="Courier New" pitchFamily="49" charset="0"/>
              </a:rPr>
              <a:t>/report/reports.</a:t>
            </a:r>
          </a:p>
        </p:txBody>
      </p:sp>
      <p:sp>
        <p:nvSpPr>
          <p:cNvPr id="100357" name="Rectangle 6"/>
          <p:cNvSpPr>
            <a:spLocks noChangeArrowheads="1"/>
          </p:cNvSpPr>
          <p:nvPr/>
        </p:nvSpPr>
        <p:spPr bwMode="auto">
          <a:xfrm>
            <a:off x="857224"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Installation et compilation du programme ‘Proxy’</a:t>
            </a:r>
          </a:p>
        </p:txBody>
      </p:sp>
    </p:spTree>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Rectangle 2"/>
          <p:cNvSpPr>
            <a:spLocks noGrp="1" noChangeArrowheads="1"/>
          </p:cNvSpPr>
          <p:nvPr>
            <p:ph type="ctrTitle"/>
          </p:nvPr>
        </p:nvSpPr>
        <p:spPr>
          <a:xfrm>
            <a:off x="611188" y="2578100"/>
            <a:ext cx="6985000" cy="1371600"/>
          </a:xfrm>
          <a:noFill/>
        </p:spPr>
        <p:txBody>
          <a:bodyPr>
            <a:normAutofit fontScale="90000"/>
          </a:bodyPr>
          <a:lstStyle/>
          <a:p>
            <a:pPr algn="ctr"/>
            <a:r>
              <a:rPr lang="fr-FR" smtClean="0"/>
              <a:t>Administration de </a:t>
            </a:r>
            <a:br>
              <a:rPr lang="fr-FR" smtClean="0"/>
            </a:br>
            <a:r>
              <a:rPr lang="fr-FR" smtClean="0"/>
              <a:t>QAD Report FrameWork</a:t>
            </a:r>
            <a:br>
              <a:rPr lang="fr-FR" smtClean="0"/>
            </a:br>
            <a:endParaRPr lang="fr-FR" smtClean="0"/>
          </a:p>
        </p:txBody>
      </p:sp>
    </p:spTree>
  </p:cSld>
  <p:clrMapOvr>
    <a:masterClrMapping/>
  </p:clrMapOvr>
  <p:transition advClick="0"/>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Rectangle 2"/>
          <p:cNvSpPr>
            <a:spLocks noGrp="1" noChangeArrowheads="1"/>
          </p:cNvSpPr>
          <p:nvPr>
            <p:ph type="title"/>
          </p:nvPr>
        </p:nvSpPr>
        <p:spPr>
          <a:xfrm>
            <a:off x="857224" y="71414"/>
            <a:ext cx="7924800" cy="685800"/>
          </a:xfrm>
        </p:spPr>
        <p:txBody>
          <a:bodyPr/>
          <a:lstStyle/>
          <a:p>
            <a:r>
              <a:rPr lang="fr-FR" sz="2600" dirty="0" smtClean="0">
                <a:solidFill>
                  <a:srgbClr val="0070C0"/>
                </a:solidFill>
                <a:latin typeface="Century Gothic" pitchFamily="34" charset="0"/>
              </a:rPr>
              <a:t>Administration</a:t>
            </a:r>
          </a:p>
        </p:txBody>
      </p:sp>
      <p:sp>
        <p:nvSpPr>
          <p:cNvPr id="103428" name="Rectangle 3"/>
          <p:cNvSpPr>
            <a:spLocks noGrp="1" noChangeArrowheads="1"/>
          </p:cNvSpPr>
          <p:nvPr>
            <p:ph idx="1"/>
          </p:nvPr>
        </p:nvSpPr>
        <p:spPr>
          <a:xfrm>
            <a:off x="152400" y="1571612"/>
            <a:ext cx="8991600" cy="4143404"/>
          </a:xfrm>
        </p:spPr>
        <p:txBody>
          <a:bodyPr/>
          <a:lstStyle/>
          <a:p>
            <a:r>
              <a:rPr lang="fr-FR" sz="1800" dirty="0" smtClean="0"/>
              <a:t>‘</a:t>
            </a:r>
            <a:r>
              <a:rPr lang="fr-FR" sz="1800" dirty="0" err="1" smtClean="0"/>
              <a:t>rptAdmin</a:t>
            </a:r>
            <a:r>
              <a:rPr lang="fr-FR" sz="1800" dirty="0" smtClean="0"/>
              <a:t>’ et ‘</a:t>
            </a:r>
            <a:r>
              <a:rPr lang="fr-FR" sz="1800" dirty="0" err="1" smtClean="0"/>
              <a:t>rptDsgn</a:t>
            </a:r>
            <a:r>
              <a:rPr lang="fr-FR" sz="1800" dirty="0" smtClean="0"/>
              <a:t>’ </a:t>
            </a:r>
          </a:p>
          <a:p>
            <a:pPr lvl="1"/>
            <a:r>
              <a:rPr lang="fr-FR" sz="1800" dirty="0" smtClean="0"/>
              <a:t>Permet d’accéder aux programmes ‘Report Framework’ </a:t>
            </a:r>
          </a:p>
          <a:p>
            <a:pPr lvl="1"/>
            <a:r>
              <a:rPr lang="fr-FR" sz="1800" dirty="0" smtClean="0"/>
              <a:t>‘</a:t>
            </a:r>
            <a:r>
              <a:rPr lang="fr-FR" sz="1800" dirty="0" err="1" smtClean="0"/>
              <a:t>rptAdmin</a:t>
            </a:r>
            <a:r>
              <a:rPr lang="fr-FR" sz="1800" dirty="0" smtClean="0"/>
              <a:t>’ pour tous les programmes </a:t>
            </a:r>
          </a:p>
          <a:p>
            <a:pPr lvl="1"/>
            <a:r>
              <a:rPr lang="fr-FR" sz="1800" dirty="0" smtClean="0"/>
              <a:t>‘</a:t>
            </a:r>
            <a:r>
              <a:rPr lang="fr-FR" sz="1800" dirty="0" err="1" smtClean="0"/>
              <a:t>rptDsgn</a:t>
            </a:r>
            <a:r>
              <a:rPr lang="fr-FR" sz="1800" dirty="0" smtClean="0"/>
              <a:t>’ pour la conception des rapports (Template, Designer, Resource, …), idéal pour les développeurs</a:t>
            </a:r>
          </a:p>
          <a:p>
            <a:r>
              <a:rPr lang="fr-FR" sz="1800" dirty="0" smtClean="0"/>
              <a:t>User Groups Maintenance (36.3.4) (SE)</a:t>
            </a:r>
          </a:p>
          <a:p>
            <a:r>
              <a:rPr lang="fr-FR" sz="1800" dirty="0" err="1" smtClean="0"/>
              <a:t>Role</a:t>
            </a:r>
            <a:r>
              <a:rPr lang="fr-FR" sz="1800" dirty="0" smtClean="0"/>
              <a:t> Permissions </a:t>
            </a:r>
            <a:r>
              <a:rPr lang="fr-FR" sz="1800" dirty="0" err="1" smtClean="0"/>
              <a:t>Maintain</a:t>
            </a:r>
            <a:r>
              <a:rPr lang="fr-FR" sz="1800" dirty="0" smtClean="0"/>
              <a:t> (36.3.6.5) (EE)</a:t>
            </a:r>
          </a:p>
          <a:p>
            <a:endParaRPr lang="fr-FR" dirty="0" smtClean="0"/>
          </a:p>
        </p:txBody>
      </p:sp>
      <p:sp>
        <p:nvSpPr>
          <p:cNvPr id="103429" name="Rectangle 6"/>
          <p:cNvSpPr>
            <a:spLocks noChangeArrowheads="1"/>
          </p:cNvSpPr>
          <p:nvPr/>
        </p:nvSpPr>
        <p:spPr bwMode="auto">
          <a:xfrm>
            <a:off x="857224"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Groupes / </a:t>
            </a:r>
            <a:r>
              <a:rPr lang="fr-FR" dirty="0" err="1">
                <a:latin typeface="Arial" pitchFamily="34" charset="0"/>
              </a:rPr>
              <a:t>Roles</a:t>
            </a:r>
            <a:endParaRPr lang="fr-FR" dirty="0">
              <a:latin typeface="Arial" pitchFamily="34" charset="0"/>
            </a:endParaRPr>
          </a:p>
        </p:txBody>
      </p:sp>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4"/>
          <p:cNvSpPr>
            <a:spLocks noGrp="1" noChangeArrowheads="1"/>
          </p:cNvSpPr>
          <p:nvPr>
            <p:ph type="title"/>
          </p:nvPr>
        </p:nvSpPr>
        <p:spPr>
          <a:xfrm>
            <a:off x="857224" y="71414"/>
            <a:ext cx="7924800" cy="685800"/>
          </a:xfrm>
          <a:noFill/>
        </p:spPr>
        <p:txBody>
          <a:bodyPr/>
          <a:lstStyle/>
          <a:p>
            <a:r>
              <a:rPr lang="fr-FR" sz="2600" dirty="0" smtClean="0">
                <a:solidFill>
                  <a:srgbClr val="0070C0"/>
                </a:solidFill>
                <a:latin typeface="Century Gothic" pitchFamily="34" charset="0"/>
              </a:rPr>
              <a:t>Administration</a:t>
            </a:r>
            <a:endParaRPr lang="fr-FR" dirty="0" smtClean="0"/>
          </a:p>
        </p:txBody>
      </p:sp>
      <p:sp>
        <p:nvSpPr>
          <p:cNvPr id="104452" name="Rectangle 6"/>
          <p:cNvSpPr>
            <a:spLocks noChangeArrowheads="1"/>
          </p:cNvSpPr>
          <p:nvPr/>
        </p:nvSpPr>
        <p:spPr bwMode="auto">
          <a:xfrm>
            <a:off x="857224"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Groupes / </a:t>
            </a:r>
            <a:r>
              <a:rPr lang="fr-FR" dirty="0" err="1">
                <a:latin typeface="Arial" pitchFamily="34" charset="0"/>
              </a:rPr>
              <a:t>Roles</a:t>
            </a:r>
            <a:endParaRPr lang="fr-FR" dirty="0">
              <a:latin typeface="Arial" pitchFamily="34" charset="0"/>
            </a:endParaRPr>
          </a:p>
        </p:txBody>
      </p:sp>
      <p:pic>
        <p:nvPicPr>
          <p:cNvPr id="104453" name="Picture 6"/>
          <p:cNvPicPr>
            <a:picLocks noChangeAspect="1" noChangeArrowheads="1"/>
          </p:cNvPicPr>
          <p:nvPr/>
        </p:nvPicPr>
        <p:blipFill>
          <a:blip r:embed="rId2" cstate="print"/>
          <a:srcRect/>
          <a:stretch>
            <a:fillRect/>
          </a:stretch>
        </p:blipFill>
        <p:spPr bwMode="auto">
          <a:xfrm>
            <a:off x="2333625" y="1933575"/>
            <a:ext cx="4476750" cy="299085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2"/>
          <p:cNvSpPr>
            <a:spLocks noGrp="1" noChangeArrowheads="1"/>
          </p:cNvSpPr>
          <p:nvPr>
            <p:ph type="ctrTitle"/>
          </p:nvPr>
        </p:nvSpPr>
        <p:spPr>
          <a:xfrm>
            <a:off x="611188" y="2578100"/>
            <a:ext cx="6985000" cy="1371600"/>
          </a:xfrm>
          <a:noFill/>
        </p:spPr>
        <p:txBody>
          <a:bodyPr>
            <a:normAutofit fontScale="90000"/>
          </a:bodyPr>
          <a:lstStyle/>
          <a:p>
            <a:pPr algn="ctr"/>
            <a:r>
              <a:rPr lang="fr-FR" smtClean="0"/>
              <a:t>Scheduled Reports </a:t>
            </a:r>
            <a:br>
              <a:rPr lang="fr-FR" smtClean="0"/>
            </a:br>
            <a:r>
              <a:rPr lang="fr-FR" smtClean="0"/>
              <a:t>(Edition batchable)</a:t>
            </a:r>
          </a:p>
        </p:txBody>
      </p:sp>
    </p:spTree>
  </p:cSld>
  <p:clrMapOvr>
    <a:masterClrMapping/>
  </p:clrMapOvr>
  <p:transition advClick="0"/>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6"/>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dirty="0" smtClean="0">
              <a:solidFill>
                <a:srgbClr val="0070C0"/>
              </a:solidFill>
              <a:latin typeface="Century Gothic" pitchFamily="34" charset="0"/>
            </a:endParaRPr>
          </a:p>
        </p:txBody>
      </p:sp>
      <p:sp>
        <p:nvSpPr>
          <p:cNvPr id="106500" name="Rectangle 2"/>
          <p:cNvSpPr>
            <a:spLocks noGrp="1" noChangeArrowheads="1"/>
          </p:cNvSpPr>
          <p:nvPr>
            <p:ph idx="1"/>
          </p:nvPr>
        </p:nvSpPr>
        <p:spPr>
          <a:xfrm>
            <a:off x="152400" y="1142984"/>
            <a:ext cx="8991600" cy="4143404"/>
          </a:xfrm>
        </p:spPr>
        <p:txBody>
          <a:bodyPr/>
          <a:lstStyle/>
          <a:p>
            <a:r>
              <a:rPr lang="fr-FR" sz="1800" dirty="0" smtClean="0"/>
              <a:t>File d’attente pour exécuter les rapports (Batch ID)</a:t>
            </a:r>
          </a:p>
          <a:p>
            <a:r>
              <a:rPr lang="fr-FR" sz="1800" dirty="0" smtClean="0"/>
              <a:t>Traité par le serveur</a:t>
            </a:r>
          </a:p>
          <a:p>
            <a:pPr lvl="1"/>
            <a:r>
              <a:rPr lang="fr-FR" sz="1800" dirty="0" smtClean="0"/>
              <a:t>Processus non-GUI .Net</a:t>
            </a:r>
          </a:p>
          <a:p>
            <a:pPr lvl="1"/>
            <a:r>
              <a:rPr lang="fr-FR" sz="1800" dirty="0" smtClean="0"/>
              <a:t>Installé en standard avec la version .Net UI (SE et EE)</a:t>
            </a:r>
          </a:p>
          <a:p>
            <a:pPr lvl="1"/>
            <a:r>
              <a:rPr lang="fr-FR" sz="1800" dirty="0" smtClean="0"/>
              <a:t>Lancement type ‘ligne de commande’ + fichier de config</a:t>
            </a:r>
          </a:p>
          <a:p>
            <a:r>
              <a:rPr lang="fr-FR" sz="1800" dirty="0" smtClean="0"/>
              <a:t>Le « Planificateur de tâches Windows » (Windows </a:t>
            </a:r>
            <a:r>
              <a:rPr lang="fr-FR" sz="1800" dirty="0" err="1" smtClean="0"/>
              <a:t>Task</a:t>
            </a:r>
            <a:r>
              <a:rPr lang="fr-FR" sz="1800" dirty="0" smtClean="0"/>
              <a:t> </a:t>
            </a:r>
            <a:r>
              <a:rPr lang="fr-FR" sz="1800" dirty="0" err="1" smtClean="0"/>
              <a:t>Scheduler</a:t>
            </a:r>
            <a:r>
              <a:rPr lang="fr-FR" sz="1800" dirty="0" smtClean="0"/>
              <a:t>) utilisé pour lancer périodiquement des lots (par exemple tous les jours, en fin de mois)</a:t>
            </a:r>
          </a:p>
          <a:p>
            <a:r>
              <a:rPr lang="fr-FR" sz="1800" dirty="0" smtClean="0"/>
              <a:t>Sortie imprimante et / ou fichier sur le serveur Web  </a:t>
            </a:r>
          </a:p>
          <a:p>
            <a:r>
              <a:rPr lang="fr-FR" sz="1800" dirty="0" smtClean="0"/>
              <a:t>Notification optionnelle e-mail, boîte de réception  .NET UI</a:t>
            </a:r>
          </a:p>
        </p:txBody>
      </p: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07524" name="Rectangle 6"/>
          <p:cNvSpPr>
            <a:spLocks noChangeArrowheads="1"/>
          </p:cNvSpPr>
          <p:nvPr/>
        </p:nvSpPr>
        <p:spPr bwMode="auto">
          <a:xfrm>
            <a:off x="889027"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Architecture</a:t>
            </a:r>
          </a:p>
        </p:txBody>
      </p:sp>
      <p:pic>
        <p:nvPicPr>
          <p:cNvPr id="107525" name="Picture 6"/>
          <p:cNvPicPr>
            <a:picLocks noChangeAspect="1" noChangeArrowheads="1"/>
          </p:cNvPicPr>
          <p:nvPr/>
        </p:nvPicPr>
        <p:blipFill>
          <a:blip r:embed="rId2" cstate="print"/>
          <a:srcRect/>
          <a:stretch>
            <a:fillRect/>
          </a:stretch>
        </p:blipFill>
        <p:spPr bwMode="auto">
          <a:xfrm>
            <a:off x="650904" y="1285860"/>
            <a:ext cx="7993062" cy="473075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2"/>
          <p:cNvSpPr>
            <a:spLocks noGrp="1" noChangeArrowheads="1"/>
          </p:cNvSpPr>
          <p:nvPr>
            <p:ph type="title"/>
          </p:nvPr>
        </p:nvSpPr>
        <p:spPr>
          <a:xfrm>
            <a:off x="785786" y="28556"/>
            <a:ext cx="7924800" cy="685800"/>
          </a:xfrm>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08548" name="Rectangle 6"/>
          <p:cNvSpPr>
            <a:spLocks noChangeArrowheads="1"/>
          </p:cNvSpPr>
          <p:nvPr/>
        </p:nvSpPr>
        <p:spPr bwMode="auto">
          <a:xfrm>
            <a:off x="785786"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Architecture</a:t>
            </a:r>
          </a:p>
        </p:txBody>
      </p:sp>
      <p:pic>
        <p:nvPicPr>
          <p:cNvPr id="108549" name="Picture 6"/>
          <p:cNvPicPr>
            <a:picLocks noChangeAspect="1" noChangeArrowheads="1"/>
          </p:cNvPicPr>
          <p:nvPr/>
        </p:nvPicPr>
        <p:blipFill>
          <a:blip r:embed="rId2" cstate="print"/>
          <a:srcRect/>
          <a:stretch>
            <a:fillRect/>
          </a:stretch>
        </p:blipFill>
        <p:spPr bwMode="auto">
          <a:xfrm>
            <a:off x="325467" y="1289050"/>
            <a:ext cx="8461375" cy="4371975"/>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4"/>
          <p:cNvSpPr>
            <a:spLocks noGrp="1" noChangeArrowheads="1"/>
          </p:cNvSpPr>
          <p:nvPr>
            <p:ph type="title"/>
          </p:nvPr>
        </p:nvSpPr>
        <p:spPr>
          <a:xfrm>
            <a:off x="857224" y="28556"/>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dirty="0" smtClean="0"/>
          </a:p>
        </p:txBody>
      </p:sp>
      <p:sp>
        <p:nvSpPr>
          <p:cNvPr id="109573" name="Rectangle 7"/>
          <p:cNvSpPr>
            <a:spLocks noGrp="1" noChangeArrowheads="1"/>
          </p:cNvSpPr>
          <p:nvPr>
            <p:ph idx="1"/>
          </p:nvPr>
        </p:nvSpPr>
        <p:spPr>
          <a:xfrm>
            <a:off x="152400" y="1357298"/>
            <a:ext cx="8991600" cy="4991096"/>
          </a:xfrm>
          <a:noFill/>
        </p:spPr>
        <p:txBody>
          <a:bodyPr/>
          <a:lstStyle/>
          <a:p>
            <a:r>
              <a:rPr lang="fr-FR" sz="1800" dirty="0" smtClean="0"/>
              <a:t>Chaque rapport </a:t>
            </a:r>
            <a:r>
              <a:rPr lang="fr-FR" sz="1800" dirty="0" err="1" smtClean="0"/>
              <a:t>batché</a:t>
            </a:r>
            <a:r>
              <a:rPr lang="fr-FR" sz="1800" dirty="0" smtClean="0"/>
              <a:t> contient le statut en cours </a:t>
            </a:r>
            <a:r>
              <a:rPr lang="fr-FR" sz="1800" b="0" dirty="0" smtClean="0">
                <a:latin typeface="Courier New" pitchFamily="49" charset="0"/>
              </a:rPr>
              <a:t>(</a:t>
            </a:r>
            <a:r>
              <a:rPr lang="fr-FR" sz="1800" b="0" dirty="0" err="1" smtClean="0">
                <a:latin typeface="Courier New" pitchFamily="49" charset="0"/>
              </a:rPr>
              <a:t>rptsr_mstr.rptsr_status</a:t>
            </a:r>
            <a:r>
              <a:rPr lang="fr-FR" sz="1800" b="0" dirty="0" smtClean="0">
                <a:latin typeface="Courier New" pitchFamily="49" charset="0"/>
              </a:rPr>
              <a:t>)</a:t>
            </a:r>
            <a:r>
              <a:rPr lang="fr-FR" sz="1800" dirty="0" smtClean="0"/>
              <a:t> </a:t>
            </a:r>
          </a:p>
          <a:p>
            <a:r>
              <a:rPr lang="fr-FR" sz="1800" dirty="0" smtClean="0"/>
              <a:t>Statut possible</a:t>
            </a:r>
          </a:p>
          <a:p>
            <a:pPr lvl="1"/>
            <a:r>
              <a:rPr lang="fr-FR" sz="1800" dirty="0" smtClean="0"/>
              <a:t>NEW : Batch qui a été crée mais n’a jamais été exécuté</a:t>
            </a:r>
          </a:p>
          <a:p>
            <a:pPr lvl="1"/>
            <a:r>
              <a:rPr lang="fr-FR" sz="1800" dirty="0" smtClean="0"/>
              <a:t>WAITING : Initialisé pour être exécuté dans le traitement en cours</a:t>
            </a:r>
          </a:p>
          <a:p>
            <a:pPr lvl="1"/>
            <a:r>
              <a:rPr lang="fr-FR" sz="1800" dirty="0" smtClean="0"/>
              <a:t>RUNNING : En cours d’exécution</a:t>
            </a:r>
          </a:p>
          <a:p>
            <a:pPr lvl="1"/>
            <a:r>
              <a:rPr lang="fr-FR" sz="1800" dirty="0" smtClean="0"/>
              <a:t>COMPLETED : Traitement exécuté sans erreur</a:t>
            </a:r>
          </a:p>
          <a:p>
            <a:pPr lvl="1"/>
            <a:r>
              <a:rPr lang="fr-FR" sz="1800" dirty="0" smtClean="0"/>
              <a:t>ERROR : Traitement exécuté avec des erreurs  </a:t>
            </a:r>
          </a:p>
          <a:p>
            <a:r>
              <a:rPr lang="fr-FR" sz="1800" dirty="0" err="1" smtClean="0"/>
              <a:t>Scheduled</a:t>
            </a:r>
            <a:r>
              <a:rPr lang="fr-FR" sz="1800" dirty="0" smtClean="0"/>
              <a:t> Report </a:t>
            </a:r>
            <a:r>
              <a:rPr lang="fr-FR" sz="1800" dirty="0" err="1" smtClean="0"/>
              <a:t>Browse</a:t>
            </a:r>
            <a:r>
              <a:rPr lang="fr-FR" sz="1800" dirty="0" smtClean="0"/>
              <a:t> (36.4.21.6)</a:t>
            </a:r>
          </a:p>
        </p:txBody>
      </p:sp>
      <p:sp>
        <p:nvSpPr>
          <p:cNvPr id="109572" name="Rectangle 6"/>
          <p:cNvSpPr>
            <a:spLocks noChangeArrowheads="1"/>
          </p:cNvSpPr>
          <p:nvPr/>
        </p:nvSpPr>
        <p:spPr bwMode="auto">
          <a:xfrm>
            <a:off x="857224"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Statut</a:t>
            </a:r>
          </a:p>
        </p:txBody>
      </p:sp>
      <p:pic>
        <p:nvPicPr>
          <p:cNvPr id="109574" name="Picture 8"/>
          <p:cNvPicPr>
            <a:picLocks noChangeAspect="1" noChangeArrowheads="1"/>
          </p:cNvPicPr>
          <p:nvPr/>
        </p:nvPicPr>
        <p:blipFill>
          <a:blip r:embed="rId2" cstate="print"/>
          <a:srcRect/>
          <a:stretch>
            <a:fillRect/>
          </a:stretch>
        </p:blipFill>
        <p:spPr bwMode="auto">
          <a:xfrm>
            <a:off x="714348" y="4357694"/>
            <a:ext cx="7704137" cy="1874837"/>
          </a:xfrm>
          <a:prstGeom prst="rect">
            <a:avLst/>
          </a:prstGeom>
          <a:noFill/>
          <a:ln w="9525" algn="ctr">
            <a:noFill/>
            <a:miter lim="800000"/>
            <a:headEnd/>
            <a:tailEnd/>
          </a:ln>
        </p:spPr>
      </p:pic>
      <p:sp>
        <p:nvSpPr>
          <p:cNvPr id="109575" name="Oval 11"/>
          <p:cNvSpPr>
            <a:spLocks noChangeArrowheads="1"/>
          </p:cNvSpPr>
          <p:nvPr/>
        </p:nvSpPr>
        <p:spPr bwMode="auto">
          <a:xfrm flipH="1">
            <a:off x="4140200" y="5410220"/>
            <a:ext cx="936625" cy="87630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4"/>
          <p:cNvSpPr>
            <a:spLocks noGrp="1" noChangeArrowheads="1"/>
          </p:cNvSpPr>
          <p:nvPr>
            <p:ph type="title"/>
          </p:nvPr>
        </p:nvSpPr>
        <p:spPr>
          <a:xfrm>
            <a:off x="857224" y="28556"/>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dirty="0" smtClean="0"/>
          </a:p>
        </p:txBody>
      </p:sp>
      <p:sp>
        <p:nvSpPr>
          <p:cNvPr id="110597" name="Rectangle 6"/>
          <p:cNvSpPr>
            <a:spLocks noGrp="1" noChangeArrowheads="1"/>
          </p:cNvSpPr>
          <p:nvPr>
            <p:ph idx="1"/>
          </p:nvPr>
        </p:nvSpPr>
        <p:spPr>
          <a:xfrm>
            <a:off x="152400" y="1643050"/>
            <a:ext cx="8991600" cy="4705344"/>
          </a:xfrm>
          <a:noFill/>
        </p:spPr>
        <p:txBody>
          <a:bodyPr/>
          <a:lstStyle/>
          <a:p>
            <a:r>
              <a:rPr lang="fr-FR" sz="1800" dirty="0" smtClean="0"/>
              <a:t>Même table (</a:t>
            </a:r>
            <a:r>
              <a:rPr lang="fr-FR" sz="1800" dirty="0" err="1" smtClean="0"/>
              <a:t>bc_mstr</a:t>
            </a:r>
            <a:r>
              <a:rPr lang="fr-FR" sz="1800" dirty="0" smtClean="0"/>
              <a:t>) que pour les éditions batch MFG/PRO</a:t>
            </a:r>
          </a:p>
          <a:p>
            <a:pPr lvl="1"/>
            <a:r>
              <a:rPr lang="fr-FR" sz="1800" dirty="0" smtClean="0"/>
              <a:t>Table de détail différente : </a:t>
            </a:r>
            <a:r>
              <a:rPr lang="fr-FR" sz="1800" dirty="0" err="1" smtClean="0"/>
              <a:t>rptsr_mstr</a:t>
            </a:r>
            <a:r>
              <a:rPr lang="fr-FR" sz="1800" dirty="0" smtClean="0"/>
              <a:t> (un enregistrement par rapport planifié) </a:t>
            </a:r>
          </a:p>
          <a:p>
            <a:endParaRPr lang="fr-FR" dirty="0" smtClean="0"/>
          </a:p>
          <a:p>
            <a:endParaRPr lang="fr-FR" dirty="0" smtClean="0"/>
          </a:p>
        </p:txBody>
      </p:sp>
      <p:sp>
        <p:nvSpPr>
          <p:cNvPr id="110596" name="Rectangle 6"/>
          <p:cNvSpPr>
            <a:spLocks noChangeArrowheads="1"/>
          </p:cNvSpPr>
          <p:nvPr/>
        </p:nvSpPr>
        <p:spPr bwMode="auto">
          <a:xfrm>
            <a:off x="889027" y="98106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Batch ID Maintenance (36.14.1)</a:t>
            </a:r>
          </a:p>
        </p:txBody>
      </p:sp>
      <p:pic>
        <p:nvPicPr>
          <p:cNvPr id="110598" name="Picture 7"/>
          <p:cNvPicPr>
            <a:picLocks noChangeAspect="1" noChangeArrowheads="1"/>
          </p:cNvPicPr>
          <p:nvPr/>
        </p:nvPicPr>
        <p:blipFill>
          <a:blip r:embed="rId2" cstate="print"/>
          <a:srcRect/>
          <a:stretch>
            <a:fillRect/>
          </a:stretch>
        </p:blipFill>
        <p:spPr bwMode="auto">
          <a:xfrm>
            <a:off x="1357290" y="2928934"/>
            <a:ext cx="5667375" cy="1562100"/>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20" name="Rectangle 4"/>
          <p:cNvSpPr>
            <a:spLocks noGrp="1" noChangeArrowheads="1"/>
          </p:cNvSpPr>
          <p:nvPr>
            <p:ph type="title"/>
          </p:nvPr>
        </p:nvSpPr>
        <p:spPr>
          <a:xfrm>
            <a:off x="857224" y="28556"/>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11619" name="Rectangle 3"/>
          <p:cNvSpPr>
            <a:spLocks noGrp="1" noChangeArrowheads="1"/>
          </p:cNvSpPr>
          <p:nvPr>
            <p:ph idx="1"/>
          </p:nvPr>
        </p:nvSpPr>
        <p:spPr>
          <a:xfrm>
            <a:off x="152400" y="1500174"/>
            <a:ext cx="8991600" cy="4429156"/>
          </a:xfrm>
        </p:spPr>
        <p:txBody>
          <a:bodyPr/>
          <a:lstStyle/>
          <a:p>
            <a:pPr>
              <a:lnSpc>
                <a:spcPct val="90000"/>
              </a:lnSpc>
            </a:pPr>
            <a:r>
              <a:rPr lang="fr-FR" sz="1800" dirty="0" smtClean="0"/>
              <a:t>Possibilité de lancer le serveur selon votre besoin, par Batch ID</a:t>
            </a:r>
          </a:p>
          <a:p>
            <a:pPr lvl="1">
              <a:lnSpc>
                <a:spcPct val="90000"/>
              </a:lnSpc>
            </a:pPr>
            <a:r>
              <a:rPr lang="fr-FR" sz="1800" dirty="0" smtClean="0"/>
              <a:t>Exemple : La nuit, chaque heure, en fin de mois, </a:t>
            </a:r>
            <a:r>
              <a:rPr lang="fr-FR" sz="1800" dirty="0" err="1" smtClean="0"/>
              <a:t>etc</a:t>
            </a:r>
            <a:r>
              <a:rPr lang="fr-FR" sz="1800" dirty="0" smtClean="0"/>
              <a:t>…</a:t>
            </a:r>
          </a:p>
          <a:p>
            <a:pPr>
              <a:lnSpc>
                <a:spcPct val="90000"/>
              </a:lnSpc>
            </a:pPr>
            <a:r>
              <a:rPr lang="fr-FR" sz="1800" dirty="0" smtClean="0"/>
              <a:t>Exécuté sur un serveur Windows</a:t>
            </a:r>
          </a:p>
          <a:p>
            <a:pPr>
              <a:lnSpc>
                <a:spcPct val="90000"/>
              </a:lnSpc>
            </a:pPr>
            <a:r>
              <a:rPr lang="fr-FR" sz="1800" dirty="0" smtClean="0"/>
              <a:t>Configuration du serveur par ligne de commande : le fichier de config  peut être stocké :</a:t>
            </a:r>
          </a:p>
          <a:p>
            <a:pPr lvl="1">
              <a:lnSpc>
                <a:spcPct val="90000"/>
              </a:lnSpc>
            </a:pPr>
            <a:r>
              <a:rPr lang="fr-FR" sz="1800" dirty="0" smtClean="0"/>
              <a:t>Sur la machine locale</a:t>
            </a:r>
          </a:p>
          <a:p>
            <a:pPr lvl="2">
              <a:lnSpc>
                <a:spcPct val="90000"/>
              </a:lnSpc>
            </a:pPr>
            <a:r>
              <a:rPr lang="fr-FR" sz="1800" dirty="0" err="1" smtClean="0"/>
              <a:t>QAD.Client</a:t>
            </a:r>
            <a:r>
              <a:rPr lang="fr-FR" sz="1800" dirty="0" smtClean="0"/>
              <a:t>.</a:t>
            </a:r>
            <a:r>
              <a:rPr lang="fr-FR" sz="1800" dirty="0" err="1" smtClean="0"/>
              <a:t>exe</a:t>
            </a:r>
            <a:r>
              <a:rPr lang="fr-FR" sz="1800" dirty="0" smtClean="0"/>
              <a:t> […] -param.url:file:///c:/params.pf</a:t>
            </a:r>
          </a:p>
          <a:p>
            <a:pPr lvl="1">
              <a:lnSpc>
                <a:spcPct val="90000"/>
              </a:lnSpc>
            </a:pPr>
            <a:r>
              <a:rPr lang="fr-FR" sz="1800" dirty="0" smtClean="0"/>
              <a:t>Sur une machine distante</a:t>
            </a:r>
          </a:p>
          <a:p>
            <a:pPr lvl="2">
              <a:lnSpc>
                <a:spcPct val="90000"/>
              </a:lnSpc>
            </a:pPr>
            <a:r>
              <a:rPr lang="fr-FR" sz="1800" dirty="0" err="1" smtClean="0"/>
              <a:t>QAD.Client</a:t>
            </a:r>
            <a:r>
              <a:rPr lang="fr-FR" sz="1800" dirty="0" smtClean="0"/>
              <a:t>.</a:t>
            </a:r>
            <a:r>
              <a:rPr lang="fr-FR" sz="1800" dirty="0" err="1" smtClean="0"/>
              <a:t>exe</a:t>
            </a:r>
            <a:r>
              <a:rPr lang="fr-FR" sz="1800" dirty="0" smtClean="0"/>
              <a:t> […] -param.url:http://somehost/rpt/params.pf</a:t>
            </a:r>
          </a:p>
          <a:p>
            <a:pPr>
              <a:lnSpc>
                <a:spcPct val="90000"/>
              </a:lnSpc>
            </a:pPr>
            <a:r>
              <a:rPr lang="fr-FR" sz="1800" dirty="0" smtClean="0"/>
              <a:t>Exemple de raccourci pour le lancement ( .bat)</a:t>
            </a:r>
          </a:p>
          <a:p>
            <a:pPr>
              <a:lnSpc>
                <a:spcPct val="70000"/>
              </a:lnSpc>
              <a:spcBef>
                <a:spcPct val="20000"/>
              </a:spcBef>
              <a:buFont typeface="Wingdings" pitchFamily="2" charset="2"/>
              <a:buNone/>
            </a:pPr>
            <a:r>
              <a:rPr lang="fr-FR" sz="1400" b="0" dirty="0" smtClean="0">
                <a:latin typeface="Courier New" pitchFamily="49" charset="0"/>
              </a:rPr>
              <a:t>"C:\Program Files\QAD\QAD Enterprise Applications 2009.1 EE STD\</a:t>
            </a:r>
            <a:r>
              <a:rPr lang="fr-FR" sz="1400" b="0" dirty="0" err="1" smtClean="0">
                <a:latin typeface="Courier New" pitchFamily="49" charset="0"/>
              </a:rPr>
              <a:t>QAD.Applications</a:t>
            </a:r>
            <a:r>
              <a:rPr lang="fr-FR" sz="1400" b="0" dirty="0" smtClean="0">
                <a:latin typeface="Courier New" pitchFamily="49" charset="0"/>
              </a:rPr>
              <a:t>.</a:t>
            </a:r>
            <a:r>
              <a:rPr lang="fr-FR" sz="1400" b="0" dirty="0" err="1" smtClean="0">
                <a:latin typeface="Courier New" pitchFamily="49" charset="0"/>
              </a:rPr>
              <a:t>exe</a:t>
            </a:r>
            <a:r>
              <a:rPr lang="fr-FR" sz="1400" b="0" dirty="0" smtClean="0">
                <a:latin typeface="Courier New" pitchFamily="49" charset="0"/>
              </a:rPr>
              <a:t>"  </a:t>
            </a:r>
          </a:p>
          <a:p>
            <a:pPr>
              <a:lnSpc>
                <a:spcPct val="70000"/>
              </a:lnSpc>
              <a:spcBef>
                <a:spcPct val="20000"/>
              </a:spcBef>
              <a:buFont typeface="Wingdings" pitchFamily="2" charset="2"/>
              <a:buNone/>
            </a:pPr>
            <a:r>
              <a:rPr lang="fr-FR" sz="1400" b="0" dirty="0" smtClean="0">
                <a:latin typeface="Courier New" pitchFamily="49" charset="0"/>
              </a:rPr>
              <a:t>-homeserver:http://xr03.renn.fr.sopra:51781/qadhomestd </a:t>
            </a:r>
          </a:p>
          <a:p>
            <a:pPr>
              <a:lnSpc>
                <a:spcPct val="70000"/>
              </a:lnSpc>
              <a:spcBef>
                <a:spcPct val="20000"/>
              </a:spcBef>
              <a:buFont typeface="Wingdings" pitchFamily="2" charset="2"/>
              <a:buNone/>
            </a:pPr>
            <a:r>
              <a:rPr lang="fr-FR" sz="1400" b="0" dirty="0" smtClean="0">
                <a:latin typeface="Courier New" pitchFamily="49" charset="0"/>
              </a:rPr>
              <a:t>-config-uri:http://xr03.renn.fr.sopra:51781/qadhomestd/servlet/env </a:t>
            </a:r>
          </a:p>
          <a:p>
            <a:pPr>
              <a:lnSpc>
                <a:spcPct val="70000"/>
              </a:lnSpc>
              <a:spcBef>
                <a:spcPct val="20000"/>
              </a:spcBef>
              <a:buFont typeface="Wingdings" pitchFamily="2" charset="2"/>
              <a:buNone/>
            </a:pPr>
            <a:r>
              <a:rPr lang="fr-FR" sz="1400" dirty="0" smtClean="0">
                <a:solidFill>
                  <a:srgbClr val="05AF09"/>
                </a:solidFill>
                <a:latin typeface="Courier New" pitchFamily="49" charset="0"/>
              </a:rPr>
              <a:t>-param.url:file:///d:/QAD/sop091eefor.pf</a:t>
            </a:r>
          </a:p>
          <a:p>
            <a:pPr>
              <a:lnSpc>
                <a:spcPct val="70000"/>
              </a:lnSpc>
              <a:spcBef>
                <a:spcPct val="20000"/>
              </a:spcBef>
              <a:buFont typeface="Wingdings" pitchFamily="2" charset="2"/>
              <a:buNone/>
            </a:pPr>
            <a:r>
              <a:rPr lang="fr-FR" sz="1400" dirty="0" smtClean="0">
                <a:solidFill>
                  <a:schemeClr val="accent1"/>
                </a:solidFill>
                <a:latin typeface="Courier New" pitchFamily="49" charset="0"/>
              </a:rPr>
              <a:t>NB: pas de retour chariot =&gt; une seule ligne d’instruction dans le .bat</a:t>
            </a:r>
            <a:endParaRPr lang="fr-FR" sz="1400" b="0" dirty="0" smtClean="0">
              <a:solidFill>
                <a:schemeClr val="accent1"/>
              </a:solidFill>
              <a:latin typeface="Courier New" pitchFamily="49" charset="0"/>
            </a:endParaRPr>
          </a:p>
          <a:p>
            <a:pPr lvl="1">
              <a:lnSpc>
                <a:spcPct val="90000"/>
              </a:lnSpc>
            </a:pPr>
            <a:endParaRPr lang="fr-FR" b="0" dirty="0" smtClean="0">
              <a:latin typeface="Courier New" pitchFamily="49" charset="0"/>
            </a:endParaRPr>
          </a:p>
        </p:txBody>
      </p:sp>
      <p:sp>
        <p:nvSpPr>
          <p:cNvPr id="111621" name="Rectangle 6"/>
          <p:cNvSpPr>
            <a:spLocks noChangeArrowheads="1"/>
          </p:cNvSpPr>
          <p:nvPr/>
        </p:nvSpPr>
        <p:spPr bwMode="auto">
          <a:xfrm>
            <a:off x="857224"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Paramétrage du serveur de « Tâches planifiées Windows » </a:t>
            </a:r>
          </a:p>
        </p:txBody>
      </p:sp>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4" name="Rectangle 4"/>
          <p:cNvSpPr>
            <a:spLocks noGrp="1" noChangeArrowheads="1"/>
          </p:cNvSpPr>
          <p:nvPr>
            <p:ph type="title"/>
          </p:nvPr>
        </p:nvSpPr>
        <p:spPr>
          <a:xfrm>
            <a:off x="857224" y="28556"/>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12643" name="Rectangle 3"/>
          <p:cNvSpPr>
            <a:spLocks noGrp="1" noChangeArrowheads="1"/>
          </p:cNvSpPr>
          <p:nvPr>
            <p:ph idx="1"/>
          </p:nvPr>
        </p:nvSpPr>
        <p:spPr>
          <a:xfrm>
            <a:off x="152400" y="1428736"/>
            <a:ext cx="8991600" cy="3286148"/>
          </a:xfrm>
        </p:spPr>
        <p:txBody>
          <a:bodyPr/>
          <a:lstStyle/>
          <a:p>
            <a:pPr>
              <a:lnSpc>
                <a:spcPct val="80000"/>
              </a:lnSpc>
            </a:pPr>
            <a:r>
              <a:rPr lang="fr-FR" sz="1800" dirty="0" smtClean="0"/>
              <a:t>Exemple de fichier ‘params.pf’ </a:t>
            </a: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silent</a:t>
            </a:r>
            <a:endParaRPr lang="fr-FR" sz="1200" dirty="0" smtClean="0">
              <a:latin typeface="Courier New" pitchFamily="49" charset="0"/>
            </a:endParaRPr>
          </a:p>
          <a:p>
            <a:pPr lvl="2">
              <a:lnSpc>
                <a:spcPct val="70000"/>
              </a:lnSpc>
              <a:spcBef>
                <a:spcPct val="20000"/>
              </a:spcBef>
              <a:buFont typeface="Wingdings" pitchFamily="2" charset="2"/>
              <a:buNone/>
            </a:pPr>
            <a:r>
              <a:rPr lang="fr-FR" sz="1200" dirty="0" smtClean="0">
                <a:latin typeface="Courier New" pitchFamily="49" charset="0"/>
              </a:rPr>
              <a:t>-config-name:</a:t>
            </a:r>
            <a:r>
              <a:rPr lang="fr-FR" sz="1200" b="1" dirty="0" smtClean="0">
                <a:solidFill>
                  <a:srgbClr val="05AF09"/>
                </a:solidFill>
                <a:latin typeface="Courier New" pitchFamily="49" charset="0"/>
              </a:rPr>
              <a:t>sop091eefor</a:t>
            </a: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user:</a:t>
            </a:r>
            <a:r>
              <a:rPr lang="fr-FR" sz="1200" b="1" dirty="0" err="1" smtClean="0">
                <a:solidFill>
                  <a:srgbClr val="05AF09"/>
                </a:solidFill>
                <a:latin typeface="Courier New" pitchFamily="49" charset="0"/>
              </a:rPr>
              <a:t>mfg</a:t>
            </a:r>
            <a:endParaRPr lang="fr-FR" sz="1200" b="1" dirty="0" smtClean="0">
              <a:solidFill>
                <a:srgbClr val="05AF09"/>
              </a:solidFill>
              <a:latin typeface="Courier New" pitchFamily="49" charset="0"/>
            </a:endParaRP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password</a:t>
            </a:r>
            <a:r>
              <a:rPr lang="fr-FR" sz="1200" dirty="0" smtClean="0">
                <a:latin typeface="Courier New" pitchFamily="49" charset="0"/>
              </a:rPr>
              <a:t>:</a:t>
            </a: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workspace:</a:t>
            </a:r>
            <a:r>
              <a:rPr lang="fr-FR" sz="1200" b="1" dirty="0" err="1" smtClean="0">
                <a:solidFill>
                  <a:srgbClr val="05AF09"/>
                </a:solidFill>
                <a:latin typeface="Courier New" pitchFamily="49" charset="0"/>
              </a:rPr>
              <a:t>QMS-US</a:t>
            </a:r>
            <a:endParaRPr lang="fr-FR" sz="1200" b="1" dirty="0" smtClean="0">
              <a:solidFill>
                <a:srgbClr val="05AF09"/>
              </a:solidFill>
              <a:latin typeface="Courier New" pitchFamily="49" charset="0"/>
            </a:endParaRP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report-batch:</a:t>
            </a:r>
            <a:r>
              <a:rPr lang="fr-FR" sz="1200" b="1" dirty="0" err="1" smtClean="0">
                <a:solidFill>
                  <a:srgbClr val="05AF09"/>
                </a:solidFill>
                <a:latin typeface="Courier New" pitchFamily="49" charset="0"/>
              </a:rPr>
              <a:t>REPORT</a:t>
            </a:r>
            <a:endParaRPr lang="fr-FR" sz="1200" b="1" dirty="0" smtClean="0">
              <a:solidFill>
                <a:srgbClr val="05AF09"/>
              </a:solidFill>
              <a:latin typeface="Courier New" pitchFamily="49" charset="0"/>
            </a:endParaRP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enable:qad.plugin.services</a:t>
            </a:r>
            <a:endParaRPr lang="fr-FR" sz="1200" dirty="0" smtClean="0">
              <a:latin typeface="Courier New" pitchFamily="49" charset="0"/>
            </a:endParaRP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enable:qad.plugin.reports</a:t>
            </a:r>
            <a:endParaRPr lang="fr-FR" sz="1200" dirty="0" smtClean="0">
              <a:latin typeface="Courier New" pitchFamily="49" charset="0"/>
            </a:endParaRP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enable:qad.plugin.reportserver</a:t>
            </a:r>
            <a:endParaRPr lang="fr-FR" sz="1200" dirty="0" smtClean="0">
              <a:latin typeface="Courier New" pitchFamily="49" charset="0"/>
            </a:endParaRPr>
          </a:p>
          <a:p>
            <a:pPr lvl="2">
              <a:lnSpc>
                <a:spcPct val="70000"/>
              </a:lnSpc>
              <a:spcBef>
                <a:spcPct val="20000"/>
              </a:spcBef>
              <a:buFont typeface="Wingdings" pitchFamily="2" charset="2"/>
              <a:buNone/>
            </a:pPr>
            <a:r>
              <a:rPr lang="fr-FR" sz="1200" dirty="0" smtClean="0">
                <a:latin typeface="Courier New" pitchFamily="49" charset="0"/>
              </a:rPr>
              <a:t>-</a:t>
            </a:r>
            <a:r>
              <a:rPr lang="fr-FR" sz="1200" dirty="0" err="1" smtClean="0">
                <a:latin typeface="Courier New" pitchFamily="49" charset="0"/>
              </a:rPr>
              <a:t>report-mode:batch</a:t>
            </a:r>
            <a:endParaRPr lang="fr-FR" sz="1200" dirty="0" smtClean="0">
              <a:latin typeface="Courier New" pitchFamily="49" charset="0"/>
            </a:endParaRPr>
          </a:p>
          <a:p>
            <a:pPr lvl="2">
              <a:lnSpc>
                <a:spcPct val="70000"/>
              </a:lnSpc>
              <a:spcBef>
                <a:spcPct val="20000"/>
              </a:spcBef>
              <a:buFont typeface="Wingdings" pitchFamily="2" charset="2"/>
              <a:buNone/>
            </a:pPr>
            <a:endParaRPr lang="fr-FR" sz="1200" dirty="0" smtClean="0">
              <a:latin typeface="Courier New" pitchFamily="49" charset="0"/>
            </a:endParaRPr>
          </a:p>
          <a:p>
            <a:pPr>
              <a:lnSpc>
                <a:spcPct val="70000"/>
              </a:lnSpc>
              <a:spcBef>
                <a:spcPct val="20000"/>
              </a:spcBef>
              <a:buFont typeface="Wingdings" pitchFamily="2" charset="2"/>
              <a:buNone/>
            </a:pPr>
            <a:r>
              <a:rPr lang="fr-FR" sz="1200" dirty="0" smtClean="0">
                <a:solidFill>
                  <a:schemeClr val="accent1"/>
                </a:solidFill>
                <a:latin typeface="Courier New" pitchFamily="49" charset="0"/>
              </a:rPr>
              <a:t>NB: une ligne par option dans le .pf !</a:t>
            </a:r>
            <a:endParaRPr lang="fr-FR" sz="1200" b="0" dirty="0" smtClean="0">
              <a:solidFill>
                <a:schemeClr val="accent1"/>
              </a:solidFill>
              <a:latin typeface="Courier New" pitchFamily="49" charset="0"/>
            </a:endParaRPr>
          </a:p>
          <a:p>
            <a:pPr lvl="2">
              <a:lnSpc>
                <a:spcPct val="70000"/>
              </a:lnSpc>
              <a:spcBef>
                <a:spcPct val="20000"/>
              </a:spcBef>
              <a:buFont typeface="Wingdings" pitchFamily="2" charset="2"/>
              <a:buNone/>
            </a:pPr>
            <a:endParaRPr lang="fr-FR" sz="1200" dirty="0" smtClean="0">
              <a:latin typeface="Courier New" pitchFamily="49" charset="0"/>
            </a:endParaRPr>
          </a:p>
          <a:p>
            <a:pPr lvl="2">
              <a:lnSpc>
                <a:spcPct val="70000"/>
              </a:lnSpc>
              <a:spcBef>
                <a:spcPct val="20000"/>
              </a:spcBef>
              <a:buFont typeface="Wingdings" pitchFamily="2" charset="2"/>
              <a:buNone/>
            </a:pPr>
            <a:endParaRPr lang="fr-FR" sz="1200" dirty="0" smtClean="0">
              <a:latin typeface="Courier New" pitchFamily="49" charset="0"/>
            </a:endParaRPr>
          </a:p>
        </p:txBody>
      </p:sp>
      <p:sp>
        <p:nvSpPr>
          <p:cNvPr id="112645" name="Rectangle 6"/>
          <p:cNvSpPr>
            <a:spLocks noChangeArrowheads="1"/>
          </p:cNvSpPr>
          <p:nvPr/>
        </p:nvSpPr>
        <p:spPr bwMode="auto">
          <a:xfrm>
            <a:off x="889027"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Paramétrage du serveur de « Tâches planifiées Windows » </a:t>
            </a:r>
          </a:p>
        </p:txBody>
      </p:sp>
    </p:spTree>
  </p:cSld>
  <p:clrMapOvr>
    <a:masterClrMapping/>
  </p:clrMapOv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8" name="Rectangle 4"/>
          <p:cNvSpPr>
            <a:spLocks noGrp="1" noChangeArrowheads="1"/>
          </p:cNvSpPr>
          <p:nvPr>
            <p:ph type="title"/>
          </p:nvPr>
        </p:nvSpPr>
        <p:spPr>
          <a:xfrm>
            <a:off x="857224" y="28556"/>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pic>
        <p:nvPicPr>
          <p:cNvPr id="113667" name="Picture 9"/>
          <p:cNvPicPr>
            <a:picLocks noChangeAspect="1" noChangeArrowheads="1"/>
          </p:cNvPicPr>
          <p:nvPr/>
        </p:nvPicPr>
        <p:blipFill>
          <a:blip r:embed="rId2" cstate="print"/>
          <a:srcRect/>
          <a:stretch>
            <a:fillRect/>
          </a:stretch>
        </p:blipFill>
        <p:spPr bwMode="auto">
          <a:xfrm>
            <a:off x="539750" y="1543050"/>
            <a:ext cx="6791325" cy="1885950"/>
          </a:xfrm>
          <a:prstGeom prst="rect">
            <a:avLst/>
          </a:prstGeom>
          <a:noFill/>
          <a:ln w="9525" algn="ctr">
            <a:noFill/>
            <a:miter lim="800000"/>
            <a:headEnd/>
            <a:tailEnd/>
          </a:ln>
        </p:spPr>
      </p:pic>
      <p:sp>
        <p:nvSpPr>
          <p:cNvPr id="113669" name="Rectangle 6"/>
          <p:cNvSpPr>
            <a:spLocks noChangeArrowheads="1"/>
          </p:cNvSpPr>
          <p:nvPr/>
        </p:nvSpPr>
        <p:spPr bwMode="auto">
          <a:xfrm>
            <a:off x="857224"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Paramétrage du serveur de « Tâches planifiées Windows » </a:t>
            </a:r>
          </a:p>
        </p:txBody>
      </p:sp>
      <p:pic>
        <p:nvPicPr>
          <p:cNvPr id="113670" name="Picture 6"/>
          <p:cNvPicPr>
            <a:picLocks noChangeAspect="1" noChangeArrowheads="1"/>
          </p:cNvPicPr>
          <p:nvPr/>
        </p:nvPicPr>
        <p:blipFill>
          <a:blip r:embed="rId3" cstate="print"/>
          <a:srcRect/>
          <a:stretch>
            <a:fillRect/>
          </a:stretch>
        </p:blipFill>
        <p:spPr bwMode="auto">
          <a:xfrm>
            <a:off x="684213" y="3692544"/>
            <a:ext cx="3240087" cy="2379662"/>
          </a:xfrm>
          <a:prstGeom prst="rect">
            <a:avLst/>
          </a:prstGeom>
          <a:noFill/>
          <a:ln w="9525" algn="ctr">
            <a:noFill/>
            <a:miter lim="800000"/>
            <a:headEnd/>
            <a:tailEnd/>
          </a:ln>
        </p:spPr>
      </p:pic>
      <p:sp>
        <p:nvSpPr>
          <p:cNvPr id="113671" name="Oval 11"/>
          <p:cNvSpPr>
            <a:spLocks noChangeArrowheads="1"/>
          </p:cNvSpPr>
          <p:nvPr/>
        </p:nvSpPr>
        <p:spPr bwMode="auto">
          <a:xfrm flipH="1">
            <a:off x="1187450" y="1428736"/>
            <a:ext cx="3240088" cy="504825"/>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113672" name="Oval 11"/>
          <p:cNvSpPr>
            <a:spLocks noChangeArrowheads="1"/>
          </p:cNvSpPr>
          <p:nvPr/>
        </p:nvSpPr>
        <p:spPr bwMode="auto">
          <a:xfrm flipH="1">
            <a:off x="395288" y="3068638"/>
            <a:ext cx="3887787" cy="431800"/>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pic>
        <p:nvPicPr>
          <p:cNvPr id="113673" name="Picture 11"/>
          <p:cNvPicPr>
            <a:picLocks noChangeAspect="1" noChangeArrowheads="1"/>
          </p:cNvPicPr>
          <p:nvPr/>
        </p:nvPicPr>
        <p:blipFill>
          <a:blip r:embed="rId4" cstate="print"/>
          <a:srcRect/>
          <a:stretch>
            <a:fillRect/>
          </a:stretch>
        </p:blipFill>
        <p:spPr bwMode="auto">
          <a:xfrm>
            <a:off x="4572000" y="3644900"/>
            <a:ext cx="3527425" cy="2597150"/>
          </a:xfrm>
          <a:prstGeom prst="rect">
            <a:avLst/>
          </a:prstGeom>
          <a:noFill/>
          <a:ln w="9525" algn="ctr">
            <a:noFill/>
            <a:miter lim="800000"/>
            <a:headEnd/>
            <a:tailEnd/>
          </a:ln>
        </p:spPr>
      </p:pic>
    </p:spTree>
  </p:cSld>
  <p:clrMapOvr>
    <a:masterClrMapping/>
  </p:clrMapOv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dirty="0" smtClean="0"/>
          </a:p>
        </p:txBody>
      </p:sp>
      <p:sp>
        <p:nvSpPr>
          <p:cNvPr id="114692" name="Rectangle 6"/>
          <p:cNvSpPr>
            <a:spLocks noChangeArrowheads="1"/>
          </p:cNvSpPr>
          <p:nvPr/>
        </p:nvSpPr>
        <p:spPr bwMode="auto">
          <a:xfrm>
            <a:off x="889027" y="100010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Création d’un rapport </a:t>
            </a:r>
            <a:r>
              <a:rPr lang="fr-FR" dirty="0" err="1">
                <a:latin typeface="Arial" pitchFamily="34" charset="0"/>
              </a:rPr>
              <a:t>batché</a:t>
            </a:r>
            <a:r>
              <a:rPr lang="fr-FR" dirty="0">
                <a:latin typeface="Arial" pitchFamily="34" charset="0"/>
              </a:rPr>
              <a:t> </a:t>
            </a:r>
          </a:p>
        </p:txBody>
      </p:sp>
      <p:pic>
        <p:nvPicPr>
          <p:cNvPr id="114693" name="Picture 6"/>
          <p:cNvPicPr>
            <a:picLocks noChangeAspect="1" noChangeArrowheads="1"/>
          </p:cNvPicPr>
          <p:nvPr/>
        </p:nvPicPr>
        <p:blipFill>
          <a:blip r:embed="rId2" cstate="print"/>
          <a:srcRect/>
          <a:stretch>
            <a:fillRect/>
          </a:stretch>
        </p:blipFill>
        <p:spPr bwMode="auto">
          <a:xfrm>
            <a:off x="755650" y="1916113"/>
            <a:ext cx="7429500" cy="2200275"/>
          </a:xfrm>
          <a:prstGeom prst="rect">
            <a:avLst/>
          </a:prstGeom>
          <a:noFill/>
          <a:ln w="9525" algn="ctr">
            <a:noFill/>
            <a:miter lim="800000"/>
            <a:headEnd/>
            <a:tailEnd/>
          </a:ln>
        </p:spPr>
      </p:pic>
      <p:sp>
        <p:nvSpPr>
          <p:cNvPr id="114694" name="Oval 11"/>
          <p:cNvSpPr>
            <a:spLocks noChangeArrowheads="1"/>
          </p:cNvSpPr>
          <p:nvPr/>
        </p:nvSpPr>
        <p:spPr bwMode="auto">
          <a:xfrm flipH="1">
            <a:off x="6442075" y="2349500"/>
            <a:ext cx="1225550" cy="503238"/>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solidFill>
                <a:srgbClr val="0070C0"/>
              </a:solidFill>
            </a:endParaRPr>
          </a:p>
        </p:txBody>
      </p:sp>
      <p:sp>
        <p:nvSpPr>
          <p:cNvPr id="115716" name="Rectangle 6"/>
          <p:cNvSpPr>
            <a:spLocks noChangeArrowheads="1"/>
          </p:cNvSpPr>
          <p:nvPr/>
        </p:nvSpPr>
        <p:spPr bwMode="auto">
          <a:xfrm>
            <a:off x="857224" y="98106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Création d’un rapport </a:t>
            </a:r>
            <a:r>
              <a:rPr lang="fr-FR" dirty="0" err="1">
                <a:latin typeface="Arial" pitchFamily="34" charset="0"/>
              </a:rPr>
              <a:t>batché</a:t>
            </a:r>
            <a:r>
              <a:rPr lang="fr-FR" dirty="0">
                <a:latin typeface="Arial" pitchFamily="34" charset="0"/>
              </a:rPr>
              <a:t> </a:t>
            </a:r>
          </a:p>
        </p:txBody>
      </p:sp>
      <p:pic>
        <p:nvPicPr>
          <p:cNvPr id="115717" name="Picture 6"/>
          <p:cNvPicPr>
            <a:picLocks noChangeAspect="1" noChangeArrowheads="1"/>
          </p:cNvPicPr>
          <p:nvPr/>
        </p:nvPicPr>
        <p:blipFill>
          <a:blip r:embed="rId2" cstate="print"/>
          <a:srcRect/>
          <a:stretch>
            <a:fillRect/>
          </a:stretch>
        </p:blipFill>
        <p:spPr bwMode="auto">
          <a:xfrm>
            <a:off x="1116013" y="1519257"/>
            <a:ext cx="6734175" cy="4695825"/>
          </a:xfrm>
          <a:prstGeom prst="rect">
            <a:avLst/>
          </a:prstGeom>
          <a:noFill/>
          <a:ln w="9525" algn="ctr">
            <a:noFill/>
            <a:miter lim="800000"/>
            <a:headEnd/>
            <a:tailEnd/>
          </a:ln>
        </p:spPr>
      </p:pic>
      <p:sp>
        <p:nvSpPr>
          <p:cNvPr id="115718" name="Oval 11"/>
          <p:cNvSpPr>
            <a:spLocks noChangeArrowheads="1"/>
          </p:cNvSpPr>
          <p:nvPr/>
        </p:nvSpPr>
        <p:spPr bwMode="auto">
          <a:xfrm flipH="1">
            <a:off x="2700338" y="3716338"/>
            <a:ext cx="936625" cy="287337"/>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115719" name="Oval 11"/>
          <p:cNvSpPr>
            <a:spLocks noChangeArrowheads="1"/>
          </p:cNvSpPr>
          <p:nvPr/>
        </p:nvSpPr>
        <p:spPr bwMode="auto">
          <a:xfrm flipH="1">
            <a:off x="2627313" y="4508500"/>
            <a:ext cx="1584325" cy="287338"/>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0"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16739" name="Rectangle 7"/>
          <p:cNvSpPr>
            <a:spLocks noGrp="1" noChangeArrowheads="1"/>
          </p:cNvSpPr>
          <p:nvPr>
            <p:ph idx="1"/>
          </p:nvPr>
        </p:nvSpPr>
        <p:spPr>
          <a:xfrm>
            <a:off x="152400" y="1214422"/>
            <a:ext cx="8991600" cy="5133972"/>
          </a:xfrm>
          <a:noFill/>
        </p:spPr>
        <p:txBody>
          <a:bodyPr/>
          <a:lstStyle/>
          <a:p>
            <a:r>
              <a:rPr lang="fr-FR" sz="1800" dirty="0" err="1" smtClean="0"/>
              <a:t>Scheduled</a:t>
            </a:r>
            <a:r>
              <a:rPr lang="fr-FR" sz="1800" dirty="0" smtClean="0"/>
              <a:t> Report Maintenance (36.4.21.5)</a:t>
            </a:r>
          </a:p>
        </p:txBody>
      </p:sp>
      <p:sp>
        <p:nvSpPr>
          <p:cNvPr id="116741" name="Rectangle 6"/>
          <p:cNvSpPr>
            <a:spLocks noChangeArrowheads="1"/>
          </p:cNvSpPr>
          <p:nvPr/>
        </p:nvSpPr>
        <p:spPr bwMode="auto">
          <a:xfrm>
            <a:off x="889027" y="78579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Création d’un rapport </a:t>
            </a:r>
            <a:r>
              <a:rPr lang="fr-FR" dirty="0" err="1">
                <a:latin typeface="Arial" pitchFamily="34" charset="0"/>
              </a:rPr>
              <a:t>batché</a:t>
            </a:r>
            <a:r>
              <a:rPr lang="fr-FR" dirty="0">
                <a:latin typeface="Arial" pitchFamily="34" charset="0"/>
              </a:rPr>
              <a:t> </a:t>
            </a:r>
          </a:p>
        </p:txBody>
      </p:sp>
      <p:pic>
        <p:nvPicPr>
          <p:cNvPr id="116742" name="Picture 6"/>
          <p:cNvPicPr>
            <a:picLocks noChangeAspect="1" noChangeArrowheads="1"/>
          </p:cNvPicPr>
          <p:nvPr/>
        </p:nvPicPr>
        <p:blipFill>
          <a:blip r:embed="rId2" cstate="print"/>
          <a:srcRect/>
          <a:stretch>
            <a:fillRect/>
          </a:stretch>
        </p:blipFill>
        <p:spPr bwMode="auto">
          <a:xfrm>
            <a:off x="928662" y="1714488"/>
            <a:ext cx="7072362" cy="4071966"/>
          </a:xfrm>
          <a:prstGeom prst="rect">
            <a:avLst/>
          </a:prstGeom>
          <a:noFill/>
          <a:ln w="9525" algn="ctr">
            <a:noFill/>
            <a:miter lim="800000"/>
            <a:headEnd/>
            <a:tailEnd/>
          </a:ln>
        </p:spPr>
      </p:pic>
      <p:sp>
        <p:nvSpPr>
          <p:cNvPr id="116743" name="Oval 11"/>
          <p:cNvSpPr>
            <a:spLocks noChangeArrowheads="1"/>
          </p:cNvSpPr>
          <p:nvPr/>
        </p:nvSpPr>
        <p:spPr bwMode="auto">
          <a:xfrm flipH="1">
            <a:off x="1214414" y="2571744"/>
            <a:ext cx="6337300" cy="1223963"/>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4"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17763" name="Rectangle 8"/>
          <p:cNvSpPr>
            <a:spLocks noGrp="1" noChangeArrowheads="1"/>
          </p:cNvSpPr>
          <p:nvPr>
            <p:ph idx="1"/>
          </p:nvPr>
        </p:nvSpPr>
        <p:spPr>
          <a:xfrm>
            <a:off x="152400" y="1285860"/>
            <a:ext cx="8991600" cy="4857784"/>
          </a:xfrm>
          <a:noFill/>
        </p:spPr>
        <p:txBody>
          <a:bodyPr/>
          <a:lstStyle/>
          <a:p>
            <a:r>
              <a:rPr lang="fr-FR" sz="1800" dirty="0" err="1" smtClean="0"/>
              <a:t>Scheduled</a:t>
            </a:r>
            <a:r>
              <a:rPr lang="fr-FR" sz="1800" dirty="0" smtClean="0"/>
              <a:t> Report </a:t>
            </a:r>
            <a:r>
              <a:rPr lang="fr-FR" sz="1800" dirty="0" err="1" smtClean="0"/>
              <a:t>Browse</a:t>
            </a:r>
            <a:r>
              <a:rPr lang="fr-FR" sz="1800" dirty="0" smtClean="0"/>
              <a:t> (36.4.21.6)</a:t>
            </a:r>
          </a:p>
          <a:p>
            <a:endParaRPr lang="fr-FR" dirty="0" smtClean="0"/>
          </a:p>
          <a:p>
            <a:endParaRPr lang="fr-FR" dirty="0" smtClean="0"/>
          </a:p>
          <a:p>
            <a:pPr>
              <a:buNone/>
            </a:pPr>
            <a:endParaRPr lang="fr-FR" dirty="0" smtClean="0"/>
          </a:p>
          <a:p>
            <a:pPr>
              <a:buNone/>
            </a:pPr>
            <a:endParaRPr lang="fr-FR" dirty="0" smtClean="0"/>
          </a:p>
          <a:p>
            <a:r>
              <a:rPr lang="fr-FR" sz="1800" dirty="0" smtClean="0"/>
              <a:t>Puis lancement de la « Tache planifiée Windows »</a:t>
            </a:r>
          </a:p>
          <a:p>
            <a:endParaRPr lang="fr-FR" dirty="0" smtClean="0"/>
          </a:p>
        </p:txBody>
      </p:sp>
      <p:sp>
        <p:nvSpPr>
          <p:cNvPr id="117765" name="Rectangle 6"/>
          <p:cNvSpPr>
            <a:spLocks noChangeArrowheads="1"/>
          </p:cNvSpPr>
          <p:nvPr/>
        </p:nvSpPr>
        <p:spPr bwMode="auto">
          <a:xfrm>
            <a:off x="889027" y="838184"/>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Création d’un rapport </a:t>
            </a:r>
            <a:r>
              <a:rPr lang="fr-FR" dirty="0" err="1">
                <a:latin typeface="Arial" pitchFamily="34" charset="0"/>
              </a:rPr>
              <a:t>batché</a:t>
            </a:r>
            <a:r>
              <a:rPr lang="fr-FR" dirty="0">
                <a:latin typeface="Arial" pitchFamily="34" charset="0"/>
              </a:rPr>
              <a:t> </a:t>
            </a:r>
          </a:p>
        </p:txBody>
      </p:sp>
      <p:pic>
        <p:nvPicPr>
          <p:cNvPr id="117766" name="Picture 6"/>
          <p:cNvPicPr>
            <a:picLocks noChangeAspect="1" noChangeArrowheads="1"/>
          </p:cNvPicPr>
          <p:nvPr/>
        </p:nvPicPr>
        <p:blipFill>
          <a:blip r:embed="rId2" cstate="print"/>
          <a:srcRect/>
          <a:stretch>
            <a:fillRect/>
          </a:stretch>
        </p:blipFill>
        <p:spPr bwMode="auto">
          <a:xfrm>
            <a:off x="428596" y="1785926"/>
            <a:ext cx="7488237" cy="1957388"/>
          </a:xfrm>
          <a:prstGeom prst="rect">
            <a:avLst/>
          </a:prstGeom>
          <a:noFill/>
          <a:ln w="9525" algn="ctr">
            <a:noFill/>
            <a:miter lim="800000"/>
            <a:headEnd/>
            <a:tailEnd/>
          </a:ln>
        </p:spPr>
      </p:pic>
      <p:sp>
        <p:nvSpPr>
          <p:cNvPr id="117767" name="Oval 11"/>
          <p:cNvSpPr>
            <a:spLocks noChangeArrowheads="1"/>
          </p:cNvSpPr>
          <p:nvPr/>
        </p:nvSpPr>
        <p:spPr bwMode="auto">
          <a:xfrm flipH="1">
            <a:off x="3929058" y="3143248"/>
            <a:ext cx="936625" cy="287338"/>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pic>
        <p:nvPicPr>
          <p:cNvPr id="117768" name="Picture 9"/>
          <p:cNvPicPr>
            <a:picLocks noChangeAspect="1" noChangeArrowheads="1"/>
          </p:cNvPicPr>
          <p:nvPr/>
        </p:nvPicPr>
        <p:blipFill>
          <a:blip r:embed="rId3" cstate="print"/>
          <a:srcRect/>
          <a:stretch>
            <a:fillRect/>
          </a:stretch>
        </p:blipFill>
        <p:spPr bwMode="auto">
          <a:xfrm>
            <a:off x="500034" y="4214818"/>
            <a:ext cx="7416800" cy="1727200"/>
          </a:xfrm>
          <a:prstGeom prst="rect">
            <a:avLst/>
          </a:prstGeom>
          <a:noFill/>
          <a:ln w="9525" algn="ctr">
            <a:noFill/>
            <a:miter lim="800000"/>
            <a:headEnd/>
            <a:tailEnd/>
          </a:ln>
        </p:spPr>
      </p:pic>
      <p:sp>
        <p:nvSpPr>
          <p:cNvPr id="117769" name="Oval 11"/>
          <p:cNvSpPr>
            <a:spLocks noChangeArrowheads="1"/>
          </p:cNvSpPr>
          <p:nvPr/>
        </p:nvSpPr>
        <p:spPr bwMode="auto">
          <a:xfrm flipH="1">
            <a:off x="3571868" y="5500702"/>
            <a:ext cx="936625" cy="287337"/>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8"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dirty="0" smtClean="0"/>
          </a:p>
        </p:txBody>
      </p:sp>
      <p:sp>
        <p:nvSpPr>
          <p:cNvPr id="118787" name="Rectangle 3"/>
          <p:cNvSpPr>
            <a:spLocks noGrp="1" noChangeArrowheads="1"/>
          </p:cNvSpPr>
          <p:nvPr>
            <p:ph idx="1"/>
          </p:nvPr>
        </p:nvSpPr>
        <p:spPr>
          <a:xfrm>
            <a:off x="152400" y="1643050"/>
            <a:ext cx="8991600" cy="4705344"/>
          </a:xfrm>
        </p:spPr>
        <p:txBody>
          <a:bodyPr/>
          <a:lstStyle/>
          <a:p>
            <a:r>
              <a:rPr lang="fr-FR" sz="1800" dirty="0" smtClean="0"/>
              <a:t>Résultat de l’édition (en plus de l’impression sur l’imprimante associée au batch ID)</a:t>
            </a:r>
          </a:p>
          <a:p>
            <a:r>
              <a:rPr lang="fr-FR" sz="1800" dirty="0" err="1" smtClean="0"/>
              <a:t>Scheduled</a:t>
            </a:r>
            <a:r>
              <a:rPr lang="fr-FR" sz="1800" dirty="0" smtClean="0"/>
              <a:t> Report </a:t>
            </a:r>
            <a:r>
              <a:rPr lang="fr-FR" sz="1800" dirty="0" err="1" smtClean="0"/>
              <a:t>History</a:t>
            </a:r>
            <a:r>
              <a:rPr lang="fr-FR" sz="1800" dirty="0" smtClean="0"/>
              <a:t> </a:t>
            </a:r>
            <a:r>
              <a:rPr lang="fr-FR" sz="1800" dirty="0" err="1" smtClean="0"/>
              <a:t>Browse</a:t>
            </a:r>
            <a:r>
              <a:rPr lang="fr-FR" sz="1800" dirty="0" smtClean="0"/>
              <a:t> (36.4.21.7) </a:t>
            </a:r>
          </a:p>
        </p:txBody>
      </p:sp>
      <p:sp>
        <p:nvSpPr>
          <p:cNvPr id="118789" name="Rectangle 6"/>
          <p:cNvSpPr>
            <a:spLocks noChangeArrowheads="1"/>
          </p:cNvSpPr>
          <p:nvPr/>
        </p:nvSpPr>
        <p:spPr bwMode="auto">
          <a:xfrm>
            <a:off x="857224" y="98106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Création d’un rapport </a:t>
            </a:r>
            <a:r>
              <a:rPr lang="fr-FR" dirty="0" err="1">
                <a:latin typeface="Arial" pitchFamily="34" charset="0"/>
              </a:rPr>
              <a:t>batché</a:t>
            </a:r>
            <a:r>
              <a:rPr lang="fr-FR" dirty="0">
                <a:latin typeface="Arial" pitchFamily="34" charset="0"/>
              </a:rPr>
              <a:t> </a:t>
            </a:r>
          </a:p>
        </p:txBody>
      </p:sp>
      <p:pic>
        <p:nvPicPr>
          <p:cNvPr id="118790" name="Picture 6"/>
          <p:cNvPicPr>
            <a:picLocks noChangeAspect="1" noChangeArrowheads="1"/>
          </p:cNvPicPr>
          <p:nvPr/>
        </p:nvPicPr>
        <p:blipFill>
          <a:blip r:embed="rId2" cstate="print"/>
          <a:srcRect/>
          <a:stretch>
            <a:fillRect/>
          </a:stretch>
        </p:blipFill>
        <p:spPr bwMode="auto">
          <a:xfrm>
            <a:off x="539750" y="2636838"/>
            <a:ext cx="7561263" cy="3576637"/>
          </a:xfrm>
          <a:prstGeom prst="rect">
            <a:avLst/>
          </a:prstGeom>
          <a:noFill/>
          <a:ln w="9525" algn="ctr">
            <a:noFill/>
            <a:miter lim="800000"/>
            <a:headEnd/>
            <a:tailEnd/>
          </a:ln>
        </p:spPr>
      </p:pic>
      <p:sp>
        <p:nvSpPr>
          <p:cNvPr id="118791" name="Oval 11"/>
          <p:cNvSpPr>
            <a:spLocks noChangeArrowheads="1"/>
          </p:cNvSpPr>
          <p:nvPr/>
        </p:nvSpPr>
        <p:spPr bwMode="auto">
          <a:xfrm flipH="1">
            <a:off x="539750" y="5805488"/>
            <a:ext cx="2663825" cy="287337"/>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
        <p:nvSpPr>
          <p:cNvPr id="118792" name="AutoShape 11"/>
          <p:cNvSpPr>
            <a:spLocks noChangeArrowheads="1"/>
          </p:cNvSpPr>
          <p:nvPr/>
        </p:nvSpPr>
        <p:spPr bwMode="auto">
          <a:xfrm>
            <a:off x="7164388" y="3789363"/>
            <a:ext cx="1295400" cy="720725"/>
          </a:xfrm>
          <a:prstGeom prst="wedgeRoundRectCallout">
            <a:avLst>
              <a:gd name="adj1" fmla="val -42648"/>
              <a:gd name="adj2" fmla="val 236125"/>
              <a:gd name="adj3" fmla="val 16667"/>
            </a:avLst>
          </a:prstGeom>
          <a:solidFill>
            <a:schemeClr val="bg1"/>
          </a:solidFill>
          <a:ln w="19050">
            <a:solidFill>
              <a:srgbClr val="969696"/>
            </a:solidFill>
            <a:miter lim="800000"/>
            <a:headEnd/>
            <a:tailEnd/>
          </a:ln>
        </p:spPr>
        <p:txBody>
          <a:bodyPr/>
          <a:lstStyle/>
          <a:p>
            <a:r>
              <a:rPr lang="fr-FR" sz="1200">
                <a:latin typeface="Century" pitchFamily="18" charset="0"/>
              </a:rPr>
              <a:t>Lien URL du document généré</a:t>
            </a:r>
          </a:p>
        </p:txBody>
      </p:sp>
    </p:spTree>
  </p:cSld>
  <p:clrMapOvr>
    <a:masterClrMapping/>
  </p:clrMapOvr>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19812" name="Rectangle 6"/>
          <p:cNvSpPr>
            <a:spLocks noChangeArrowheads="1"/>
          </p:cNvSpPr>
          <p:nvPr/>
        </p:nvSpPr>
        <p:spPr bwMode="auto">
          <a:xfrm>
            <a:off x="857224" y="76674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Création d’un rapport </a:t>
            </a:r>
            <a:r>
              <a:rPr lang="fr-FR" dirty="0" err="1">
                <a:latin typeface="Arial" pitchFamily="34" charset="0"/>
              </a:rPr>
              <a:t>batché</a:t>
            </a:r>
            <a:r>
              <a:rPr lang="fr-FR" dirty="0">
                <a:latin typeface="Arial" pitchFamily="34" charset="0"/>
              </a:rPr>
              <a:t> (Résultat)</a:t>
            </a:r>
          </a:p>
        </p:txBody>
      </p:sp>
      <p:pic>
        <p:nvPicPr>
          <p:cNvPr id="119813" name="Picture 7"/>
          <p:cNvPicPr>
            <a:picLocks noChangeAspect="1" noChangeArrowheads="1"/>
          </p:cNvPicPr>
          <p:nvPr/>
        </p:nvPicPr>
        <p:blipFill>
          <a:blip r:embed="rId2" cstate="print"/>
          <a:srcRect/>
          <a:stretch>
            <a:fillRect/>
          </a:stretch>
        </p:blipFill>
        <p:spPr bwMode="auto">
          <a:xfrm>
            <a:off x="468313" y="1142984"/>
            <a:ext cx="7704137" cy="5148279"/>
          </a:xfrm>
          <a:prstGeom prst="rect">
            <a:avLst/>
          </a:prstGeom>
          <a:noFill/>
          <a:ln w="9525" algn="ctr">
            <a:noFill/>
            <a:miter lim="800000"/>
            <a:headEnd/>
            <a:tailEnd/>
          </a:ln>
        </p:spPr>
      </p:pic>
      <p:sp>
        <p:nvSpPr>
          <p:cNvPr id="119814" name="Oval 11"/>
          <p:cNvSpPr>
            <a:spLocks noChangeArrowheads="1"/>
          </p:cNvSpPr>
          <p:nvPr/>
        </p:nvSpPr>
        <p:spPr bwMode="auto">
          <a:xfrm flipH="1">
            <a:off x="785786" y="1282687"/>
            <a:ext cx="5329237" cy="360363"/>
          </a:xfrm>
          <a:prstGeom prst="ellipse">
            <a:avLst/>
          </a:prstGeom>
          <a:noFill/>
          <a:ln w="19050">
            <a:solidFill>
              <a:srgbClr val="FF0000"/>
            </a:solidFill>
            <a:round/>
            <a:headEnd/>
            <a:tailEnd/>
          </a:ln>
        </p:spPr>
        <p:txBody>
          <a:bodyPr wrap="none" anchor="ctr"/>
          <a:lstStyle/>
          <a:p>
            <a:pPr algn="l"/>
            <a:endParaRPr lang="fr-FR">
              <a:latin typeface="Arial" pitchFamily="34" charset="0"/>
            </a:endParaRPr>
          </a:p>
        </p:txBody>
      </p:sp>
    </p:spTree>
  </p:cSld>
  <p:clrMapOvr>
    <a:masterClrMapping/>
  </p:clrMapOvr>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6"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dirty="0" smtClean="0"/>
          </a:p>
        </p:txBody>
      </p:sp>
      <p:sp>
        <p:nvSpPr>
          <p:cNvPr id="120835" name="Rectangle 3"/>
          <p:cNvSpPr>
            <a:spLocks noGrp="1" noChangeArrowheads="1"/>
          </p:cNvSpPr>
          <p:nvPr>
            <p:ph idx="1"/>
          </p:nvPr>
        </p:nvSpPr>
        <p:spPr>
          <a:xfrm>
            <a:off x="152400" y="1643050"/>
            <a:ext cx="8991600" cy="4705344"/>
          </a:xfrm>
        </p:spPr>
        <p:txBody>
          <a:bodyPr/>
          <a:lstStyle/>
          <a:p>
            <a:r>
              <a:rPr lang="fr-FR" sz="1800" dirty="0" smtClean="0"/>
              <a:t>Dans le fichier client-session.xml</a:t>
            </a:r>
          </a:p>
          <a:p>
            <a:pPr>
              <a:buFont typeface="Wingdings" pitchFamily="2" charset="2"/>
              <a:buNone/>
            </a:pPr>
            <a:r>
              <a:rPr lang="fr-FR" sz="1200" b="0" dirty="0" smtClean="0">
                <a:latin typeface="Courier New" pitchFamily="49" charset="0"/>
              </a:rPr>
              <a:t>/</a:t>
            </a:r>
            <a:r>
              <a:rPr lang="fr-FR" sz="1200" b="0" dirty="0" err="1" smtClean="0">
                <a:latin typeface="Courier New" pitchFamily="49" charset="0"/>
              </a:rPr>
              <a:t>mfgpro</a:t>
            </a:r>
            <a:r>
              <a:rPr lang="fr-FR" sz="1200" b="0" dirty="0" smtClean="0">
                <a:latin typeface="Courier New" pitchFamily="49" charset="0"/>
              </a:rPr>
              <a:t>/intranet/tomcat20091ee_2/</a:t>
            </a:r>
            <a:r>
              <a:rPr lang="fr-FR" sz="1200" b="0" dirty="0" err="1" smtClean="0">
                <a:latin typeface="Courier New" pitchFamily="49" charset="0"/>
              </a:rPr>
              <a:t>webapps</a:t>
            </a:r>
            <a:r>
              <a:rPr lang="fr-FR" sz="1200" b="0" dirty="0" smtClean="0">
                <a:latin typeface="Courier New" pitchFamily="49" charset="0"/>
              </a:rPr>
              <a:t>/</a:t>
            </a:r>
            <a:r>
              <a:rPr lang="fr-FR" sz="1200" b="0" dirty="0" err="1" smtClean="0">
                <a:latin typeface="Courier New" pitchFamily="49" charset="0"/>
              </a:rPr>
              <a:t>qadhomestd</a:t>
            </a:r>
            <a:r>
              <a:rPr lang="fr-FR" sz="1200" b="0" dirty="0" smtClean="0">
                <a:latin typeface="Courier New" pitchFamily="49" charset="0"/>
              </a:rPr>
              <a:t>/configurations/sop091eefor</a:t>
            </a:r>
          </a:p>
          <a:p>
            <a:endParaRPr lang="fr-FR" dirty="0" smtClean="0"/>
          </a:p>
          <a:p>
            <a:pPr lvl="4"/>
            <a:endParaRPr lang="fr-FR" b="1" dirty="0" smtClean="0"/>
          </a:p>
        </p:txBody>
      </p:sp>
      <p:sp>
        <p:nvSpPr>
          <p:cNvPr id="120837" name="Rectangle 6"/>
          <p:cNvSpPr>
            <a:spLocks noChangeArrowheads="1"/>
          </p:cNvSpPr>
          <p:nvPr/>
        </p:nvSpPr>
        <p:spPr bwMode="auto">
          <a:xfrm>
            <a:off x="889027" y="981060"/>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Paramétrage e-mail SMTP</a:t>
            </a:r>
          </a:p>
        </p:txBody>
      </p:sp>
      <p:pic>
        <p:nvPicPr>
          <p:cNvPr id="120838" name="Picture 6"/>
          <p:cNvPicPr>
            <a:picLocks noChangeAspect="1" noChangeArrowheads="1"/>
          </p:cNvPicPr>
          <p:nvPr/>
        </p:nvPicPr>
        <p:blipFill>
          <a:blip r:embed="rId2" cstate="print"/>
          <a:srcRect/>
          <a:stretch>
            <a:fillRect/>
          </a:stretch>
        </p:blipFill>
        <p:spPr bwMode="auto">
          <a:xfrm>
            <a:off x="428596" y="2643182"/>
            <a:ext cx="8243887" cy="3221037"/>
          </a:xfrm>
          <a:prstGeom prst="rect">
            <a:avLst/>
          </a:prstGeom>
          <a:noFill/>
          <a:ln w="9525" algn="ctr">
            <a:solidFill>
              <a:schemeClr val="tx1"/>
            </a:solidFill>
            <a:miter lim="800000"/>
            <a:headEnd/>
            <a:tailEnd/>
          </a:ln>
        </p:spPr>
      </p:pic>
    </p:spTree>
  </p:cSld>
  <p:clrMapOvr>
    <a:masterClrMapping/>
  </p:clrMapOvr>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dirty="0" smtClean="0"/>
          </a:p>
        </p:txBody>
      </p:sp>
      <p:sp>
        <p:nvSpPr>
          <p:cNvPr id="121861" name="Rectangle 6"/>
          <p:cNvSpPr>
            <a:spLocks noGrp="1" noChangeArrowheads="1"/>
          </p:cNvSpPr>
          <p:nvPr>
            <p:ph idx="1"/>
          </p:nvPr>
        </p:nvSpPr>
        <p:spPr>
          <a:xfrm>
            <a:off x="152400" y="1928802"/>
            <a:ext cx="8991600" cy="4419592"/>
          </a:xfrm>
          <a:noFill/>
        </p:spPr>
        <p:txBody>
          <a:bodyPr/>
          <a:lstStyle/>
          <a:p>
            <a:r>
              <a:rPr lang="fr-FR" sz="1800" dirty="0" smtClean="0"/>
              <a:t>Dans le fichier report-email-template.txt</a:t>
            </a:r>
          </a:p>
          <a:p>
            <a:r>
              <a:rPr lang="fr-FR" sz="1800" dirty="0" smtClean="0"/>
              <a:t>Répertoire </a:t>
            </a:r>
          </a:p>
          <a:p>
            <a:pPr>
              <a:buFont typeface="Wingdings" pitchFamily="2" charset="2"/>
              <a:buNone/>
            </a:pPr>
            <a:r>
              <a:rPr lang="fr-FR" sz="1400" b="0" dirty="0" smtClean="0">
                <a:latin typeface="Courier New" pitchFamily="49" charset="0"/>
              </a:rPr>
              <a:t>&lt;</a:t>
            </a:r>
            <a:r>
              <a:rPr lang="fr-FR" sz="1400" b="0" dirty="0" err="1" smtClean="0">
                <a:latin typeface="Courier New" pitchFamily="49" charset="0"/>
              </a:rPr>
              <a:t>TomcatInstallDir</a:t>
            </a:r>
            <a:r>
              <a:rPr lang="fr-FR" sz="1400" b="0" dirty="0" smtClean="0">
                <a:latin typeface="Courier New" pitchFamily="49" charset="0"/>
              </a:rPr>
              <a:t>&gt;/</a:t>
            </a:r>
            <a:r>
              <a:rPr lang="fr-FR" sz="1400" b="0" dirty="0" err="1" smtClean="0">
                <a:latin typeface="Courier New" pitchFamily="49" charset="0"/>
              </a:rPr>
              <a:t>webapps</a:t>
            </a:r>
            <a:r>
              <a:rPr lang="fr-FR" sz="1400" b="0" dirty="0" smtClean="0">
                <a:latin typeface="Courier New" pitchFamily="49" charset="0"/>
              </a:rPr>
              <a:t>/</a:t>
            </a:r>
            <a:r>
              <a:rPr lang="fr-FR" sz="1400" b="0" dirty="0" err="1" smtClean="0">
                <a:latin typeface="Courier New" pitchFamily="49" charset="0"/>
              </a:rPr>
              <a:t>qadhome</a:t>
            </a:r>
            <a:r>
              <a:rPr lang="fr-FR" sz="1400" b="0" dirty="0" smtClean="0">
                <a:latin typeface="Courier New" pitchFamily="49" charset="0"/>
              </a:rPr>
              <a:t>/configurations/&lt;config&gt;/</a:t>
            </a:r>
            <a:r>
              <a:rPr lang="fr-FR" sz="1400" b="0" dirty="0" err="1" smtClean="0">
                <a:latin typeface="Courier New" pitchFamily="49" charset="0"/>
              </a:rPr>
              <a:t>storage</a:t>
            </a:r>
            <a:r>
              <a:rPr lang="fr-FR" sz="1400" b="0" dirty="0" smtClean="0">
                <a:latin typeface="Courier New" pitchFamily="49" charset="0"/>
              </a:rPr>
              <a:t>/reports/</a:t>
            </a:r>
          </a:p>
          <a:p>
            <a:pPr>
              <a:buFont typeface="Wingdings" pitchFamily="2" charset="2"/>
              <a:buNone/>
            </a:pPr>
            <a:endParaRPr lang="fr-FR" sz="1400" b="0" dirty="0" smtClean="0">
              <a:latin typeface="Courier New" pitchFamily="49" charset="0"/>
            </a:endParaRPr>
          </a:p>
          <a:p>
            <a:pPr>
              <a:buFont typeface="Wingdings" pitchFamily="2" charset="2"/>
              <a:buNone/>
            </a:pPr>
            <a:r>
              <a:rPr lang="fr-FR" sz="1400" b="0" dirty="0" smtClean="0">
                <a:latin typeface="Courier New" pitchFamily="49" charset="0"/>
              </a:rPr>
              <a:t>Exemple:</a:t>
            </a:r>
          </a:p>
          <a:p>
            <a:pPr>
              <a:buFont typeface="Wingdings" pitchFamily="2" charset="2"/>
              <a:buNone/>
            </a:pPr>
            <a:r>
              <a:rPr lang="fr-FR" sz="1400" b="0" dirty="0" smtClean="0">
                <a:latin typeface="Courier New" pitchFamily="49" charset="0"/>
              </a:rPr>
              <a:t>/</a:t>
            </a:r>
            <a:r>
              <a:rPr lang="fr-FR" sz="1400" b="0" dirty="0" err="1" smtClean="0">
                <a:latin typeface="Courier New" pitchFamily="49" charset="0"/>
              </a:rPr>
              <a:t>mfgpro</a:t>
            </a:r>
            <a:r>
              <a:rPr lang="fr-FR" sz="1400" b="0" dirty="0" smtClean="0">
                <a:latin typeface="Courier New" pitchFamily="49" charset="0"/>
              </a:rPr>
              <a:t>/intranet/tomcat20091ee_2/</a:t>
            </a:r>
            <a:r>
              <a:rPr lang="fr-FR" sz="1400" b="0" dirty="0" err="1" smtClean="0">
                <a:latin typeface="Courier New" pitchFamily="49" charset="0"/>
              </a:rPr>
              <a:t>webapps</a:t>
            </a:r>
            <a:r>
              <a:rPr lang="fr-FR" sz="1400" b="0" dirty="0" smtClean="0">
                <a:latin typeface="Courier New" pitchFamily="49" charset="0"/>
              </a:rPr>
              <a:t>/</a:t>
            </a:r>
            <a:r>
              <a:rPr lang="fr-FR" sz="1400" b="0" dirty="0" err="1" smtClean="0">
                <a:latin typeface="Courier New" pitchFamily="49" charset="0"/>
              </a:rPr>
              <a:t>qadhomestd</a:t>
            </a:r>
            <a:r>
              <a:rPr lang="fr-FR" sz="1400" b="0" dirty="0" smtClean="0">
                <a:latin typeface="Courier New" pitchFamily="49" charset="0"/>
              </a:rPr>
              <a:t>/</a:t>
            </a:r>
            <a:r>
              <a:rPr lang="fr-FR" sz="1400" dirty="0" smtClean="0">
                <a:solidFill>
                  <a:srgbClr val="05AF09"/>
                </a:solidFill>
                <a:latin typeface="Courier New" pitchFamily="49" charset="0"/>
              </a:rPr>
              <a:t>configurations/sop091eefor/</a:t>
            </a:r>
            <a:r>
              <a:rPr lang="fr-FR" sz="1400" dirty="0" err="1" smtClean="0">
                <a:solidFill>
                  <a:srgbClr val="05AF09"/>
                </a:solidFill>
                <a:latin typeface="Courier New" pitchFamily="49" charset="0"/>
              </a:rPr>
              <a:t>storage</a:t>
            </a:r>
            <a:r>
              <a:rPr lang="fr-FR" sz="1400" dirty="0" smtClean="0">
                <a:solidFill>
                  <a:srgbClr val="05AF09"/>
                </a:solidFill>
                <a:latin typeface="Courier New" pitchFamily="49" charset="0"/>
              </a:rPr>
              <a:t>/reports</a:t>
            </a:r>
          </a:p>
          <a:p>
            <a:r>
              <a:rPr lang="fr-FR" sz="1800" dirty="0" smtClean="0"/>
              <a:t>Exemple</a:t>
            </a:r>
          </a:p>
          <a:p>
            <a:pPr>
              <a:lnSpc>
                <a:spcPct val="70000"/>
              </a:lnSpc>
              <a:spcBef>
                <a:spcPct val="20000"/>
              </a:spcBef>
              <a:buFont typeface="Wingdings" pitchFamily="2" charset="2"/>
              <a:buNone/>
            </a:pPr>
            <a:r>
              <a:rPr lang="fr-FR" sz="1400" b="0" dirty="0" smtClean="0">
                <a:latin typeface="Courier New" pitchFamily="49" charset="0"/>
              </a:rPr>
              <a:t>[SUBJECT]</a:t>
            </a:r>
          </a:p>
          <a:p>
            <a:pPr>
              <a:lnSpc>
                <a:spcPct val="70000"/>
              </a:lnSpc>
              <a:spcBef>
                <a:spcPct val="20000"/>
              </a:spcBef>
              <a:buFont typeface="Wingdings" pitchFamily="2" charset="2"/>
              <a:buNone/>
            </a:pPr>
            <a:r>
              <a:rPr lang="fr-FR" sz="1400" b="0" dirty="0" err="1" smtClean="0">
                <a:latin typeface="Courier New" pitchFamily="49" charset="0"/>
              </a:rPr>
              <a:t>Scheduled</a:t>
            </a:r>
            <a:r>
              <a:rPr lang="fr-FR" sz="1400" b="0" dirty="0" smtClean="0">
                <a:latin typeface="Courier New" pitchFamily="49" charset="0"/>
              </a:rPr>
              <a:t> Report </a:t>
            </a:r>
            <a:r>
              <a:rPr lang="fr-FR" sz="1400" b="0" dirty="0" err="1" smtClean="0">
                <a:latin typeface="Courier New" pitchFamily="49" charset="0"/>
              </a:rPr>
              <a:t>Completed</a:t>
            </a:r>
            <a:r>
              <a:rPr lang="fr-FR" sz="1400" b="0" dirty="0" smtClean="0">
                <a:latin typeface="Courier New" pitchFamily="49" charset="0"/>
              </a:rPr>
              <a:t>: {$RRO_DESC}</a:t>
            </a:r>
          </a:p>
          <a:p>
            <a:pPr>
              <a:lnSpc>
                <a:spcPct val="70000"/>
              </a:lnSpc>
              <a:spcBef>
                <a:spcPct val="20000"/>
              </a:spcBef>
              <a:buFont typeface="Wingdings" pitchFamily="2" charset="2"/>
              <a:buNone/>
            </a:pPr>
            <a:r>
              <a:rPr lang="fr-FR" sz="1400" b="0" dirty="0" smtClean="0">
                <a:latin typeface="Courier New" pitchFamily="49" charset="0"/>
              </a:rPr>
              <a:t>[BODY]</a:t>
            </a:r>
          </a:p>
          <a:p>
            <a:pPr>
              <a:lnSpc>
                <a:spcPct val="70000"/>
              </a:lnSpc>
              <a:spcBef>
                <a:spcPct val="20000"/>
              </a:spcBef>
              <a:buFont typeface="Wingdings" pitchFamily="2" charset="2"/>
              <a:buNone/>
            </a:pPr>
            <a:r>
              <a:rPr lang="fr-FR" sz="1400" b="0" dirty="0" smtClean="0">
                <a:latin typeface="Courier New" pitchFamily="49" charset="0"/>
              </a:rPr>
              <a:t>A </a:t>
            </a:r>
            <a:r>
              <a:rPr lang="fr-FR" sz="1400" b="0" dirty="0" err="1" smtClean="0">
                <a:latin typeface="Courier New" pitchFamily="49" charset="0"/>
              </a:rPr>
              <a:t>scheduled</a:t>
            </a:r>
            <a:r>
              <a:rPr lang="fr-FR" sz="1400" b="0" dirty="0" smtClean="0">
                <a:latin typeface="Courier New" pitchFamily="49" charset="0"/>
              </a:rPr>
              <a:t> report </a:t>
            </a:r>
            <a:r>
              <a:rPr lang="fr-FR" sz="1400" b="0" dirty="0" err="1" smtClean="0">
                <a:latin typeface="Courier New" pitchFamily="49" charset="0"/>
              </a:rPr>
              <a:t>from</a:t>
            </a:r>
            <a:r>
              <a:rPr lang="fr-FR" sz="1400" b="0" dirty="0" smtClean="0">
                <a:latin typeface="Courier New" pitchFamily="49" charset="0"/>
              </a:rPr>
              <a:t> QAD Enterprise Applications has </a:t>
            </a:r>
            <a:r>
              <a:rPr lang="fr-FR" sz="1400" b="0" dirty="0" err="1" smtClean="0">
                <a:latin typeface="Courier New" pitchFamily="49" charset="0"/>
              </a:rPr>
              <a:t>completed</a:t>
            </a:r>
            <a:r>
              <a:rPr lang="fr-FR" sz="1400" b="0" dirty="0" smtClean="0">
                <a:latin typeface="Courier New" pitchFamily="49" charset="0"/>
              </a:rPr>
              <a:t>:</a:t>
            </a:r>
          </a:p>
          <a:p>
            <a:pPr>
              <a:lnSpc>
                <a:spcPct val="70000"/>
              </a:lnSpc>
              <a:spcBef>
                <a:spcPct val="20000"/>
              </a:spcBef>
              <a:buFont typeface="Wingdings" pitchFamily="2" charset="2"/>
              <a:buNone/>
            </a:pPr>
            <a:r>
              <a:rPr lang="fr-FR" sz="1400" b="0" dirty="0" smtClean="0">
                <a:latin typeface="Courier New" pitchFamily="49" charset="0"/>
              </a:rPr>
              <a:t>Report:         {$RRO_DESC} ({$RRO_CODE})</a:t>
            </a:r>
          </a:p>
          <a:p>
            <a:pPr>
              <a:lnSpc>
                <a:spcPct val="70000"/>
              </a:lnSpc>
              <a:spcBef>
                <a:spcPct val="20000"/>
              </a:spcBef>
              <a:buFont typeface="Wingdings" pitchFamily="2" charset="2"/>
              <a:buNone/>
            </a:pPr>
            <a:r>
              <a:rPr lang="fr-FR" sz="1400" b="0" dirty="0" smtClean="0">
                <a:latin typeface="Courier New" pitchFamily="49" charset="0"/>
              </a:rPr>
              <a:t>Description:    {$SR_DESC}</a:t>
            </a:r>
          </a:p>
          <a:p>
            <a:pPr>
              <a:lnSpc>
                <a:spcPct val="70000"/>
              </a:lnSpc>
              <a:spcBef>
                <a:spcPct val="20000"/>
              </a:spcBef>
              <a:buFont typeface="Wingdings" pitchFamily="2" charset="2"/>
              <a:buNone/>
            </a:pPr>
            <a:r>
              <a:rPr lang="fr-FR" sz="1400" b="0" dirty="0" smtClean="0">
                <a:latin typeface="Courier New" pitchFamily="49" charset="0"/>
              </a:rPr>
              <a:t>Link to Report: {$REPORT_FILE_LINK}</a:t>
            </a:r>
            <a:endParaRPr lang="fr-FR" sz="1400" dirty="0" smtClean="0"/>
          </a:p>
        </p:txBody>
      </p:sp>
      <p:sp>
        <p:nvSpPr>
          <p:cNvPr id="121860" name="Rectangle 6"/>
          <p:cNvSpPr>
            <a:spLocks noChangeArrowheads="1"/>
          </p:cNvSpPr>
          <p:nvPr/>
        </p:nvSpPr>
        <p:spPr bwMode="auto">
          <a:xfrm>
            <a:off x="889027" y="1052498"/>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Paramétrage masque e-mail</a:t>
            </a:r>
          </a:p>
        </p:txBody>
      </p:sp>
    </p:spTree>
  </p:cSld>
  <p:clrMapOvr>
    <a:masterClrMapping/>
  </p:clrMapOvr>
  <p:transition/>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4" name="Rectangle 4"/>
          <p:cNvSpPr>
            <a:spLocks noGrp="1" noChangeArrowheads="1"/>
          </p:cNvSpPr>
          <p:nvPr>
            <p:ph type="title"/>
          </p:nvPr>
        </p:nvSpPr>
        <p:spPr>
          <a:xfrm>
            <a:off x="857224" y="-24"/>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22882" name="Espace réservé du contenu 6"/>
          <p:cNvSpPr>
            <a:spLocks noGrp="1"/>
          </p:cNvSpPr>
          <p:nvPr>
            <p:ph idx="1"/>
          </p:nvPr>
        </p:nvSpPr>
        <p:spPr>
          <a:xfrm>
            <a:off x="827088" y="1714488"/>
            <a:ext cx="7410450" cy="4510100"/>
          </a:xfrm>
        </p:spPr>
        <p:txBody>
          <a:bodyPr/>
          <a:lstStyle/>
          <a:p>
            <a:r>
              <a:rPr lang="fr-FR" sz="1800" dirty="0" smtClean="0"/>
              <a:t>L’imprimante doit être accessible par </a:t>
            </a:r>
            <a:r>
              <a:rPr lang="fr-FR" sz="1800" u="sng" dirty="0" smtClean="0"/>
              <a:t>le serveur d’impression, </a:t>
            </a:r>
            <a:r>
              <a:rPr lang="fr-FR" sz="1800" dirty="0" smtClean="0"/>
              <a:t>pas nécessairement par les serveurs QAD.</a:t>
            </a:r>
          </a:p>
          <a:p>
            <a:r>
              <a:rPr lang="fr-FR" sz="1800" dirty="0" smtClean="0"/>
              <a:t>En 36.13.2 Printer Setup maintenance, créer une nouvelle imprimante</a:t>
            </a:r>
          </a:p>
          <a:p>
            <a:pPr lvl="1"/>
            <a:r>
              <a:rPr lang="fr-FR" sz="1800" dirty="0" smtClean="0"/>
              <a:t>Destination Type = Default</a:t>
            </a:r>
          </a:p>
          <a:p>
            <a:pPr lvl="1"/>
            <a:r>
              <a:rPr lang="fr-FR" sz="1800" dirty="0" err="1" smtClean="0"/>
              <a:t>Device</a:t>
            </a:r>
            <a:r>
              <a:rPr lang="fr-FR" sz="1800" dirty="0" smtClean="0"/>
              <a:t> </a:t>
            </a:r>
            <a:r>
              <a:rPr lang="fr-FR" sz="1800" dirty="0" err="1" smtClean="0"/>
              <a:t>Pathname</a:t>
            </a:r>
            <a:r>
              <a:rPr lang="fr-FR" sz="1800" dirty="0" smtClean="0"/>
              <a:t> = UNC du printer, par exemple</a:t>
            </a:r>
          </a:p>
          <a:p>
            <a:pPr lvl="2"/>
            <a:r>
              <a:rPr lang="fr-FR" sz="1800" dirty="0" smtClean="0">
                <a:hlinkClick r:id="rId2" action="ppaction://hlinkfile"/>
              </a:rPr>
              <a:t>\\cont23\copr62</a:t>
            </a:r>
            <a:endParaRPr lang="fr-FR" sz="1800" dirty="0" smtClean="0"/>
          </a:p>
          <a:p>
            <a:pPr lvl="2"/>
            <a:r>
              <a:rPr lang="fr-FR" sz="1800" dirty="0" smtClean="0"/>
              <a:t>ipp://iprint.lyon.fr.sopra/ipp/lyon2_01_prt209_black</a:t>
            </a:r>
          </a:p>
          <a:p>
            <a:pPr lvl="2"/>
            <a:endParaRPr lang="fr-FR" dirty="0" smtClean="0"/>
          </a:p>
        </p:txBody>
      </p:sp>
      <p:sp>
        <p:nvSpPr>
          <p:cNvPr id="122885" name="Rectangle 6"/>
          <p:cNvSpPr>
            <a:spLocks noChangeArrowheads="1"/>
          </p:cNvSpPr>
          <p:nvPr/>
        </p:nvSpPr>
        <p:spPr bwMode="auto">
          <a:xfrm>
            <a:off x="857224" y="1123936"/>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Paramétrage imprimante pour batch</a:t>
            </a:r>
          </a:p>
        </p:txBody>
      </p:sp>
    </p:spTree>
  </p:cSld>
  <p:clrMapOvr>
    <a:masterClrMapping/>
  </p:clrMapOvr>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4"/>
          <p:cNvSpPr>
            <a:spLocks noGrp="1" noChangeArrowheads="1"/>
          </p:cNvSpPr>
          <p:nvPr>
            <p:ph type="title"/>
          </p:nvPr>
        </p:nvSpPr>
        <p:spPr>
          <a:xfrm>
            <a:off x="857224" y="0"/>
            <a:ext cx="7924800" cy="685800"/>
          </a:xfrm>
          <a:noFill/>
        </p:spPr>
        <p:txBody>
          <a:bodyPr/>
          <a:lstStyle/>
          <a:p>
            <a:r>
              <a:rPr lang="fr-FR" sz="2600" dirty="0" err="1" smtClean="0">
                <a:solidFill>
                  <a:srgbClr val="0070C0"/>
                </a:solidFill>
                <a:latin typeface="Century Gothic" pitchFamily="34" charset="0"/>
              </a:rPr>
              <a:t>Scheduled</a:t>
            </a:r>
            <a:r>
              <a:rPr lang="fr-FR" sz="2600" dirty="0" smtClean="0">
                <a:solidFill>
                  <a:srgbClr val="0070C0"/>
                </a:solidFill>
                <a:latin typeface="Century Gothic" pitchFamily="34" charset="0"/>
              </a:rPr>
              <a:t> Reports</a:t>
            </a:r>
            <a:endParaRPr lang="fr-FR" sz="2600" dirty="0" smtClean="0"/>
          </a:p>
        </p:txBody>
      </p:sp>
      <p:sp>
        <p:nvSpPr>
          <p:cNvPr id="123908" name="Rectangle 6"/>
          <p:cNvSpPr>
            <a:spLocks noChangeArrowheads="1"/>
          </p:cNvSpPr>
          <p:nvPr/>
        </p:nvSpPr>
        <p:spPr bwMode="auto">
          <a:xfrm>
            <a:off x="920750" y="909622"/>
            <a:ext cx="7612063" cy="304800"/>
          </a:xfrm>
          <a:prstGeom prst="rect">
            <a:avLst/>
          </a:prstGeom>
          <a:noFill/>
          <a:ln w="9525">
            <a:noFill/>
            <a:miter lim="800000"/>
            <a:headEnd/>
            <a:tailEnd/>
          </a:ln>
        </p:spPr>
        <p:txBody>
          <a:bodyPr lIns="92075" tIns="46038" rIns="92075" bIns="46038"/>
          <a:lstStyle/>
          <a:p>
            <a:pPr marL="342900" indent="-342900" algn="l">
              <a:spcBef>
                <a:spcPct val="75000"/>
              </a:spcBef>
              <a:spcAft>
                <a:spcPct val="20000"/>
              </a:spcAft>
              <a:buClr>
                <a:srgbClr val="DA162E"/>
              </a:buClr>
              <a:buSzPct val="75000"/>
              <a:buFont typeface="Wingdings" pitchFamily="2" charset="2"/>
              <a:buNone/>
            </a:pPr>
            <a:r>
              <a:rPr lang="fr-FR" dirty="0">
                <a:latin typeface="Arial" pitchFamily="34" charset="0"/>
              </a:rPr>
              <a:t>Paramétrage imprimante pour batch</a:t>
            </a:r>
          </a:p>
        </p:txBody>
      </p:sp>
      <p:pic>
        <p:nvPicPr>
          <p:cNvPr id="123909" name="Picture 2"/>
          <p:cNvPicPr>
            <a:picLocks noChangeAspect="1" noChangeArrowheads="1"/>
          </p:cNvPicPr>
          <p:nvPr/>
        </p:nvPicPr>
        <p:blipFill>
          <a:blip r:embed="rId2" cstate="print"/>
          <a:srcRect/>
          <a:stretch>
            <a:fillRect/>
          </a:stretch>
        </p:blipFill>
        <p:spPr bwMode="auto">
          <a:xfrm>
            <a:off x="1042988" y="1571612"/>
            <a:ext cx="6265862" cy="4391025"/>
          </a:xfrm>
          <a:prstGeom prst="rect">
            <a:avLst/>
          </a:prstGeom>
          <a:noFill/>
          <a:ln w="9525" algn="ctr">
            <a:noFill/>
            <a:miter lim="800000"/>
            <a:headEnd/>
            <a:tailEnd/>
          </a:ln>
        </p:spPr>
      </p:pic>
    </p:spTree>
  </p:cSld>
  <p:clrMapOvr>
    <a:masterClrMapping/>
  </p:clrMapOvr>
  <p:transition/>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6637</TotalTime>
  <Words>6820</Words>
  <Application>Microsoft Office PowerPoint</Application>
  <PresentationFormat>Affichage à l'écran (4:3)</PresentationFormat>
  <Paragraphs>1445</Paragraphs>
  <Slides>134</Slides>
  <Notes>24</Notes>
  <HiddenSlides>0</HiddenSlides>
  <MMClips>0</MMClips>
  <ScaleCrop>false</ScaleCrop>
  <HeadingPairs>
    <vt:vector size="8" baseType="variant">
      <vt:variant>
        <vt:lpstr>Polices utilisées</vt:lpstr>
      </vt:variant>
      <vt:variant>
        <vt:i4>11</vt:i4>
      </vt:variant>
      <vt:variant>
        <vt:lpstr>Thème</vt:lpstr>
      </vt:variant>
      <vt:variant>
        <vt:i4>1</vt:i4>
      </vt:variant>
      <vt:variant>
        <vt:lpstr>Serveurs OLE incorporés</vt:lpstr>
      </vt:variant>
      <vt:variant>
        <vt:i4>1</vt:i4>
      </vt:variant>
      <vt:variant>
        <vt:lpstr>Titres des diapositives</vt:lpstr>
      </vt:variant>
      <vt:variant>
        <vt:i4>134</vt:i4>
      </vt:variant>
    </vt:vector>
  </HeadingPairs>
  <TitlesOfParts>
    <vt:vector size="147" baseType="lpstr">
      <vt:lpstr>宋体</vt:lpstr>
      <vt:lpstr>Agency FB</vt:lpstr>
      <vt:lpstr>Arial</vt:lpstr>
      <vt:lpstr>Calibri</vt:lpstr>
      <vt:lpstr>Century</vt:lpstr>
      <vt:lpstr>Century Gothic</vt:lpstr>
      <vt:lpstr>Courier</vt:lpstr>
      <vt:lpstr>Courier New</vt:lpstr>
      <vt:lpstr>Tahoma (Corps)</vt:lpstr>
      <vt:lpstr>Wingdings</vt:lpstr>
      <vt:lpstr>ヒラギノ角ゴ Pro W3</vt:lpstr>
      <vt:lpstr>Thème Office</vt:lpstr>
      <vt:lpstr>Feuille de calcul</vt:lpstr>
      <vt:lpstr>Présentation PowerPoint</vt:lpstr>
      <vt:lpstr>Présentation</vt:lpstr>
      <vt:lpstr>Présentation</vt:lpstr>
      <vt:lpstr>Pourquoi faire?</vt:lpstr>
      <vt:lpstr>Pourquoi faire?</vt:lpstr>
      <vt:lpstr>Ce qui est inclus</vt:lpstr>
      <vt:lpstr>Terminologie</vt:lpstr>
      <vt:lpstr>Terminologie</vt:lpstr>
      <vt:lpstr>Architecture Reporting Framework</vt:lpstr>
      <vt:lpstr>Architecture Reporting Framework</vt:lpstr>
      <vt:lpstr>Architecture Reporting Framework</vt:lpstr>
      <vt:lpstr>Architecture Reporting Framework</vt:lpstr>
      <vt:lpstr>Architecture Reporting Framework</vt:lpstr>
      <vt:lpstr>Architecture Reporting Framework</vt:lpstr>
      <vt:lpstr>Architecture Reporting Framework</vt:lpstr>
      <vt:lpstr>Architecture Reporting Framework</vt:lpstr>
      <vt:lpstr>Présentation PowerPoint</vt:lpstr>
      <vt:lpstr>Architecture Reporting Framework</vt:lpstr>
      <vt:lpstr>Sources de données</vt:lpstr>
      <vt:lpstr>Exécution d’un rapport</vt:lpstr>
      <vt:lpstr>Exécution d’un rapport</vt:lpstr>
      <vt:lpstr>Exécution d’un rapport</vt:lpstr>
      <vt:lpstr>Exécution d’un rapport</vt:lpstr>
      <vt:lpstr>Exécution d’un rapport</vt:lpstr>
      <vt:lpstr>Exécution d’un rapport</vt:lpstr>
      <vt:lpstr>Exécution d’un rapport</vt:lpstr>
      <vt:lpstr>Maintenance ressource état</vt:lpstr>
      <vt:lpstr>Maintenance ressource état</vt:lpstr>
      <vt:lpstr>Maintenance ressource état</vt:lpstr>
      <vt:lpstr>Maintenance ressource état</vt:lpstr>
      <vt:lpstr>Présentation PowerPoint</vt:lpstr>
      <vt:lpstr>Présentation PowerPoint</vt:lpstr>
      <vt:lpstr>Présentation PowerPoint</vt:lpstr>
      <vt:lpstr>Ajout au menu d’un rapport QAD RF</vt:lpstr>
      <vt:lpstr>Ajout au menu d’un rapport QAD RF</vt:lpstr>
      <vt:lpstr>Import / Export</vt:lpstr>
      <vt:lpstr>Import / Export</vt:lpstr>
      <vt:lpstr>Import / Export</vt:lpstr>
      <vt:lpstr>Report Resource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Utilisation du ‘Designer’</vt:lpstr>
      <vt:lpstr>‘Template’ Designer</vt:lpstr>
      <vt:lpstr>Template Designer</vt:lpstr>
      <vt:lpstr>Template Designer </vt:lpstr>
      <vt:lpstr>Template Designer</vt:lpstr>
      <vt:lpstr>Template Designer</vt:lpstr>
      <vt:lpstr>Template Designer</vt:lpstr>
      <vt:lpstr>Template Designer</vt:lpstr>
      <vt:lpstr>Template</vt:lpstr>
      <vt:lpstr>Template</vt:lpstr>
      <vt:lpstr>Template</vt:lpstr>
      <vt:lpstr>Programme PROGRESS pour ‘Proxy’ </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Programme PROGRESS pour ‘Proxy’</vt:lpstr>
      <vt:lpstr>Administration de  QAD Report FrameWork </vt:lpstr>
      <vt:lpstr>Administration</vt:lpstr>
      <vt:lpstr>Administration</vt:lpstr>
      <vt:lpstr>Scheduled Reports  (Edition batchable)</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lpstr>Scheduled Reports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FORMATION QAD-RF</dc:title>
  <dc:creator>Mahdi CHAKER</dc:creator>
  <cp:keywords>QRF, QAD, Formation, Reporting</cp:keywords>
  <dc:description>Formation QAD Reporting Framework</dc:description>
  <cp:lastModifiedBy>Faical Abbassi</cp:lastModifiedBy>
  <cp:revision>606</cp:revision>
  <dcterms:created xsi:type="dcterms:W3CDTF">2015-11-16T11:12:42Z</dcterms:created>
  <dcterms:modified xsi:type="dcterms:W3CDTF">2018-11-23T20:59:24Z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 de téléphone">
    <vt:lpwstr>+216 71 942 765 </vt:lpwstr>
  </property>
  <property fmtid="{D5CDD505-2E9C-101B-9397-08002B2CF9AE}" pid="3" name="Langue">
    <vt:lpwstr>FR</vt:lpwstr>
  </property>
</Properties>
</file>