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3" r:id="rId3"/>
    <p:sldId id="262" r:id="rId4"/>
    <p:sldId id="264" r:id="rId5"/>
    <p:sldId id="265" r:id="rId6"/>
    <p:sldId id="266" r:id="rId7"/>
  </p:sldIdLst>
  <p:sldSz cx="6858000" cy="9144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488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4EF67-C999-41F2-A6F8-2A132E78C741}" type="datetimeFigureOut">
              <a:rPr lang="fr-FR" smtClean="0"/>
              <a:pPr/>
              <a:t>28/04/2022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43FB3-35A4-4511-A634-FED270CB4E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B38F-2553-4F18-B366-8E70623CE0B6}" type="datetime1">
              <a:rPr lang="fr-FR" smtClean="0"/>
              <a:pPr/>
              <a:t>28/04/2022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5376E-B2D7-403E-9099-BA9354882D18}" type="datetime1">
              <a:rPr lang="fr-FR" smtClean="0"/>
              <a:pPr/>
              <a:t>28/04/2022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68C18-0447-4F57-A0B5-954D6888B5A9}" type="datetime1">
              <a:rPr lang="fr-FR" smtClean="0"/>
              <a:pPr/>
              <a:t>28/04/2022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C10F1-F19F-4DA3-958E-F1C92E6554DD}" type="datetime1">
              <a:rPr lang="fr-FR" smtClean="0"/>
              <a:pPr/>
              <a:t>28/04/2022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FD97-E50C-4474-85C3-F00A82B375D6}" type="datetime1">
              <a:rPr lang="fr-FR" smtClean="0"/>
              <a:pPr/>
              <a:t>28/04/2022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9D5A1-51E7-42E7-8E04-62E7DC4C79DE}" type="datetime1">
              <a:rPr lang="fr-FR" smtClean="0"/>
              <a:pPr/>
              <a:t>28/04/2022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6DAE1-12E8-4225-9E2C-8A161492384F}" type="datetime1">
              <a:rPr lang="fr-FR" smtClean="0"/>
              <a:pPr/>
              <a:t>28/04/2022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E1150-FCA8-43EC-8882-6F4E716FDD29}" type="datetime1">
              <a:rPr lang="fr-FR" smtClean="0"/>
              <a:pPr/>
              <a:t>28/04/2022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57367-C60F-4970-8EEE-798B77F06AE9}" type="datetime1">
              <a:rPr lang="fr-FR" smtClean="0"/>
              <a:pPr/>
              <a:t>28/04/2022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266DD-E950-49E4-9A43-A3377FD6FB11}" type="datetime1">
              <a:rPr lang="fr-FR" smtClean="0"/>
              <a:pPr/>
              <a:t>28/04/2022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80006-D8B4-4089-A96A-58238CE92624}" type="datetime1">
              <a:rPr lang="fr-FR" smtClean="0"/>
              <a:pPr/>
              <a:t>28/04/2022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63209-C4C4-400E-AA76-C989E3B82837}" type="datetime1">
              <a:rPr lang="fr-FR" smtClean="0"/>
              <a:pPr/>
              <a:t>28/04/2022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57298" y="214282"/>
            <a:ext cx="5072098" cy="1071570"/>
          </a:xfrm>
        </p:spPr>
        <p:txBody>
          <a:bodyPr>
            <a:normAutofit/>
          </a:bodyPr>
          <a:lstStyle/>
          <a:p>
            <a:r>
              <a:rPr lang="ar-AE" sz="2400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إجراءات  السّلامة الواجب اتخاذها والمتعلّقة ببطاقة معطيات السّلامة للمواد الكيميائية</a:t>
            </a:r>
            <a:endParaRPr lang="fr-FR" sz="2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5728" y="2143108"/>
            <a:ext cx="6357982" cy="857256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/>
            <a:endParaRPr lang="fr-FR" sz="2000" dirty="0" smtClean="0">
              <a:solidFill>
                <a:srgbClr val="FF0000"/>
              </a:solidFill>
            </a:endParaRPr>
          </a:p>
          <a:p>
            <a:pPr algn="l"/>
            <a:r>
              <a:rPr lang="fr-FR" sz="2000" dirty="0" smtClean="0">
                <a:solidFill>
                  <a:srgbClr val="FF0000"/>
                </a:solidFill>
              </a:rPr>
              <a:t> 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72074" y="1357290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المادّة:</a:t>
            </a:r>
            <a:endParaRPr lang="fr-F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285728" y="3214678"/>
          <a:ext cx="6215105" cy="51215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175"/>
                <a:gridCol w="2408354"/>
                <a:gridCol w="854576"/>
              </a:tblGrid>
              <a:tr h="700562"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التدخّل </a:t>
                      </a:r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و</a:t>
                      </a:r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الاسعاف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الآخطار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الرّقم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776352"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قم بارتداء القفازات الواقية / الملابس الواقية / واقي العين / واقي الوجه</a:t>
                      </a:r>
                      <a:endParaRPr lang="fr-FR" sz="18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ar-AE" dirty="0" smtClean="0"/>
                        <a:t>غسل الجلد بالماء</a:t>
                      </a:r>
                      <a:r>
                        <a:rPr lang="fr-FR" dirty="0" smtClean="0"/>
                        <a:t>-</a:t>
                      </a:r>
                    </a:p>
                    <a:p>
                      <a:pPr algn="ctr"/>
                      <a:r>
                        <a:rPr lang="ar-AE" dirty="0" smtClean="0"/>
                        <a:t>اغسل بالماء بحذر لعدة دقائق</a:t>
                      </a:r>
                      <a:r>
                        <a:rPr lang="fr-FR" dirty="0" smtClean="0"/>
                        <a:t>-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حروق جلدية شديدة وأضرار خطيرة بالعين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</a:t>
                      </a:r>
                      <a:endParaRPr lang="fr-FR" dirty="0"/>
                    </a:p>
                  </a:txBody>
                  <a:tcPr/>
                </a:tc>
              </a:tr>
              <a:tr h="450256"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استعمال قناع الوقاية</a:t>
                      </a:r>
                      <a:endParaRPr lang="fr-FR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dirty="0" smtClean="0"/>
                        <a:t>التوجّه </a:t>
                      </a:r>
                      <a:r>
                        <a:rPr lang="ar-AE" dirty="0" err="1" smtClean="0"/>
                        <a:t>الى</a:t>
                      </a:r>
                      <a:r>
                        <a:rPr lang="ar-AE" dirty="0" smtClean="0"/>
                        <a:t> منطقة </a:t>
                      </a:r>
                      <a:r>
                        <a:rPr lang="ar-AE" dirty="0" err="1" smtClean="0"/>
                        <a:t>تهوئة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الجهاز </a:t>
                      </a:r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التنفسي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2</a:t>
                      </a:r>
                      <a:endParaRPr lang="fr-FR" dirty="0"/>
                    </a:p>
                  </a:txBody>
                  <a:tcPr/>
                </a:tc>
              </a:tr>
              <a:tr h="450256"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التوجه إلى أقرب مستشفى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الابتلاع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</a:tr>
              <a:tr h="777154">
                <a:tc>
                  <a:txBody>
                    <a:bodyPr/>
                    <a:lstStyle/>
                    <a:p>
                      <a:pPr rtl="1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استعمال مطفأة الحريق  ثاني أكسيد الكربون ، رغوة ، مسحوق جاف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حريق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4</a:t>
                      </a:r>
                      <a:endParaRPr lang="fr-FR" dirty="0"/>
                    </a:p>
                  </a:txBody>
                  <a:tcPr/>
                </a:tc>
              </a:tr>
              <a:tr h="777154"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 تطبيق مادّة الرّمل لامتصاص التّسرٌّب </a:t>
                      </a:r>
                      <a:r>
                        <a:rPr lang="ar-AE" dirty="0" err="1" smtClean="0"/>
                        <a:t>او</a:t>
                      </a:r>
                      <a:r>
                        <a:rPr lang="ar-AE" dirty="0" smtClean="0"/>
                        <a:t> اعتماد التّنشيف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تسرّب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5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8" y="2214546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22" y="2214546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42" y="2214546"/>
            <a:ext cx="642942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ZoneTexte 9"/>
          <p:cNvSpPr txBox="1"/>
          <p:nvPr/>
        </p:nvSpPr>
        <p:spPr>
          <a:xfrm>
            <a:off x="357166" y="2285984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</a:rPr>
              <a:t>DISOSSIDANTE 8/2 BR-FG4 </a:t>
            </a:r>
            <a:endParaRPr lang="fr-FR" sz="1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5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52" y="214282"/>
            <a:ext cx="1500198" cy="173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57298" y="214282"/>
            <a:ext cx="5072098" cy="1071570"/>
          </a:xfrm>
        </p:spPr>
        <p:txBody>
          <a:bodyPr>
            <a:normAutofit/>
          </a:bodyPr>
          <a:lstStyle/>
          <a:p>
            <a:r>
              <a:rPr lang="ar-AE" sz="2400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إجراءات  السّلامة الواجب اتخاذها والمتعلّقة ببطاقة معطيات السّلامة للمواد الكيميائية</a:t>
            </a:r>
            <a:endParaRPr lang="fr-FR" sz="2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5728" y="2071670"/>
            <a:ext cx="6357982" cy="857256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/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72074" y="1357290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المادّة:</a:t>
            </a:r>
            <a:endParaRPr lang="fr-F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357167" y="3071802"/>
          <a:ext cx="6215105" cy="50501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175"/>
                <a:gridCol w="2408354"/>
                <a:gridCol w="854576"/>
              </a:tblGrid>
              <a:tr h="629125"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التدخّل </a:t>
                      </a:r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و</a:t>
                      </a:r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الاسعاف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الآخطار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الرّقم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776352"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قم بارتداء القفازات الواقية / الملابس الواقية / واقي العين / واقي الوجه</a:t>
                      </a:r>
                      <a:endParaRPr lang="fr-FR" sz="18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ar-AE" dirty="0" smtClean="0"/>
                        <a:t>غسل الجلد بالماء</a:t>
                      </a:r>
                      <a:r>
                        <a:rPr lang="fr-FR" dirty="0" smtClean="0"/>
                        <a:t>-</a:t>
                      </a:r>
                    </a:p>
                    <a:p>
                      <a:pPr algn="ctr"/>
                      <a:r>
                        <a:rPr lang="ar-AE" dirty="0" smtClean="0"/>
                        <a:t>اغسل بالماء بحذر لعدة دقائق</a:t>
                      </a:r>
                      <a:r>
                        <a:rPr lang="fr-FR" dirty="0" smtClean="0"/>
                        <a:t>-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حروق جلدية شديدة وأضرار خطيرة بالعين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</a:t>
                      </a:r>
                      <a:endParaRPr lang="fr-FR" dirty="0"/>
                    </a:p>
                  </a:txBody>
                  <a:tcPr/>
                </a:tc>
              </a:tr>
              <a:tr h="4502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dirty="0" smtClean="0"/>
                        <a:t>التوجّه </a:t>
                      </a:r>
                      <a:r>
                        <a:rPr lang="ar-AE" dirty="0" err="1" smtClean="0"/>
                        <a:t>الى</a:t>
                      </a:r>
                      <a:r>
                        <a:rPr lang="ar-AE" dirty="0" smtClean="0"/>
                        <a:t> منطقة </a:t>
                      </a:r>
                      <a:r>
                        <a:rPr lang="ar-AE" dirty="0" err="1" smtClean="0"/>
                        <a:t>تهوئة</a:t>
                      </a:r>
                      <a:endParaRPr lang="fr-FR" dirty="0" smtClean="0"/>
                    </a:p>
                    <a:p>
                      <a:pPr algn="ctr"/>
                      <a:r>
                        <a:rPr lang="ar-AE" dirty="0" smtClean="0"/>
                        <a:t>استعمال قناع الوقاية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الجهاز التنفسي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2</a:t>
                      </a:r>
                      <a:endParaRPr lang="fr-FR" dirty="0"/>
                    </a:p>
                  </a:txBody>
                  <a:tcPr/>
                </a:tc>
              </a:tr>
              <a:tr h="450256"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التوجه إلى أقرب مستشفى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الابتلاع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</a:tr>
              <a:tr h="777154">
                <a:tc>
                  <a:txBody>
                    <a:bodyPr/>
                    <a:lstStyle/>
                    <a:p>
                      <a:pPr rtl="1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استعمال مطفأة الحريق  ثاني أكسيد الكربون ، رغوة ، مسحوق جاف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حريق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4</a:t>
                      </a:r>
                      <a:endParaRPr lang="fr-FR" dirty="0"/>
                    </a:p>
                  </a:txBody>
                  <a:tcPr/>
                </a:tc>
              </a:tr>
              <a:tr h="777154"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 تطبيق مادّة الرّمل لامتصاص التّسرٌّب </a:t>
                      </a:r>
                      <a:r>
                        <a:rPr lang="ar-AE" dirty="0" err="1" smtClean="0"/>
                        <a:t>او</a:t>
                      </a:r>
                      <a:r>
                        <a:rPr lang="ar-AE" dirty="0" smtClean="0"/>
                        <a:t> اعتماد التّنشيف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تسرّب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5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8" y="2214546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22" y="2214546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42" y="2214546"/>
            <a:ext cx="642942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ZoneTexte 9"/>
          <p:cNvSpPr txBox="1"/>
          <p:nvPr/>
        </p:nvSpPr>
        <p:spPr>
          <a:xfrm>
            <a:off x="428604" y="2143108"/>
            <a:ext cx="278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FLUX TYPE OM</a:t>
            </a:r>
            <a:endParaRPr lang="fr-FR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429000" y="1214414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FDS</a:t>
            </a:r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5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52" y="214282"/>
            <a:ext cx="1500198" cy="173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57298" y="214282"/>
            <a:ext cx="5072098" cy="1071570"/>
          </a:xfrm>
        </p:spPr>
        <p:txBody>
          <a:bodyPr>
            <a:normAutofit/>
          </a:bodyPr>
          <a:lstStyle/>
          <a:p>
            <a:r>
              <a:rPr lang="ar-AE" sz="2400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إجراءات  السّلامة الواجب اتخاذها والمتعلّقة ببطاقة معطيات السّلامة للمواد الكيميائية</a:t>
            </a:r>
            <a:endParaRPr lang="fr-FR" sz="2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5728" y="2143108"/>
            <a:ext cx="6357982" cy="857256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72074" y="1357290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المادّة:</a:t>
            </a:r>
            <a:endParaRPr lang="fr-F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285728" y="3214678"/>
          <a:ext cx="6215105" cy="50501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175"/>
                <a:gridCol w="2408354"/>
                <a:gridCol w="854576"/>
              </a:tblGrid>
              <a:tr h="629125"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التدخّل </a:t>
                      </a:r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و</a:t>
                      </a:r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الإسعاف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الآخطار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الرّقم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776352"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قم بارتداء القفازات الواقية / الملابس الواقية / واقي العين / واقي الوجه</a:t>
                      </a:r>
                      <a:endParaRPr lang="fr-FR" sz="18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ar-AE" dirty="0" smtClean="0"/>
                        <a:t>غسل الجلد بالماء</a:t>
                      </a:r>
                      <a:r>
                        <a:rPr lang="fr-FR" dirty="0" smtClean="0"/>
                        <a:t>-</a:t>
                      </a:r>
                    </a:p>
                    <a:p>
                      <a:pPr algn="ctr"/>
                      <a:r>
                        <a:rPr lang="ar-AE" dirty="0" smtClean="0"/>
                        <a:t>اغسل بالماء بحذر لعدة دقائق</a:t>
                      </a:r>
                      <a:r>
                        <a:rPr lang="fr-FR" dirty="0" smtClean="0"/>
                        <a:t>-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حروق جلدية شديدة وأضرار خطيرة بالعين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</a:t>
                      </a:r>
                      <a:endParaRPr lang="fr-FR" dirty="0"/>
                    </a:p>
                  </a:txBody>
                  <a:tcPr/>
                </a:tc>
              </a:tr>
              <a:tr h="450256"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استعمال قناع الوقاية</a:t>
                      </a:r>
                      <a:endParaRPr lang="fr-FR" dirty="0" smtClean="0"/>
                    </a:p>
                    <a:p>
                      <a:pPr algn="ctr"/>
                      <a:r>
                        <a:rPr lang="ar-AE" dirty="0" smtClean="0"/>
                        <a:t>التوجّه </a:t>
                      </a:r>
                      <a:r>
                        <a:rPr lang="ar-AE" dirty="0" err="1" smtClean="0"/>
                        <a:t>الى</a:t>
                      </a:r>
                      <a:r>
                        <a:rPr lang="ar-AE" dirty="0" smtClean="0"/>
                        <a:t> منطقة </a:t>
                      </a:r>
                      <a:r>
                        <a:rPr lang="ar-AE" dirty="0" err="1" smtClean="0"/>
                        <a:t>تهوئة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الجهاز التنفسي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2</a:t>
                      </a:r>
                      <a:endParaRPr lang="fr-FR" dirty="0"/>
                    </a:p>
                  </a:txBody>
                  <a:tcPr/>
                </a:tc>
              </a:tr>
              <a:tr h="450256"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التوجه إلى أقرب مستشفى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الابتلاع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</a:tr>
              <a:tr h="777154">
                <a:tc>
                  <a:txBody>
                    <a:bodyPr/>
                    <a:lstStyle/>
                    <a:p>
                      <a:pPr rtl="1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استعمال مطفأة الحريق  ثاني أكسيد الكربون ، رغوة ، مسحوق جاف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حريق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4</a:t>
                      </a:r>
                      <a:endParaRPr lang="fr-FR" dirty="0"/>
                    </a:p>
                  </a:txBody>
                  <a:tcPr/>
                </a:tc>
              </a:tr>
              <a:tr h="777154"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 تطبيق مادّة الرّمل لامتصاص التّسرٌّب </a:t>
                      </a:r>
                      <a:r>
                        <a:rPr lang="ar-AE" dirty="0" err="1" smtClean="0"/>
                        <a:t>او</a:t>
                      </a:r>
                      <a:r>
                        <a:rPr lang="ar-AE" dirty="0" smtClean="0"/>
                        <a:t> اعتماد التّنشيف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تسرّب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5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8" y="2214546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22" y="2214546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42" y="2214546"/>
            <a:ext cx="642942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ZoneTexte 9"/>
          <p:cNvSpPr txBox="1"/>
          <p:nvPr/>
        </p:nvSpPr>
        <p:spPr>
          <a:xfrm>
            <a:off x="3143248" y="1071538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FDS</a:t>
            </a:r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428604" y="2357422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ACIDE SULFURIQUE 98 %</a:t>
            </a:r>
            <a:endParaRPr lang="fr-FR" sz="1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5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52" y="214282"/>
            <a:ext cx="1500198" cy="173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57298" y="214282"/>
            <a:ext cx="5072098" cy="1071570"/>
          </a:xfrm>
        </p:spPr>
        <p:txBody>
          <a:bodyPr>
            <a:normAutofit/>
          </a:bodyPr>
          <a:lstStyle/>
          <a:p>
            <a:r>
              <a:rPr lang="ar-AE" sz="2400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إجراءات  السّلامة الواجب اتخاذها والمتعلّقة ببطاقة معطيات السّلامة للمواد الكيميائية</a:t>
            </a:r>
            <a:endParaRPr lang="fr-FR" sz="2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5728" y="2143108"/>
            <a:ext cx="6357982" cy="857256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72074" y="1357290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المادّة:</a:t>
            </a:r>
            <a:endParaRPr lang="fr-F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285728" y="3214678"/>
          <a:ext cx="6215105" cy="50501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175"/>
                <a:gridCol w="2408354"/>
                <a:gridCol w="854576"/>
              </a:tblGrid>
              <a:tr h="629125"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التدخّل </a:t>
                      </a:r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و</a:t>
                      </a:r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الإسعاف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الآخطار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الرّقم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776352"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قم بارتداء القفازات الواقية / الملابس الواقية / واقي العين / واقي الوجه</a:t>
                      </a:r>
                      <a:endParaRPr lang="fr-FR" sz="18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ar-AE" dirty="0" smtClean="0"/>
                        <a:t>غسل الجلد بالماء</a:t>
                      </a:r>
                      <a:r>
                        <a:rPr lang="fr-FR" dirty="0" smtClean="0"/>
                        <a:t>-</a:t>
                      </a:r>
                    </a:p>
                    <a:p>
                      <a:pPr algn="ctr"/>
                      <a:r>
                        <a:rPr lang="ar-AE" dirty="0" smtClean="0"/>
                        <a:t>اغسل بالماء بحذر لعدة دقائق</a:t>
                      </a:r>
                      <a:r>
                        <a:rPr lang="fr-FR" dirty="0" smtClean="0"/>
                        <a:t>-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حروق جلدية شديدة وأضرار خطيرة بالعين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</a:t>
                      </a:r>
                      <a:endParaRPr lang="fr-FR" dirty="0"/>
                    </a:p>
                  </a:txBody>
                  <a:tcPr/>
                </a:tc>
              </a:tr>
              <a:tr h="450256"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استعمال قناع الوقاية</a:t>
                      </a:r>
                      <a:endParaRPr lang="fr-FR" dirty="0" smtClean="0"/>
                    </a:p>
                    <a:p>
                      <a:pPr algn="ctr"/>
                      <a:r>
                        <a:rPr lang="ar-AE" dirty="0" smtClean="0"/>
                        <a:t>التوجّه </a:t>
                      </a:r>
                      <a:r>
                        <a:rPr lang="ar-AE" dirty="0" err="1" smtClean="0"/>
                        <a:t>الى</a:t>
                      </a:r>
                      <a:r>
                        <a:rPr lang="ar-AE" dirty="0" smtClean="0"/>
                        <a:t> منطقة </a:t>
                      </a:r>
                      <a:r>
                        <a:rPr lang="ar-AE" dirty="0" err="1" smtClean="0"/>
                        <a:t>تهوئة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الجهاز التنفسي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2</a:t>
                      </a:r>
                      <a:endParaRPr lang="fr-FR" dirty="0"/>
                    </a:p>
                  </a:txBody>
                  <a:tcPr/>
                </a:tc>
              </a:tr>
              <a:tr h="450256"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التوجه إلى أقرب مستشفى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الابتلاع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</a:tr>
              <a:tr h="777154">
                <a:tc>
                  <a:txBody>
                    <a:bodyPr/>
                    <a:lstStyle/>
                    <a:p>
                      <a:pPr rtl="1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استعمال مطفأة الحريق  ثاني أكسيد الكربون ، رغوة ، مسحوق جاف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حريق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4</a:t>
                      </a:r>
                      <a:endParaRPr lang="fr-FR" dirty="0"/>
                    </a:p>
                  </a:txBody>
                  <a:tcPr/>
                </a:tc>
              </a:tr>
              <a:tr h="777154"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 تطبيق مادّة الرّمل لامتصاص التّسرٌّب </a:t>
                      </a:r>
                      <a:r>
                        <a:rPr lang="ar-AE" dirty="0" err="1" smtClean="0"/>
                        <a:t>او</a:t>
                      </a:r>
                      <a:r>
                        <a:rPr lang="ar-AE" dirty="0" smtClean="0"/>
                        <a:t> اعتماد التّنشيف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تسرّب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5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8" y="2214546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22" y="2214546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42" y="2214546"/>
            <a:ext cx="642942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ZoneTexte 9"/>
          <p:cNvSpPr txBox="1"/>
          <p:nvPr/>
        </p:nvSpPr>
        <p:spPr>
          <a:xfrm>
            <a:off x="3143248" y="1071538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FDS</a:t>
            </a:r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57166" y="2071670"/>
            <a:ext cx="2643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Tangit</a:t>
            </a:r>
            <a:r>
              <a:rPr lang="fr-F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PVC-U Colle Spéciale ANCIENNE FORMULE</a:t>
            </a:r>
            <a:endParaRPr lang="fr-FR" sz="1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5099" y="2214546"/>
            <a:ext cx="645405" cy="668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5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52" y="214282"/>
            <a:ext cx="1500198" cy="173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42852" y="214282"/>
          <a:ext cx="1143008" cy="1619251"/>
        </p:xfrm>
        <a:graphic>
          <a:graphicData uri="http://schemas.openxmlformats.org/presentationml/2006/ole">
            <p:oleObj spid="_x0000_s24578" name="Picture" r:id="rId3" imgW="940320" imgH="1245240" progId="Word.Picture.8">
              <p:embed/>
            </p:oleObj>
          </a:graphicData>
        </a:graphic>
      </p:graphicFrame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57298" y="214282"/>
            <a:ext cx="5072098" cy="1071570"/>
          </a:xfrm>
        </p:spPr>
        <p:txBody>
          <a:bodyPr>
            <a:normAutofit/>
          </a:bodyPr>
          <a:lstStyle/>
          <a:p>
            <a:r>
              <a:rPr lang="ar-AE" sz="2400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إجراءات  السّلامة الواجب اتخاذها والمتعلّقة ببطاقة معطيات السّلامة للمواد الكيميائية</a:t>
            </a:r>
            <a:endParaRPr lang="fr-FR" sz="2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5728" y="2143108"/>
            <a:ext cx="6357982" cy="857256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72074" y="1357290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المادّة:</a:t>
            </a:r>
            <a:endParaRPr lang="fr-F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285728" y="3214678"/>
          <a:ext cx="6215105" cy="50501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175"/>
                <a:gridCol w="2408354"/>
                <a:gridCol w="854576"/>
              </a:tblGrid>
              <a:tr h="629125"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التدخّل </a:t>
                      </a:r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و</a:t>
                      </a:r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الإسعاف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الآخطار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الرّقم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776352"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قم بارتداء القفازات الواقية / الملابس الواقية / واقي العين / واقي الوجه</a:t>
                      </a:r>
                      <a:endParaRPr lang="fr-FR" sz="18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ar-AE" dirty="0" smtClean="0"/>
                        <a:t>غسل الجلد بالماء</a:t>
                      </a:r>
                      <a:r>
                        <a:rPr lang="fr-FR" dirty="0" smtClean="0"/>
                        <a:t>-</a:t>
                      </a:r>
                    </a:p>
                    <a:p>
                      <a:pPr algn="ctr"/>
                      <a:r>
                        <a:rPr lang="ar-AE" dirty="0" smtClean="0"/>
                        <a:t>اغسل بالماء بحذر لعدة دقائق</a:t>
                      </a:r>
                      <a:r>
                        <a:rPr lang="fr-FR" dirty="0" smtClean="0"/>
                        <a:t>-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حروق جلدية شديدة وأضرار خطيرة بالعين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</a:t>
                      </a:r>
                      <a:endParaRPr lang="fr-FR" dirty="0"/>
                    </a:p>
                  </a:txBody>
                  <a:tcPr/>
                </a:tc>
              </a:tr>
              <a:tr h="450256"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استعمال قناع الوقاية</a:t>
                      </a:r>
                      <a:endParaRPr lang="fr-FR" dirty="0" smtClean="0"/>
                    </a:p>
                    <a:p>
                      <a:pPr algn="ctr"/>
                      <a:r>
                        <a:rPr lang="ar-AE" dirty="0" smtClean="0"/>
                        <a:t>التوجّه </a:t>
                      </a:r>
                      <a:r>
                        <a:rPr lang="ar-AE" dirty="0" err="1" smtClean="0"/>
                        <a:t>الى</a:t>
                      </a:r>
                      <a:r>
                        <a:rPr lang="ar-AE" dirty="0" smtClean="0"/>
                        <a:t> منطقة </a:t>
                      </a:r>
                      <a:r>
                        <a:rPr lang="ar-AE" dirty="0" err="1" smtClean="0"/>
                        <a:t>تهوئة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الجهاز التنفسي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2</a:t>
                      </a:r>
                      <a:endParaRPr lang="fr-FR" dirty="0"/>
                    </a:p>
                  </a:txBody>
                  <a:tcPr/>
                </a:tc>
              </a:tr>
              <a:tr h="450256"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التوجه إلى أقرب مستشفى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الابتلاع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</a:tr>
              <a:tr h="777154">
                <a:tc>
                  <a:txBody>
                    <a:bodyPr/>
                    <a:lstStyle/>
                    <a:p>
                      <a:pPr rtl="1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استعمال مطفأة الحريق  ثاني أكسيد الكربون ، رغوة ، مسحوق جاف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حريق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4</a:t>
                      </a:r>
                      <a:endParaRPr lang="fr-FR" dirty="0"/>
                    </a:p>
                  </a:txBody>
                  <a:tcPr/>
                </a:tc>
              </a:tr>
              <a:tr h="777154"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 تطبيق مادّة الرّمل لامتصاص التّسرٌّب </a:t>
                      </a:r>
                      <a:r>
                        <a:rPr lang="ar-AE" dirty="0" err="1" smtClean="0"/>
                        <a:t>او</a:t>
                      </a:r>
                      <a:r>
                        <a:rPr lang="ar-AE" dirty="0" smtClean="0"/>
                        <a:t> اعتماد التّنشيف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تسرّب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5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ZoneTexte 9"/>
          <p:cNvSpPr txBox="1"/>
          <p:nvPr/>
        </p:nvSpPr>
        <p:spPr>
          <a:xfrm>
            <a:off x="3143248" y="1071538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FDS</a:t>
            </a:r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428604" y="1928794"/>
            <a:ext cx="37862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DÉGRIPPANT FPS 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36" y="2214546"/>
            <a:ext cx="645405" cy="668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42852" y="214282"/>
          <a:ext cx="1143008" cy="1619251"/>
        </p:xfrm>
        <a:graphic>
          <a:graphicData uri="http://schemas.openxmlformats.org/presentationml/2006/ole">
            <p:oleObj spid="_x0000_s25602" name="Picture" r:id="rId3" imgW="940320" imgH="1245240" progId="Word.Picture.8">
              <p:embed/>
            </p:oleObj>
          </a:graphicData>
        </a:graphic>
      </p:graphicFrame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57298" y="214282"/>
            <a:ext cx="5072098" cy="1071570"/>
          </a:xfrm>
        </p:spPr>
        <p:txBody>
          <a:bodyPr>
            <a:normAutofit/>
          </a:bodyPr>
          <a:lstStyle/>
          <a:p>
            <a:r>
              <a:rPr lang="ar-AE" sz="2400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إجراءات  السّلامة الواجب اتخاذها والمتعلّقة ببطاقة معطيات السّلامة للمواد الكيميائية</a:t>
            </a:r>
            <a:endParaRPr lang="fr-FR" sz="2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5728" y="2143108"/>
            <a:ext cx="6357982" cy="857256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72074" y="1357290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المادّة:</a:t>
            </a:r>
            <a:endParaRPr lang="fr-F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285728" y="3214678"/>
          <a:ext cx="6215105" cy="50501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175"/>
                <a:gridCol w="2408354"/>
                <a:gridCol w="854576"/>
              </a:tblGrid>
              <a:tr h="629125"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التدخّل </a:t>
                      </a:r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و</a:t>
                      </a:r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الإسعاف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الآخطار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الرّقم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776352"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قم بارتداء القفازات الواقية / الملابس الواقية / واقي العين / واقي الوجه</a:t>
                      </a:r>
                      <a:endParaRPr lang="fr-FR" sz="18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ar-AE" dirty="0" smtClean="0"/>
                        <a:t>غسل الجلد بالماء</a:t>
                      </a:r>
                      <a:r>
                        <a:rPr lang="fr-FR" dirty="0" smtClean="0"/>
                        <a:t>-</a:t>
                      </a:r>
                    </a:p>
                    <a:p>
                      <a:pPr algn="ctr"/>
                      <a:r>
                        <a:rPr lang="ar-AE" dirty="0" smtClean="0"/>
                        <a:t>اغسل بالماء بحذر لعدة دقائق</a:t>
                      </a:r>
                      <a:r>
                        <a:rPr lang="fr-FR" dirty="0" smtClean="0"/>
                        <a:t>-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حروق جلدية شديدة وأضرار خطيرة بالعين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</a:t>
                      </a:r>
                      <a:endParaRPr lang="fr-FR" dirty="0"/>
                    </a:p>
                  </a:txBody>
                  <a:tcPr/>
                </a:tc>
              </a:tr>
              <a:tr h="450256"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استعمال قناع الوقاية</a:t>
                      </a:r>
                      <a:endParaRPr lang="fr-FR" dirty="0" smtClean="0"/>
                    </a:p>
                    <a:p>
                      <a:pPr algn="ctr"/>
                      <a:r>
                        <a:rPr lang="ar-AE" dirty="0" smtClean="0"/>
                        <a:t>التوجّه </a:t>
                      </a:r>
                      <a:r>
                        <a:rPr lang="ar-AE" dirty="0" err="1" smtClean="0"/>
                        <a:t>الى</a:t>
                      </a:r>
                      <a:r>
                        <a:rPr lang="ar-AE" dirty="0" smtClean="0"/>
                        <a:t> منطقة </a:t>
                      </a:r>
                      <a:r>
                        <a:rPr lang="ar-AE" dirty="0" err="1" smtClean="0"/>
                        <a:t>تهوئة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الجهاز التنفسي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2</a:t>
                      </a:r>
                      <a:endParaRPr lang="fr-FR" dirty="0"/>
                    </a:p>
                  </a:txBody>
                  <a:tcPr/>
                </a:tc>
              </a:tr>
              <a:tr h="450256"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التوجه إلى أقرب مستشفى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الابتلاع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</a:tr>
              <a:tr h="777154">
                <a:tc>
                  <a:txBody>
                    <a:bodyPr/>
                    <a:lstStyle/>
                    <a:p>
                      <a:pPr rtl="1"/>
                      <a:r>
                        <a:rPr lang="ar-AE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استعمال مطفأة الحريق  ثاني أكسيد الكربون ، رغوة ، مسحوق جاف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حريق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4</a:t>
                      </a:r>
                      <a:endParaRPr lang="fr-FR" dirty="0"/>
                    </a:p>
                  </a:txBody>
                  <a:tcPr/>
                </a:tc>
              </a:tr>
              <a:tr h="777154"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 تطبيق مادّة الرّمل لامتصاص التّسرٌّب </a:t>
                      </a:r>
                      <a:r>
                        <a:rPr lang="ar-AE" dirty="0" err="1" smtClean="0"/>
                        <a:t>او</a:t>
                      </a:r>
                      <a:r>
                        <a:rPr lang="ar-AE" dirty="0" smtClean="0"/>
                        <a:t> اعتماد التّنشيف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dirty="0" smtClean="0"/>
                        <a:t>تسرّب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5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ZoneTexte 9"/>
          <p:cNvSpPr txBox="1"/>
          <p:nvPr/>
        </p:nvSpPr>
        <p:spPr>
          <a:xfrm>
            <a:off x="3143248" y="1071538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FDS</a:t>
            </a:r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28604" y="1785918"/>
            <a:ext cx="37862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Super décapant </a:t>
            </a:r>
            <a:endParaRPr lang="fr-FR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60" y="2214546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490</Words>
  <PresentationFormat>Affichage à l'écran (4:3)</PresentationFormat>
  <Paragraphs>154</Paragraphs>
  <Slides>6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8" baseType="lpstr">
      <vt:lpstr>Thème Office</vt:lpstr>
      <vt:lpstr>Picture</vt:lpstr>
      <vt:lpstr>إجراءات  السّلامة الواجب اتخاذها والمتعلّقة ببطاقة معطيات السّلامة للمواد الكيميائية</vt:lpstr>
      <vt:lpstr>إجراءات  السّلامة الواجب اتخاذها والمتعلّقة ببطاقة معطيات السّلامة للمواد الكيميائية</vt:lpstr>
      <vt:lpstr>إجراءات  السّلامة الواجب اتخاذها والمتعلّقة ببطاقة معطيات السّلامة للمواد الكيميائية</vt:lpstr>
      <vt:lpstr>إجراءات  السّلامة الواجب اتخاذها والمتعلّقة ببطاقة معطيات السّلامة للمواد الكيميائية</vt:lpstr>
      <vt:lpstr>إجراءات  السّلامة الواجب اتخاذها والمتعلّقة ببطاقة معطيات السّلامة للمواد الكيميائية</vt:lpstr>
      <vt:lpstr>إجراءات  السّلامة الواجب اتخاذها والمتعلّقة ببطاقة معطيات السّلامة للمواد الكيميائية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cp:lastModifiedBy>nizar_ferchichi</cp:lastModifiedBy>
  <cp:revision>37</cp:revision>
  <dcterms:modified xsi:type="dcterms:W3CDTF">2022-04-28T13:32:17Z</dcterms:modified>
</cp:coreProperties>
</file>