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9" r:id="rId3"/>
    <p:sldId id="262" r:id="rId4"/>
    <p:sldId id="261" r:id="rId5"/>
    <p:sldId id="257" r:id="rId6"/>
    <p:sldId id="263" r:id="rId7"/>
    <p:sldId id="258" r:id="rId8"/>
  </p:sldIdLst>
  <p:sldSz cx="9144000" cy="6858000" type="screen4x3"/>
  <p:notesSz cx="6888163" cy="100187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yle à thème 1 - Accentuation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274" autoAdjust="0"/>
  </p:normalViewPr>
  <p:slideViewPr>
    <p:cSldViewPr>
      <p:cViewPr varScale="1">
        <p:scale>
          <a:sx n="63" d="100"/>
          <a:sy n="63" d="100"/>
        </p:scale>
        <p:origin x="151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3DA6C85A-9438-4F35-9FB0-0C35F0D30728}" type="datetimeFigureOut">
              <a:rPr lang="fr-FR" smtClean="0"/>
              <a:pPr/>
              <a:t>24/08/2020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8817" y="4758889"/>
            <a:ext cx="5510530" cy="4508421"/>
          </a:xfrm>
          <a:prstGeom prst="rect">
            <a:avLst/>
          </a:prstGeom>
        </p:spPr>
        <p:txBody>
          <a:bodyPr vert="horz" lIns="96606" tIns="48303" rIns="96606" bIns="4830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6038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01698" y="9516038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3F39E431-669A-4B15-901D-1C3FC154E9F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418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tiff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8000"/>
            <a:lum/>
          </a:blip>
          <a:srcRect/>
          <a:tile tx="0" ty="0" sx="38000" sy="24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214678" y="71414"/>
            <a:ext cx="2714644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0713" algn="l"/>
                <a:tab pos="5649913" algn="l"/>
              </a:tabLst>
            </a:pPr>
            <a:r>
              <a:rPr kumimoji="0" lang="ar-TN" altLang="zh-CN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SimSun"/>
                <a:cs typeface="Arabic Transparent" pitchFamily="2" charset="-78"/>
              </a:rPr>
              <a:t>قوارير الإطفاء</a:t>
            </a:r>
            <a:endParaRPr kumimoji="0" lang="ar-TN" altLang="zh-CN" sz="4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5601202" y="2285992"/>
            <a:ext cx="264320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14350" marR="0" lvl="0" indent="-51435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>
                <a:tab pos="620713" algn="l"/>
                <a:tab pos="5649913" algn="l"/>
              </a:tabLst>
            </a:pPr>
            <a:r>
              <a:rPr kumimoji="0" lang="ar-TN" altLang="zh-CN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SimSun" charset="-122"/>
                <a:cs typeface="Arabic Transparent" pitchFamily="2" charset="-78"/>
              </a:rPr>
              <a:t>التعريف</a:t>
            </a:r>
            <a:endParaRPr kumimoji="0" lang="fr-FR" altLang="zh-CN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ahoma" pitchFamily="34" charset="0"/>
              <a:ea typeface="SimSun" charset="-122"/>
              <a:cs typeface="Arabic Transparent" pitchFamily="2" charset="-78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57158" y="2744830"/>
            <a:ext cx="792958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0713" algn="l"/>
                <a:tab pos="5649913" algn="l"/>
              </a:tabLst>
            </a:pPr>
            <a:r>
              <a:rPr kumimoji="0" lang="ar-T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SimSun" charset="-122"/>
                <a:cs typeface="Arabic Transparent" pitchFamily="2" charset="-78"/>
              </a:rPr>
              <a:t>هي قوارير محكمة الغلق تحتوي على مادة إطفاء، تدفع تحت تأثير ضغط داخلي.</a:t>
            </a:r>
            <a:endParaRPr kumimoji="0" lang="fr-FR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0713" algn="l"/>
                <a:tab pos="5649913" algn="l"/>
              </a:tabLst>
            </a:pPr>
            <a:r>
              <a:rPr kumimoji="0" lang="ar-T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SimSun" charset="-122"/>
                <a:cs typeface="Arabic Transparent" pitchFamily="2" charset="-78"/>
              </a:rPr>
              <a:t>تستعمل لإطفاء بداية حريق ويمكن أن تكون محمولة أو مجرورة وتختلف حسب نوعية الصنع وتشتغل </a:t>
            </a:r>
            <a:r>
              <a:rPr kumimoji="0" lang="ar-TN" altLang="zh-C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SimSun" charset="-122"/>
                <a:cs typeface="Arabic Transparent" pitchFamily="2" charset="-78"/>
              </a:rPr>
              <a:t>بـ</a:t>
            </a:r>
            <a:r>
              <a:rPr kumimoji="0" lang="ar-T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SimSun" charset="-122"/>
                <a:cs typeface="Arabic Transparent" pitchFamily="2" charset="-78"/>
              </a:rPr>
              <a:t>:</a:t>
            </a:r>
            <a:endParaRPr kumimoji="0" lang="fr-FR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>
                <a:tab pos="620713" algn="l"/>
                <a:tab pos="5649913" algn="l"/>
              </a:tabLst>
            </a:pPr>
            <a:r>
              <a:rPr kumimoji="0" lang="ar-T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SimSun" charset="-122"/>
                <a:cs typeface="Arabic Transparent" pitchFamily="2" charset="-78"/>
              </a:rPr>
              <a:t>الثقب</a:t>
            </a:r>
            <a:endParaRPr kumimoji="0" lang="fr-FR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>
                <a:tab pos="620713" algn="l"/>
                <a:tab pos="5649913" algn="l"/>
              </a:tabLst>
            </a:pPr>
            <a:r>
              <a:rPr kumimoji="0" lang="ar-T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SimSun" charset="-122"/>
                <a:cs typeface="Arabic Transparent" pitchFamily="2" charset="-78"/>
              </a:rPr>
              <a:t>القلب</a:t>
            </a:r>
          </a:p>
          <a:p>
            <a:pPr algn="justLow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  <a:tabLst>
                <a:tab pos="620713" algn="l"/>
                <a:tab pos="5649913" algn="l"/>
              </a:tabLst>
            </a:pPr>
            <a:r>
              <a:rPr lang="ar-TN" altLang="zh-CN" sz="2800" dirty="0" smtClean="0">
                <a:latin typeface="Tahoma" pitchFamily="34" charset="0"/>
                <a:ea typeface="SimSun" charset="-122"/>
                <a:cs typeface="Arabic Transparent" pitchFamily="2" charset="-78"/>
              </a:rPr>
              <a:t>تصريف الغاز </a:t>
            </a:r>
            <a:endParaRPr kumimoji="0" lang="fr-FR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justLow" rtl="1" eaLnBrk="0" fontAlgn="base" hangingPunct="0">
              <a:spcBef>
                <a:spcPct val="0"/>
              </a:spcBef>
              <a:spcAft>
                <a:spcPct val="0"/>
              </a:spcAft>
              <a:tabLst>
                <a:tab pos="620713" algn="l"/>
                <a:tab pos="5649913" algn="l"/>
              </a:tabLst>
            </a:pPr>
            <a:r>
              <a:rPr kumimoji="0" lang="ar-T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SimSun" charset="-122"/>
                <a:cs typeface="Arabic Transparent" pitchFamily="2" charset="-78"/>
              </a:rPr>
              <a:t>تعلق بالممرات والمخازن والمكاتب والمحولات والخزائن الكهربائية...</a:t>
            </a:r>
            <a:r>
              <a:rPr lang="ar-TN" altLang="zh-CN" sz="2800" dirty="0" smtClean="0">
                <a:latin typeface="Tahoma" pitchFamily="34" charset="0"/>
                <a:ea typeface="SimSun" charset="-122"/>
                <a:cs typeface="Arabic Transparent" pitchFamily="2" charset="-78"/>
              </a:rPr>
              <a:t> ظاهرة للعيان وعلى علو لا يزيد عن 1.20 متر.</a:t>
            </a:r>
          </a:p>
        </p:txBody>
      </p:sp>
      <p:pic>
        <p:nvPicPr>
          <p:cNvPr id="5" name="Picture 79" descr="F:\TNextngshr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" y="571480"/>
            <a:ext cx="1143000" cy="1295400"/>
          </a:xfrm>
          <a:prstGeom prst="rect">
            <a:avLst/>
          </a:prstGeom>
          <a:noFill/>
        </p:spPr>
      </p:pic>
      <p:pic>
        <p:nvPicPr>
          <p:cNvPr id="6" name="Image 5" descr="http://jsp-cruzy-40.e-monsite.com/medias/images/pompiers018.gif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3848" y="803920"/>
            <a:ext cx="25527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 animBg="1"/>
      <p:bldP spid="1026" grpId="0"/>
      <p:bldP spid="10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6286512" y="642918"/>
            <a:ext cx="2357454" cy="7143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14350" marR="0" lvl="0" indent="-51435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>
                <a:tab pos="620713" algn="l"/>
                <a:tab pos="5649913" algn="l"/>
              </a:tabLst>
            </a:pPr>
            <a:r>
              <a:rPr kumimoji="0" lang="ar-TN" altLang="zh-CN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SimSun"/>
                <a:cs typeface="Arabic Transparent" pitchFamily="2" charset="-78"/>
              </a:rPr>
              <a:t>الأنواع</a:t>
            </a:r>
            <a:endParaRPr kumimoji="0" lang="ar-TN" altLang="zh-CN" sz="4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18841" y="1714488"/>
            <a:ext cx="33393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620713" algn="l"/>
                <a:tab pos="5649913" algn="l"/>
              </a:tabLst>
            </a:pPr>
            <a:r>
              <a:rPr lang="fr-FR" altLang="zh-CN" b="1" dirty="0" smtClean="0">
                <a:solidFill>
                  <a:srgbClr val="7030A0"/>
                </a:solidFill>
                <a:latin typeface="Tahoma" pitchFamily="34" charset="0"/>
                <a:ea typeface="SimSun" charset="-122"/>
                <a:cs typeface="Arabic Transparent" pitchFamily="2" charset="-78"/>
              </a:rPr>
              <a:t> </a:t>
            </a:r>
            <a:r>
              <a:rPr lang="ar-TN" altLang="zh-CN" sz="2800" b="1" dirty="0" smtClean="0">
                <a:solidFill>
                  <a:srgbClr val="7030A0"/>
                </a:solidFill>
                <a:latin typeface="Tahoma" pitchFamily="34" charset="0"/>
                <a:ea typeface="SimSun" charset="-122"/>
                <a:cs typeface="Arabic Transparent" pitchFamily="2" charset="-78"/>
              </a:rPr>
              <a:t>قارورة إطفاء ماء رذاذي</a:t>
            </a:r>
            <a:endParaRPr lang="en-US" altLang="zh-CN" b="1" dirty="0" smtClean="0">
              <a:solidFill>
                <a:srgbClr val="7030A0"/>
              </a:solidFill>
              <a:latin typeface="Tahoma" pitchFamily="34" charset="0"/>
              <a:ea typeface="SimSun" charset="-122"/>
              <a:cs typeface="Arabic Transparent" pitchFamily="2" charset="-78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143372" y="2345288"/>
            <a:ext cx="40575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/>
              <a:t>هذه القارورة صالحة لإخماد بداية حريق النار اليابسة 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5572132" y="2928934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TN" sz="1400" dirty="0" smtClean="0"/>
              <a:t> </a:t>
            </a:r>
            <a:r>
              <a:rPr lang="en-US" sz="1400" dirty="0" smtClean="0"/>
              <a:t> </a:t>
            </a:r>
            <a:r>
              <a:rPr lang="ar-TN" sz="2000" dirty="0" smtClean="0"/>
              <a:t>تشتغل هذه القارورة بالثقب</a:t>
            </a:r>
            <a:endParaRPr lang="fr-FR" sz="2000" dirty="0"/>
          </a:p>
        </p:txBody>
      </p:sp>
      <p:sp>
        <p:nvSpPr>
          <p:cNvPr id="6" name="ZoneTexte 5"/>
          <p:cNvSpPr txBox="1"/>
          <p:nvPr/>
        </p:nvSpPr>
        <p:spPr>
          <a:xfrm>
            <a:off x="2671554" y="1357298"/>
            <a:ext cx="5900974" cy="400110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/>
              <a:t> </a:t>
            </a:r>
            <a:r>
              <a:rPr lang="ar-TN" sz="2000" dirty="0" smtClean="0"/>
              <a:t>يكتب بكل قارورة نوعها وزنها   ومكان صنعها ورقمها وكيفية الإطفاء</a:t>
            </a:r>
            <a:endParaRPr lang="fr-FR" dirty="0"/>
          </a:p>
        </p:txBody>
      </p:sp>
      <p:sp>
        <p:nvSpPr>
          <p:cNvPr id="34" name="ZoneTexte 33"/>
          <p:cNvSpPr txBox="1"/>
          <p:nvPr/>
        </p:nvSpPr>
        <p:spPr>
          <a:xfrm>
            <a:off x="807246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pic>
        <p:nvPicPr>
          <p:cNvPr id="35" name="Image 34" descr="ex7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0"/>
            <a:ext cx="2214578" cy="3714728"/>
          </a:xfrm>
          <a:prstGeom prst="rect">
            <a:avLst/>
          </a:prstGeom>
        </p:spPr>
      </p:pic>
      <p:pic>
        <p:nvPicPr>
          <p:cNvPr id="36" name="Image 35" descr="ex77.t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3643314"/>
            <a:ext cx="2286015" cy="3214686"/>
          </a:xfrm>
          <a:prstGeom prst="rect">
            <a:avLst/>
          </a:prstGeom>
        </p:spPr>
      </p:pic>
      <p:sp>
        <p:nvSpPr>
          <p:cNvPr id="37" name="ZoneTexte 36"/>
          <p:cNvSpPr txBox="1"/>
          <p:nvPr/>
        </p:nvSpPr>
        <p:spPr>
          <a:xfrm>
            <a:off x="5786446" y="3386080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TN" dirty="0" smtClean="0"/>
              <a:t>  </a:t>
            </a:r>
            <a:r>
              <a:rPr lang="ar-TN" sz="2000" dirty="0" smtClean="0"/>
              <a:t>-   نزع مسمار </a:t>
            </a:r>
            <a:r>
              <a:rPr lang="ar-TN" sz="2000" dirty="0" err="1" smtClean="0"/>
              <a:t>الامان</a:t>
            </a:r>
            <a:endParaRPr lang="fr-FR" sz="2000" dirty="0"/>
          </a:p>
        </p:txBody>
      </p:sp>
      <p:sp>
        <p:nvSpPr>
          <p:cNvPr id="38" name="ZoneTexte 37"/>
          <p:cNvSpPr txBox="1"/>
          <p:nvPr/>
        </p:nvSpPr>
        <p:spPr>
          <a:xfrm>
            <a:off x="5741074" y="3714752"/>
            <a:ext cx="2585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/>
              <a:t> -  الضغط علي </a:t>
            </a:r>
            <a:r>
              <a:rPr lang="ar-TN" sz="2000" dirty="0" smtClean="0"/>
              <a:t>مقبض</a:t>
            </a:r>
            <a:r>
              <a:rPr lang="ar-TN" dirty="0" smtClean="0"/>
              <a:t> التشغيل </a:t>
            </a:r>
            <a:endParaRPr lang="fr-FR" dirty="0"/>
          </a:p>
        </p:txBody>
      </p:sp>
      <p:sp>
        <p:nvSpPr>
          <p:cNvPr id="39" name="ZoneTexte 38"/>
          <p:cNvSpPr txBox="1"/>
          <p:nvPr/>
        </p:nvSpPr>
        <p:spPr>
          <a:xfrm>
            <a:off x="5484176" y="4071942"/>
            <a:ext cx="28087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/>
              <a:t> -  </a:t>
            </a:r>
            <a:r>
              <a:rPr lang="ar-TN" sz="2000" dirty="0" smtClean="0"/>
              <a:t>توجيه القاذف نحو قاعدة النار</a:t>
            </a:r>
            <a:endParaRPr lang="fr-FR" sz="2000" dirty="0"/>
          </a:p>
        </p:txBody>
      </p:sp>
      <p:cxnSp>
        <p:nvCxnSpPr>
          <p:cNvPr id="41" name="Connecteur droit avec flèche 40"/>
          <p:cNvCxnSpPr/>
          <p:nvPr/>
        </p:nvCxnSpPr>
        <p:spPr>
          <a:xfrm rot="10800000" flipV="1">
            <a:off x="2428860" y="3571876"/>
            <a:ext cx="3857652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cteur droit avec flèche 43"/>
          <p:cNvCxnSpPr>
            <a:stCxn id="38" idx="1"/>
          </p:cNvCxnSpPr>
          <p:nvPr/>
        </p:nvCxnSpPr>
        <p:spPr>
          <a:xfrm rot="10800000" flipV="1">
            <a:off x="2500298" y="3914806"/>
            <a:ext cx="3240776" cy="142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avec flèche 47"/>
          <p:cNvCxnSpPr>
            <a:stCxn id="39" idx="1"/>
          </p:cNvCxnSpPr>
          <p:nvPr/>
        </p:nvCxnSpPr>
        <p:spPr>
          <a:xfrm rot="10800000" flipV="1">
            <a:off x="1142976" y="4271996"/>
            <a:ext cx="4341200" cy="12287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Image 49" descr="Image2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6248" y="4572008"/>
            <a:ext cx="1785950" cy="2285992"/>
          </a:xfrm>
          <a:prstGeom prst="rect">
            <a:avLst/>
          </a:prstGeom>
        </p:spPr>
      </p:pic>
      <p:sp>
        <p:nvSpPr>
          <p:cNvPr id="51" name="Flèche vers le bas 50"/>
          <p:cNvSpPr/>
          <p:nvPr/>
        </p:nvSpPr>
        <p:spPr>
          <a:xfrm rot="16901861">
            <a:off x="3750677" y="5300771"/>
            <a:ext cx="484632" cy="15559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ZoneTexte 51"/>
          <p:cNvSpPr txBox="1"/>
          <p:nvPr/>
        </p:nvSpPr>
        <p:spPr>
          <a:xfrm>
            <a:off x="2428860" y="5786454"/>
            <a:ext cx="1011815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ar-TN" dirty="0" smtClean="0"/>
              <a:t> قاعدة النار</a:t>
            </a:r>
            <a:endParaRPr lang="fr-FR" dirty="0"/>
          </a:p>
        </p:txBody>
      </p:sp>
      <p:sp>
        <p:nvSpPr>
          <p:cNvPr id="58" name="ZoneTexte 57"/>
          <p:cNvSpPr txBox="1"/>
          <p:nvPr/>
        </p:nvSpPr>
        <p:spPr>
          <a:xfrm>
            <a:off x="7072330" y="4357694"/>
            <a:ext cx="1263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2800" b="1" dirty="0" smtClean="0">
                <a:solidFill>
                  <a:srgbClr val="FF0000"/>
                </a:solidFill>
              </a:rPr>
              <a:t>ملاحظـــة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59" name="ZoneTexte 58"/>
          <p:cNvSpPr txBox="1"/>
          <p:nvPr/>
        </p:nvSpPr>
        <p:spPr>
          <a:xfrm>
            <a:off x="5643570" y="4814840"/>
            <a:ext cx="33682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2000" dirty="0" smtClean="0">
                <a:solidFill>
                  <a:srgbClr val="C00000"/>
                </a:solidFill>
              </a:rPr>
              <a:t>يقع تعمير هذه القارورة بعد كل استعمال</a:t>
            </a:r>
            <a:endParaRPr lang="fr-FR" sz="2000" dirty="0">
              <a:solidFill>
                <a:srgbClr val="C00000"/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143636" y="5202808"/>
            <a:ext cx="29466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dirty="0" smtClean="0">
                <a:solidFill>
                  <a:srgbClr val="C00000"/>
                </a:solidFill>
              </a:rPr>
              <a:t> يمنع استعمالها لإخماد النار الكهربائية</a:t>
            </a:r>
            <a:endParaRPr lang="fr-FR" dirty="0">
              <a:solidFill>
                <a:srgbClr val="C00000"/>
              </a:solidFill>
            </a:endParaRPr>
          </a:p>
        </p:txBody>
      </p:sp>
      <p:pic>
        <p:nvPicPr>
          <p:cNvPr id="22" name="Picture 4" descr="F:\Formation\pompier formation\Carnet pompier\DESSIN CALINE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14612" y="0"/>
            <a:ext cx="1523032" cy="1704950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5" grpId="0"/>
      <p:bldP spid="6" grpId="0" animBg="1"/>
      <p:bldP spid="37" grpId="0"/>
      <p:bldP spid="38" grpId="0"/>
      <p:bldP spid="39" grpId="0"/>
      <p:bldP spid="51" grpId="0" animBg="1"/>
      <p:bldP spid="52" grpId="0" animBg="1"/>
      <p:bldP spid="58" grpId="1"/>
      <p:bldP spid="5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45763" y="487900"/>
            <a:ext cx="3557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TN" altLang="zh-CN" sz="2800" b="1" dirty="0" smtClean="0">
                <a:solidFill>
                  <a:srgbClr val="7030A0"/>
                </a:solidFill>
                <a:latin typeface="Tahoma" pitchFamily="34" charset="0"/>
                <a:ea typeface="SimSun" charset="-122"/>
                <a:cs typeface="Arabic Transparent" pitchFamily="2" charset="-78"/>
              </a:rPr>
              <a:t>قارورة إطفاء رغوة </a:t>
            </a:r>
            <a:r>
              <a:rPr lang="ar-TN" altLang="zh-CN" sz="2800" b="1" dirty="0" err="1" smtClean="0">
                <a:solidFill>
                  <a:srgbClr val="7030A0"/>
                </a:solidFill>
                <a:latin typeface="Tahoma" pitchFamily="34" charset="0"/>
                <a:ea typeface="SimSun" charset="-122"/>
                <a:cs typeface="Arabic Transparent" pitchFamily="2" charset="-78"/>
              </a:rPr>
              <a:t>الكميائية</a:t>
            </a:r>
            <a:endParaRPr lang="fr-FR" sz="2800" dirty="0"/>
          </a:p>
        </p:txBody>
      </p:sp>
      <p:sp>
        <p:nvSpPr>
          <p:cNvPr id="3" name="ZoneTexte 2"/>
          <p:cNvSpPr txBox="1"/>
          <p:nvPr/>
        </p:nvSpPr>
        <p:spPr>
          <a:xfrm>
            <a:off x="4042387" y="2345288"/>
            <a:ext cx="4158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/>
              <a:t>هذه القارورة صالحة لإخماد بداية حريق النار السائلة 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5572132" y="2928934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TN" sz="1400" dirty="0" smtClean="0"/>
              <a:t> </a:t>
            </a:r>
            <a:r>
              <a:rPr lang="en-US" sz="1400" dirty="0" smtClean="0"/>
              <a:t> </a:t>
            </a:r>
            <a:r>
              <a:rPr lang="ar-TN" sz="2000" dirty="0" smtClean="0"/>
              <a:t>تشتغل هذه القارورة بالقلب</a:t>
            </a:r>
            <a:endParaRPr lang="fr-FR" sz="2000" dirty="0"/>
          </a:p>
        </p:txBody>
      </p:sp>
      <p:sp>
        <p:nvSpPr>
          <p:cNvPr id="5" name="ZoneTexte 4"/>
          <p:cNvSpPr txBox="1"/>
          <p:nvPr/>
        </p:nvSpPr>
        <p:spPr>
          <a:xfrm>
            <a:off x="2671554" y="1357298"/>
            <a:ext cx="5900974" cy="400110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r" rtl="1"/>
            <a:r>
              <a:rPr lang="ar-TN" sz="2000" dirty="0" smtClean="0"/>
              <a:t> يكتب بكل قارورة نوعها وزنها   ومكان صنعها ورقمها وكيفية الإطفاء</a:t>
            </a:r>
            <a:endParaRPr lang="fr-FR" sz="2000" dirty="0"/>
          </a:p>
        </p:txBody>
      </p:sp>
      <p:sp>
        <p:nvSpPr>
          <p:cNvPr id="6" name="ZoneTexte 5"/>
          <p:cNvSpPr txBox="1"/>
          <p:nvPr/>
        </p:nvSpPr>
        <p:spPr>
          <a:xfrm>
            <a:off x="5786447" y="3357562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TN" dirty="0" smtClean="0"/>
              <a:t>   </a:t>
            </a:r>
            <a:r>
              <a:rPr lang="ar-TN" sz="2000" dirty="0" smtClean="0"/>
              <a:t>-  نزع مسمار الأمان</a:t>
            </a:r>
            <a:endParaRPr lang="fr-FR" sz="2000" dirty="0"/>
          </a:p>
        </p:txBody>
      </p:sp>
      <p:sp>
        <p:nvSpPr>
          <p:cNvPr id="7" name="ZoneTexte 6"/>
          <p:cNvSpPr txBox="1"/>
          <p:nvPr/>
        </p:nvSpPr>
        <p:spPr>
          <a:xfrm>
            <a:off x="6479873" y="3786190"/>
            <a:ext cx="18069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/>
              <a:t> -  فتح حنفية التشغيل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4903429" y="4143380"/>
            <a:ext cx="34547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/>
              <a:t>  -  قلب القارورة إلى أسفل مرتين على الأقل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4507890" y="4786322"/>
            <a:ext cx="3919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/>
              <a:t>   -  استعمال نقطة واحدة بعد خروج مادة الإطفاء  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5191671" y="4500570"/>
            <a:ext cx="3052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/>
              <a:t>-  فتح منفذ خروج المادة</a:t>
            </a:r>
            <a:r>
              <a:rPr lang="en-US" dirty="0" smtClean="0"/>
              <a:t>  </a:t>
            </a:r>
            <a:r>
              <a:rPr lang="ar-TN" dirty="0" smtClean="0"/>
              <a:t>في اتجاه النار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7072330" y="5357826"/>
            <a:ext cx="1263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2800" b="1" dirty="0" smtClean="0">
                <a:solidFill>
                  <a:srgbClr val="FF0000"/>
                </a:solidFill>
              </a:rPr>
              <a:t>ملاحظـــة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5643570" y="6072206"/>
            <a:ext cx="33682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2000" dirty="0" smtClean="0">
                <a:solidFill>
                  <a:srgbClr val="C00000"/>
                </a:solidFill>
              </a:rPr>
              <a:t>يقع تعمير هذه القارورة بعد كل استعمال</a:t>
            </a:r>
            <a:endParaRPr lang="fr-FR" sz="2000" dirty="0">
              <a:solidFill>
                <a:srgbClr val="C00000"/>
              </a:solidFill>
            </a:endParaRPr>
          </a:p>
        </p:txBody>
      </p:sp>
      <p:pic>
        <p:nvPicPr>
          <p:cNvPr id="23" name="Image 22" descr="ex44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1500174"/>
            <a:ext cx="1928826" cy="4572032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285720" y="5857892"/>
            <a:ext cx="2000264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TN" dirty="0" smtClean="0"/>
              <a:t>قارورة إطفاء بالرغوة</a:t>
            </a:r>
            <a:endParaRPr lang="fr-FR" dirty="0"/>
          </a:p>
        </p:txBody>
      </p:sp>
      <p:pic>
        <p:nvPicPr>
          <p:cNvPr id="26" name="Picture 58" descr=" foyer.jpg                                                      0000EF19iMac DD                        B52CE59D: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3143248"/>
            <a:ext cx="1928826" cy="2286016"/>
          </a:xfrm>
          <a:prstGeom prst="rect">
            <a:avLst/>
          </a:prstGeom>
          <a:noFill/>
        </p:spPr>
      </p:pic>
      <p:sp>
        <p:nvSpPr>
          <p:cNvPr id="27" name="Flèche vers le bas 26"/>
          <p:cNvSpPr/>
          <p:nvPr/>
        </p:nvSpPr>
        <p:spPr>
          <a:xfrm rot="16200000">
            <a:off x="2543733" y="4671448"/>
            <a:ext cx="484632" cy="100013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accent2"/>
              </a:solidFill>
            </a:endParaRPr>
          </a:p>
        </p:txBody>
      </p:sp>
      <p:cxnSp>
        <p:nvCxnSpPr>
          <p:cNvPr id="29" name="Connecteur en angle 28"/>
          <p:cNvCxnSpPr/>
          <p:nvPr/>
        </p:nvCxnSpPr>
        <p:spPr>
          <a:xfrm flipV="1">
            <a:off x="1357290" y="3500438"/>
            <a:ext cx="4857784" cy="1785950"/>
          </a:xfrm>
          <a:prstGeom prst="bentConnector3">
            <a:avLst>
              <a:gd name="adj1" fmla="val 1492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cteur en angle 39"/>
          <p:cNvCxnSpPr/>
          <p:nvPr/>
        </p:nvCxnSpPr>
        <p:spPr>
          <a:xfrm rot="10800000" flipV="1">
            <a:off x="1142976" y="4000504"/>
            <a:ext cx="5572164" cy="1500198"/>
          </a:xfrm>
          <a:prstGeom prst="bentConnector3">
            <a:avLst>
              <a:gd name="adj1" fmla="val 39557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cteur en angle 43"/>
          <p:cNvCxnSpPr/>
          <p:nvPr/>
        </p:nvCxnSpPr>
        <p:spPr>
          <a:xfrm rot="10800000" flipV="1">
            <a:off x="1643042" y="4643446"/>
            <a:ext cx="3286148" cy="49744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Image 21" descr="ex4.t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-17008"/>
            <a:ext cx="1428760" cy="194581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  <p:bldP spid="6" grpId="0"/>
      <p:bldP spid="7" grpId="0"/>
      <p:bldP spid="8" grpId="0"/>
      <p:bldP spid="9" grpId="0"/>
      <p:bldP spid="10" grpId="0"/>
      <p:bldP spid="11" grpId="0"/>
      <p:bldP spid="16" grpId="0"/>
      <p:bldP spid="25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ex44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06" y="857232"/>
            <a:ext cx="2643206" cy="600076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590343" y="500042"/>
            <a:ext cx="33393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620713" algn="l"/>
                <a:tab pos="5649913" algn="l"/>
              </a:tabLst>
            </a:pPr>
            <a:r>
              <a:rPr lang="fr-FR" altLang="zh-CN" sz="2400" b="1" dirty="0" smtClean="0">
                <a:solidFill>
                  <a:srgbClr val="7030A0"/>
                </a:solidFill>
                <a:latin typeface="Tahoma" pitchFamily="34" charset="0"/>
                <a:ea typeface="SimSun" charset="-122"/>
                <a:cs typeface="Arabic Transparent" pitchFamily="2" charset="-78"/>
              </a:rPr>
              <a:t> </a:t>
            </a:r>
            <a:r>
              <a:rPr lang="ar-TN" altLang="zh-CN" sz="2400" b="1" dirty="0" smtClean="0">
                <a:solidFill>
                  <a:srgbClr val="7030A0"/>
                </a:solidFill>
                <a:latin typeface="Tahoma" pitchFamily="34" charset="0"/>
                <a:ea typeface="SimSun" charset="-122"/>
                <a:cs typeface="Arabic Transparent" pitchFamily="2" charset="-78"/>
              </a:rPr>
              <a:t>قارورة إطفاء مسحوق جاف</a:t>
            </a:r>
            <a:endParaRPr lang="fr-FR" altLang="zh-CN" sz="2400" b="1" dirty="0" smtClean="0">
              <a:solidFill>
                <a:srgbClr val="7030A0"/>
              </a:solidFill>
              <a:latin typeface="Tahoma" pitchFamily="34" charset="0"/>
              <a:ea typeface="SimSun" charset="-122"/>
              <a:cs typeface="Arabic Transparent" pitchFamily="2" charset="-78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251841" y="1357298"/>
            <a:ext cx="5320687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/>
              <a:t> </a:t>
            </a:r>
            <a:r>
              <a:rPr lang="ar-TN" dirty="0" smtClean="0">
                <a:latin typeface="Arial Black" pitchFamily="34" charset="0"/>
              </a:rPr>
              <a:t>يكتب بكل قارورة نوعها وزنها ومكان صنعها ورقمها وكيفية الإطفاء</a:t>
            </a:r>
            <a:endParaRPr lang="fr-FR" dirty="0">
              <a:latin typeface="Arial Black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39047" y="1857364"/>
            <a:ext cx="40190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TN" dirty="0" smtClean="0"/>
              <a:t>هذه القارورة صالحة لإخماد بداية حريق النار الغازية</a:t>
            </a:r>
          </a:p>
          <a:p>
            <a:pPr algn="r" rtl="1"/>
            <a:r>
              <a:rPr lang="ar-TN" dirty="0" smtClean="0"/>
              <a:t> والكهربائية أقل 1000فولت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5572132" y="2643182"/>
            <a:ext cx="2643206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TN" sz="1400" dirty="0" smtClean="0"/>
              <a:t> </a:t>
            </a:r>
            <a:r>
              <a:rPr lang="en-US" sz="1400" dirty="0" smtClean="0"/>
              <a:t> </a:t>
            </a:r>
            <a:r>
              <a:rPr lang="ar-TN" sz="2000" dirty="0" smtClean="0"/>
              <a:t>تشتغل هذه القارورة بالثقب</a:t>
            </a:r>
            <a:endParaRPr lang="fr-FR" sz="2000" dirty="0"/>
          </a:p>
        </p:txBody>
      </p:sp>
      <p:sp>
        <p:nvSpPr>
          <p:cNvPr id="10" name="ZoneTexte 9"/>
          <p:cNvSpPr txBox="1"/>
          <p:nvPr/>
        </p:nvSpPr>
        <p:spPr>
          <a:xfrm>
            <a:off x="5786447" y="3000372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TN" dirty="0" smtClean="0"/>
              <a:t>  </a:t>
            </a:r>
            <a:r>
              <a:rPr lang="ar-TN" sz="2000" dirty="0" smtClean="0"/>
              <a:t>-   نزع مسمار </a:t>
            </a:r>
            <a:r>
              <a:rPr lang="ar-TN" sz="2000" dirty="0" err="1" smtClean="0"/>
              <a:t>الامان</a:t>
            </a:r>
            <a:endParaRPr lang="fr-FR" sz="2000" dirty="0"/>
          </a:p>
        </p:txBody>
      </p:sp>
      <p:sp>
        <p:nvSpPr>
          <p:cNvPr id="11" name="ZoneTexte 10"/>
          <p:cNvSpPr txBox="1"/>
          <p:nvPr/>
        </p:nvSpPr>
        <p:spPr>
          <a:xfrm>
            <a:off x="5741074" y="3429000"/>
            <a:ext cx="2585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/>
              <a:t> -  الضغط علي </a:t>
            </a:r>
            <a:r>
              <a:rPr lang="ar-TN" sz="2000" dirty="0" smtClean="0"/>
              <a:t>مقبض</a:t>
            </a:r>
            <a:r>
              <a:rPr lang="ar-TN" dirty="0" smtClean="0"/>
              <a:t> التشغيل 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5549432" y="3714752"/>
            <a:ext cx="28087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/>
              <a:t> -  </a:t>
            </a:r>
            <a:r>
              <a:rPr lang="ar-TN" sz="2000" dirty="0" smtClean="0"/>
              <a:t>توجيه القاذف نحو قاعدة النار</a:t>
            </a:r>
            <a:endParaRPr lang="fr-FR" sz="2000" dirty="0"/>
          </a:p>
        </p:txBody>
      </p:sp>
      <p:cxnSp>
        <p:nvCxnSpPr>
          <p:cNvPr id="14" name="Connecteur droit avec flèche 13"/>
          <p:cNvCxnSpPr/>
          <p:nvPr/>
        </p:nvCxnSpPr>
        <p:spPr>
          <a:xfrm rot="10800000">
            <a:off x="2357422" y="1571612"/>
            <a:ext cx="3857652" cy="15716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/>
          <p:cNvCxnSpPr>
            <a:stCxn id="11" idx="1"/>
          </p:cNvCxnSpPr>
          <p:nvPr/>
        </p:nvCxnSpPr>
        <p:spPr>
          <a:xfrm rot="10800000">
            <a:off x="2571736" y="1142985"/>
            <a:ext cx="3169338" cy="24860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/>
          <p:cNvCxnSpPr/>
          <p:nvPr/>
        </p:nvCxnSpPr>
        <p:spPr>
          <a:xfrm rot="10800000">
            <a:off x="285720" y="2000240"/>
            <a:ext cx="5526760" cy="19145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Image 23" descr="Image2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4357718"/>
            <a:ext cx="1785950" cy="2285992"/>
          </a:xfrm>
          <a:prstGeom prst="rect">
            <a:avLst/>
          </a:prstGeom>
        </p:spPr>
      </p:pic>
      <p:sp>
        <p:nvSpPr>
          <p:cNvPr id="25" name="Flèche vers le bas 24"/>
          <p:cNvSpPr/>
          <p:nvPr/>
        </p:nvSpPr>
        <p:spPr>
          <a:xfrm rot="16901861">
            <a:off x="3820815" y="4976512"/>
            <a:ext cx="484632" cy="21062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ZoneTexte 25"/>
          <p:cNvSpPr txBox="1"/>
          <p:nvPr/>
        </p:nvSpPr>
        <p:spPr>
          <a:xfrm>
            <a:off x="2000232" y="5643602"/>
            <a:ext cx="1011815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ar-TN" dirty="0" smtClean="0"/>
              <a:t> قاعدة النار</a:t>
            </a:r>
            <a:endParaRPr lang="fr-FR" dirty="0"/>
          </a:p>
        </p:txBody>
      </p:sp>
      <p:sp>
        <p:nvSpPr>
          <p:cNvPr id="27" name="ZoneTexte 26"/>
          <p:cNvSpPr txBox="1"/>
          <p:nvPr/>
        </p:nvSpPr>
        <p:spPr>
          <a:xfrm>
            <a:off x="7072330" y="4071942"/>
            <a:ext cx="1263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2800" b="1" dirty="0" smtClean="0">
                <a:solidFill>
                  <a:srgbClr val="FF0000"/>
                </a:solidFill>
              </a:rPr>
              <a:t>ملاحظـــة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5643570" y="4786322"/>
            <a:ext cx="33682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2000" dirty="0" smtClean="0">
                <a:solidFill>
                  <a:srgbClr val="C00000"/>
                </a:solidFill>
              </a:rPr>
              <a:t>يقع تعمير هذه القارورة بعد كل استعمال</a:t>
            </a:r>
            <a:endParaRPr lang="fr-FR" sz="2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/>
      <p:bldP spid="9" grpId="0" animBg="1"/>
      <p:bldP spid="10" grpId="0"/>
      <p:bldP spid="11" grpId="0"/>
      <p:bldP spid="12" grpId="0"/>
      <p:bldP spid="25" grpId="0" animBg="1"/>
      <p:bldP spid="26" grpId="0" animBg="1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714348" y="2143116"/>
            <a:ext cx="757242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>
                <a:tab pos="620713" algn="l"/>
                <a:tab pos="5649913" algn="l"/>
              </a:tabLst>
            </a:pPr>
            <a:endParaRPr kumimoji="0" lang="fr-FR" altLang="zh-CN" sz="28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ahoma" pitchFamily="34" charset="0"/>
              <a:ea typeface="SimSun" charset="-122"/>
              <a:cs typeface="Arabic Transparent" pitchFamily="2" charset="-78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620713" algn="l"/>
                <a:tab pos="5649913" algn="l"/>
              </a:tabLst>
            </a:pPr>
            <a:endParaRPr kumimoji="0" lang="fr-FR" altLang="zh-CN" sz="28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620713" algn="l"/>
                <a:tab pos="5649913" algn="l"/>
              </a:tabLst>
            </a:pPr>
            <a:endParaRPr kumimoji="0" lang="fr-FR" altLang="zh-CN" sz="28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620713" algn="l"/>
                <a:tab pos="5649913" algn="l"/>
              </a:tabLst>
            </a:pPr>
            <a:endParaRPr kumimoji="0" lang="fr-FR" altLang="zh-CN" sz="28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42813" y="285728"/>
            <a:ext cx="38154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620713" algn="l"/>
                <a:tab pos="5649913" algn="l"/>
              </a:tabLst>
            </a:pPr>
            <a:r>
              <a:rPr lang="fr-FR" altLang="zh-CN" b="1" dirty="0" smtClean="0">
                <a:solidFill>
                  <a:srgbClr val="7030A0"/>
                </a:solidFill>
                <a:latin typeface="Tahoma" pitchFamily="34" charset="0"/>
                <a:ea typeface="SimSun" charset="-122"/>
                <a:cs typeface="Arabic Transparent" pitchFamily="2" charset="-78"/>
              </a:rPr>
              <a:t> </a:t>
            </a:r>
            <a:r>
              <a:rPr lang="ar-TN" altLang="zh-CN" sz="2400" b="1" dirty="0" smtClean="0">
                <a:solidFill>
                  <a:srgbClr val="7030A0"/>
                </a:solidFill>
                <a:latin typeface="Tahoma" pitchFamily="34" charset="0"/>
                <a:ea typeface="SimSun" charset="-122"/>
                <a:cs typeface="Arabic Transparent" pitchFamily="2" charset="-78"/>
              </a:rPr>
              <a:t>قارورة إطفاء ثاني أكسيد الكربون</a:t>
            </a:r>
            <a:endParaRPr lang="ar-TN" altLang="zh-CN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251841" y="1357298"/>
            <a:ext cx="5320687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/>
              <a:t> </a:t>
            </a:r>
            <a:r>
              <a:rPr lang="ar-TN" dirty="0" smtClean="0">
                <a:latin typeface="Arial Black" pitchFamily="34" charset="0"/>
              </a:rPr>
              <a:t>يكتب بكل قارورة نوعها وزنها ومكان صنعها ورقمها وكيفية الإطفاء</a:t>
            </a:r>
            <a:endParaRPr lang="fr-FR" dirty="0">
              <a:latin typeface="Arial Black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16337" y="1857364"/>
            <a:ext cx="50417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TN" dirty="0" smtClean="0"/>
              <a:t>هذه القارورة صالحة لإخماد بداية حريق  جميع أنواع النار وخاصة</a:t>
            </a:r>
          </a:p>
          <a:p>
            <a:pPr algn="r" rtl="1"/>
            <a:r>
              <a:rPr lang="ar-TN" dirty="0" smtClean="0"/>
              <a:t> النار الكهربائية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4000496" y="2643182"/>
            <a:ext cx="4214842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ar-TN" sz="1400" dirty="0" smtClean="0"/>
              <a:t> </a:t>
            </a:r>
            <a:r>
              <a:rPr lang="en-US" sz="1400" dirty="0" smtClean="0"/>
              <a:t> </a:t>
            </a:r>
            <a:r>
              <a:rPr lang="ar-TN" sz="2000" dirty="0" smtClean="0"/>
              <a:t>تشتغل هذه القارورة بتصريف الغاز</a:t>
            </a:r>
            <a:endParaRPr lang="fr-FR" sz="2000" dirty="0"/>
          </a:p>
        </p:txBody>
      </p:sp>
      <p:sp>
        <p:nvSpPr>
          <p:cNvPr id="7" name="ZoneTexte 6"/>
          <p:cNvSpPr txBox="1"/>
          <p:nvPr/>
        </p:nvSpPr>
        <p:spPr>
          <a:xfrm>
            <a:off x="5786447" y="3000372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TN" dirty="0" smtClean="0"/>
              <a:t>  </a:t>
            </a:r>
            <a:r>
              <a:rPr lang="ar-TN" sz="2000" dirty="0" smtClean="0"/>
              <a:t>-   نزع مسمار </a:t>
            </a:r>
            <a:r>
              <a:rPr lang="ar-TN" sz="2000" dirty="0" err="1" smtClean="0"/>
              <a:t>الامان</a:t>
            </a:r>
            <a:endParaRPr lang="fr-FR" sz="2000" dirty="0"/>
          </a:p>
        </p:txBody>
      </p:sp>
      <p:sp>
        <p:nvSpPr>
          <p:cNvPr id="8" name="ZoneTexte 7"/>
          <p:cNvSpPr txBox="1"/>
          <p:nvPr/>
        </p:nvSpPr>
        <p:spPr>
          <a:xfrm>
            <a:off x="4282348" y="3357562"/>
            <a:ext cx="40446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/>
              <a:t> -  الضغط علي </a:t>
            </a:r>
            <a:r>
              <a:rPr lang="ar-TN" sz="2000" dirty="0" smtClean="0"/>
              <a:t>مقبض</a:t>
            </a:r>
            <a:r>
              <a:rPr lang="ar-TN" dirty="0" smtClean="0"/>
              <a:t> التشغيل بصفة غير </a:t>
            </a:r>
            <a:r>
              <a:rPr lang="ar-TN" dirty="0" err="1" smtClean="0"/>
              <a:t>منتضمة</a:t>
            </a:r>
            <a:r>
              <a:rPr lang="ar-TN" dirty="0" smtClean="0"/>
              <a:t> 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5549432" y="3714752"/>
            <a:ext cx="28087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/>
              <a:t> -  </a:t>
            </a:r>
            <a:r>
              <a:rPr lang="ar-TN" sz="2000" dirty="0" smtClean="0"/>
              <a:t>توجيه القاذف نحو قاعدة النار</a:t>
            </a:r>
            <a:endParaRPr lang="fr-FR" sz="2000" dirty="0"/>
          </a:p>
        </p:txBody>
      </p:sp>
      <p:sp>
        <p:nvSpPr>
          <p:cNvPr id="10" name="ZoneTexte 9"/>
          <p:cNvSpPr txBox="1"/>
          <p:nvPr/>
        </p:nvSpPr>
        <p:spPr>
          <a:xfrm>
            <a:off x="7072330" y="4071942"/>
            <a:ext cx="1263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2800" b="1" dirty="0" smtClean="0">
                <a:solidFill>
                  <a:srgbClr val="FF0000"/>
                </a:solidFill>
              </a:rPr>
              <a:t>ملاحظـــة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144621" y="4643446"/>
            <a:ext cx="34483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sz="2000" dirty="0" smtClean="0">
                <a:solidFill>
                  <a:srgbClr val="C00000"/>
                </a:solidFill>
              </a:rPr>
              <a:t>1 يقع استعمال  هذه القارورة حتى نفاذها</a:t>
            </a:r>
            <a:endParaRPr lang="fr-FR" sz="2000" dirty="0">
              <a:solidFill>
                <a:srgbClr val="C00000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429124" y="5143512"/>
            <a:ext cx="4225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dirty="0" smtClean="0">
                <a:solidFill>
                  <a:srgbClr val="C00000"/>
                </a:solidFill>
              </a:rPr>
              <a:t>2 يمنع استعمالها في الأماكن المغلقة ولا يوجد </a:t>
            </a:r>
            <a:r>
              <a:rPr lang="ar-TN" dirty="0" err="1" smtClean="0">
                <a:solidFill>
                  <a:srgbClr val="C00000"/>
                </a:solidFill>
              </a:rPr>
              <a:t>بها</a:t>
            </a:r>
            <a:r>
              <a:rPr lang="ar-TN" dirty="0" smtClean="0">
                <a:solidFill>
                  <a:srgbClr val="C00000"/>
                </a:solidFill>
              </a:rPr>
              <a:t> تهوئة</a:t>
            </a:r>
            <a:endParaRPr lang="fr-FR" dirty="0">
              <a:solidFill>
                <a:srgbClr val="C00000"/>
              </a:solidFill>
            </a:endParaRPr>
          </a:p>
        </p:txBody>
      </p:sp>
      <p:pic>
        <p:nvPicPr>
          <p:cNvPr id="13" name="Image 12" descr="ex88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06" y="2000240"/>
            <a:ext cx="1785950" cy="4357718"/>
          </a:xfrm>
          <a:prstGeom prst="rect">
            <a:avLst/>
          </a:prstGeom>
        </p:spPr>
      </p:pic>
      <p:pic>
        <p:nvPicPr>
          <p:cNvPr id="14" name="Image 13" descr="Image2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1736" y="4357718"/>
            <a:ext cx="1785950" cy="2285992"/>
          </a:xfrm>
          <a:prstGeom prst="rect">
            <a:avLst/>
          </a:prstGeom>
        </p:spPr>
      </p:pic>
      <p:sp>
        <p:nvSpPr>
          <p:cNvPr id="15" name="Flèche vers le bas 14"/>
          <p:cNvSpPr/>
          <p:nvPr/>
        </p:nvSpPr>
        <p:spPr>
          <a:xfrm rot="19139622">
            <a:off x="2683221" y="4793249"/>
            <a:ext cx="484632" cy="17054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1500166" y="4857760"/>
            <a:ext cx="1011815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ar-TN" dirty="0" smtClean="0"/>
              <a:t> قاعدة النار</a:t>
            </a:r>
            <a:endParaRPr lang="fr-FR" dirty="0"/>
          </a:p>
        </p:txBody>
      </p:sp>
      <p:cxnSp>
        <p:nvCxnSpPr>
          <p:cNvPr id="18" name="Connecteur droit avec flèche 17"/>
          <p:cNvCxnSpPr/>
          <p:nvPr/>
        </p:nvCxnSpPr>
        <p:spPr>
          <a:xfrm rot="10800000">
            <a:off x="1000102" y="3071812"/>
            <a:ext cx="5214972" cy="14287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/>
          <p:cNvCxnSpPr>
            <a:stCxn id="8" idx="1"/>
          </p:cNvCxnSpPr>
          <p:nvPr/>
        </p:nvCxnSpPr>
        <p:spPr>
          <a:xfrm rot="10800000">
            <a:off x="1785918" y="2643183"/>
            <a:ext cx="2496430" cy="91443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/>
          <p:cNvCxnSpPr>
            <a:stCxn id="9" idx="1"/>
          </p:cNvCxnSpPr>
          <p:nvPr/>
        </p:nvCxnSpPr>
        <p:spPr>
          <a:xfrm rot="10800000">
            <a:off x="785786" y="3714753"/>
            <a:ext cx="4763646" cy="20005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 animBg="1"/>
      <p:bldP spid="8" grpId="0"/>
      <p:bldP spid="9" grpId="0"/>
      <p:bldP spid="10" grpId="0"/>
      <p:bldP spid="11" grpId="0"/>
      <p:bldP spid="12" grpId="0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E02220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7166"/>
            <a:ext cx="2857520" cy="6143668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2055377" y="1142984"/>
            <a:ext cx="55515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sz="2400" dirty="0" smtClean="0">
                <a:solidFill>
                  <a:srgbClr val="FF0000"/>
                </a:solidFill>
                <a:latin typeface="Algerian" pitchFamily="82" charset="0"/>
              </a:rPr>
              <a:t> 1 </a:t>
            </a:r>
            <a:r>
              <a:rPr lang="ar-TN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--  توضع هذه القوارير بعيدا عن الرطوبة والحرارة</a:t>
            </a:r>
            <a:endParaRPr lang="fr-FR" sz="2400" dirty="0">
              <a:solidFill>
                <a:schemeClr val="tx1">
                  <a:lumMod val="95000"/>
                  <a:lumOff val="5000"/>
                </a:schemeClr>
              </a:solidFill>
              <a:latin typeface="Algerian" pitchFamily="8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500298" y="1714488"/>
            <a:ext cx="5143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TN" sz="2400" dirty="0" smtClean="0">
                <a:solidFill>
                  <a:srgbClr val="FF0000"/>
                </a:solidFill>
                <a:latin typeface="Algerian" pitchFamily="82" charset="0"/>
              </a:rPr>
              <a:t> 2 --  </a:t>
            </a:r>
            <a:r>
              <a:rPr lang="ar-TN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لاتستخدم لتعليق الادباش أو أشياء أخرى</a:t>
            </a:r>
            <a:endParaRPr lang="fr-FR" sz="2400" dirty="0">
              <a:solidFill>
                <a:schemeClr val="tx1">
                  <a:lumMod val="95000"/>
                  <a:lumOff val="5000"/>
                </a:schemeClr>
              </a:solidFill>
              <a:latin typeface="Algerian" pitchFamily="8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857488" y="2273850"/>
            <a:ext cx="48029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2400" dirty="0" smtClean="0">
                <a:solidFill>
                  <a:srgbClr val="FF0000"/>
                </a:solidFill>
                <a:latin typeface="Algerian" pitchFamily="82" charset="0"/>
              </a:rPr>
              <a:t> 3-</a:t>
            </a:r>
            <a:r>
              <a:rPr lang="ar-TN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-  يجب تفقدها دوريا مرة في سنة على الأقل</a:t>
            </a:r>
            <a:endParaRPr lang="fr-FR" sz="2400" dirty="0">
              <a:solidFill>
                <a:schemeClr val="tx1">
                  <a:lumMod val="95000"/>
                  <a:lumOff val="5000"/>
                </a:schemeClr>
              </a:solidFill>
              <a:latin typeface="Algerian" pitchFamily="8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175656" y="2916792"/>
            <a:ext cx="55034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sz="2400" dirty="0" smtClean="0">
                <a:solidFill>
                  <a:srgbClr val="FF0000"/>
                </a:solidFill>
                <a:latin typeface="Algerian" pitchFamily="82" charset="0"/>
              </a:rPr>
              <a:t> 4 </a:t>
            </a:r>
            <a:r>
              <a:rPr lang="ar-TN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– يكون المتدخل في نفس مستوى النار أوأعلى بقلي</a:t>
            </a:r>
            <a:r>
              <a:rPr lang="ar-TN" sz="2400" dirty="0" smtClean="0">
                <a:solidFill>
                  <a:srgbClr val="FF0000"/>
                </a:solidFill>
                <a:latin typeface="Algerian" pitchFamily="82" charset="0"/>
              </a:rPr>
              <a:t>ل</a:t>
            </a:r>
            <a:endParaRPr lang="fr-FR" sz="24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515509" y="3559734"/>
            <a:ext cx="5128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>
                <a:solidFill>
                  <a:srgbClr val="FF0000"/>
                </a:solidFill>
                <a:latin typeface="Algerian" pitchFamily="82" charset="0"/>
              </a:rPr>
              <a:t>5 </a:t>
            </a:r>
            <a:r>
              <a:rPr lang="ar-TN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– ترك مسافة بين المتدخل والنار (0.5 الى02 </a:t>
            </a:r>
            <a:r>
              <a:rPr lang="ar-TN" dirty="0" smtClean="0">
                <a:solidFill>
                  <a:srgbClr val="FF0000"/>
                </a:solidFill>
                <a:latin typeface="Algerian" pitchFamily="82" charset="0"/>
              </a:rPr>
              <a:t>م)</a:t>
            </a:r>
            <a:endParaRPr lang="fr-FR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546870" y="4202676"/>
            <a:ext cx="51684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>
                <a:solidFill>
                  <a:srgbClr val="FF0000"/>
                </a:solidFill>
                <a:latin typeface="Algerian" pitchFamily="82" charset="0"/>
              </a:rPr>
              <a:t> 6 – </a:t>
            </a:r>
            <a:r>
              <a:rPr lang="ar-TN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توفير العدد الكافي من القوارير لمجابهة الحريق</a:t>
            </a:r>
            <a:endParaRPr lang="fr-FR" dirty="0">
              <a:solidFill>
                <a:schemeClr val="tx1">
                  <a:lumMod val="95000"/>
                  <a:lumOff val="5000"/>
                </a:schemeClr>
              </a:solidFill>
              <a:latin typeface="Algerian" pitchFamily="8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727430" y="4845618"/>
            <a:ext cx="40366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TN" dirty="0" smtClean="0">
                <a:solidFill>
                  <a:srgbClr val="FF0000"/>
                </a:solidFill>
                <a:latin typeface="Algerian" pitchFamily="82" charset="0"/>
              </a:rPr>
              <a:t> 7 – </a:t>
            </a:r>
            <a:r>
              <a:rPr lang="ar-TN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التفكير في منفذ للخروج عند الحاجة</a:t>
            </a:r>
            <a:endParaRPr lang="fr-FR" sz="2400" dirty="0">
              <a:solidFill>
                <a:schemeClr val="tx1">
                  <a:lumMod val="95000"/>
                  <a:lumOff val="5000"/>
                </a:schemeClr>
              </a:solidFill>
              <a:latin typeface="Algerian" pitchFamily="82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3714744" y="214290"/>
            <a:ext cx="2512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TN" dirty="0" smtClean="0"/>
              <a:t> </a:t>
            </a:r>
            <a:r>
              <a:rPr lang="ar-TN" sz="3200" b="1" dirty="0" smtClean="0">
                <a:solidFill>
                  <a:srgbClr val="00B050"/>
                </a:solidFill>
              </a:rPr>
              <a:t>نصائح هـــامـــــة</a:t>
            </a:r>
            <a:endParaRPr lang="fr-FR" sz="3200" b="1" dirty="0">
              <a:solidFill>
                <a:srgbClr val="00B050"/>
              </a:solidFill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6</a:t>
            </a:fld>
            <a:endParaRPr lang="fr-BE"/>
          </a:p>
        </p:txBody>
      </p:sp>
    </p:spTree>
  </p:cSld>
  <p:clrMapOvr>
    <a:masterClrMapping/>
  </p:clrMapOvr>
  <p:transition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9"/>
          <p:cNvSpPr>
            <a:spLocks noChangeArrowheads="1"/>
          </p:cNvSpPr>
          <p:nvPr/>
        </p:nvSpPr>
        <p:spPr bwMode="auto">
          <a:xfrm>
            <a:off x="1142976" y="5643578"/>
            <a:ext cx="642942" cy="500066"/>
          </a:xfrm>
          <a:prstGeom prst="ellipse">
            <a:avLst/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9" name="Oval 9"/>
          <p:cNvSpPr>
            <a:spLocks noChangeArrowheads="1"/>
          </p:cNvSpPr>
          <p:nvPr/>
        </p:nvSpPr>
        <p:spPr bwMode="auto">
          <a:xfrm>
            <a:off x="2714612" y="4143380"/>
            <a:ext cx="642942" cy="500066"/>
          </a:xfrm>
          <a:prstGeom prst="ellipse">
            <a:avLst/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8" name="Oval 9"/>
          <p:cNvSpPr>
            <a:spLocks noChangeArrowheads="1"/>
          </p:cNvSpPr>
          <p:nvPr/>
        </p:nvSpPr>
        <p:spPr bwMode="auto">
          <a:xfrm>
            <a:off x="4286248" y="3357562"/>
            <a:ext cx="642942" cy="500066"/>
          </a:xfrm>
          <a:prstGeom prst="ellipse">
            <a:avLst/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4345" name="Oval 9"/>
          <p:cNvSpPr>
            <a:spLocks noChangeArrowheads="1"/>
          </p:cNvSpPr>
          <p:nvPr/>
        </p:nvSpPr>
        <p:spPr bwMode="auto">
          <a:xfrm>
            <a:off x="5786446" y="2571744"/>
            <a:ext cx="642942" cy="500066"/>
          </a:xfrm>
          <a:prstGeom prst="ellipse">
            <a:avLst/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3000364" y="500042"/>
            <a:ext cx="2964273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14350" marR="0" lvl="0" indent="-51435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3"/>
              <a:tabLst>
                <a:tab pos="620713" algn="l"/>
                <a:tab pos="5649913" algn="l"/>
              </a:tabLst>
            </a:pPr>
            <a:r>
              <a:rPr kumimoji="0" lang="fr-FR" altLang="zh-CN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SimSun"/>
                <a:cs typeface="Arabic Transparent" pitchFamily="2" charset="-78"/>
              </a:rPr>
              <a:t> </a:t>
            </a:r>
            <a:r>
              <a:rPr kumimoji="0" lang="ar-TN" altLang="zh-CN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SimSun"/>
                <a:cs typeface="Arabic Transparent" pitchFamily="2" charset="-78"/>
              </a:rPr>
              <a:t>جدول بياني </a:t>
            </a:r>
            <a:endParaRPr kumimoji="0" lang="ar-TN" altLang="zh-CN" sz="4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2" name="Tableau 11"/>
          <p:cNvGraphicFramePr>
            <a:graphicFrameLocks noGrp="1"/>
          </p:cNvGraphicFramePr>
          <p:nvPr/>
        </p:nvGraphicFramePr>
        <p:xfrm>
          <a:off x="714348" y="1428736"/>
          <a:ext cx="7715304" cy="4765515"/>
        </p:xfrm>
        <a:graphic>
          <a:graphicData uri="http://schemas.openxmlformats.org/drawingml/2006/table">
            <a:tbl>
              <a:tblPr rtl="1"/>
              <a:tblGrid>
                <a:gridCol w="1542778"/>
                <a:gridCol w="1542778"/>
                <a:gridCol w="1542778"/>
                <a:gridCol w="1543485"/>
                <a:gridCol w="1543485"/>
              </a:tblGrid>
              <a:tr h="853315">
                <a:tc>
                  <a:txBody>
                    <a:bodyPr/>
                    <a:lstStyle/>
                    <a:p>
                      <a:pPr marL="96520"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endParaRPr lang="ar-TN" sz="1900" dirty="0">
                        <a:latin typeface="Tahoma"/>
                        <a:ea typeface="SimSun"/>
                        <a:cs typeface="Arabic Transparent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3200" b="1" dirty="0">
                          <a:solidFill>
                            <a:srgbClr val="7030A0"/>
                          </a:solidFill>
                          <a:latin typeface="Tahoma"/>
                          <a:ea typeface="SimSun"/>
                          <a:cs typeface="Arabic Transparent"/>
                        </a:rPr>
                        <a:t>الماء</a:t>
                      </a:r>
                      <a:endParaRPr lang="fr-FR" sz="3200" b="1" dirty="0">
                        <a:solidFill>
                          <a:srgbClr val="7030A0"/>
                        </a:solidFill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3200" b="1" dirty="0">
                          <a:solidFill>
                            <a:srgbClr val="7030A0"/>
                          </a:solidFill>
                          <a:latin typeface="Tahoma"/>
                          <a:ea typeface="SimSun"/>
                          <a:cs typeface="Arabic Transparent"/>
                        </a:rPr>
                        <a:t>الرغوة</a:t>
                      </a:r>
                      <a:endParaRPr lang="fr-FR" sz="3200" b="1" dirty="0">
                        <a:solidFill>
                          <a:srgbClr val="7030A0"/>
                        </a:solidFill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3200" b="1" dirty="0">
                          <a:solidFill>
                            <a:srgbClr val="7030A0"/>
                          </a:solidFill>
                          <a:latin typeface="Tahoma"/>
                          <a:ea typeface="SimSun"/>
                          <a:cs typeface="Arabic Transparent"/>
                        </a:rPr>
                        <a:t>المسحوق الجاف</a:t>
                      </a:r>
                      <a:endParaRPr lang="fr-FR" sz="3200" b="1" dirty="0">
                        <a:solidFill>
                          <a:srgbClr val="7030A0"/>
                        </a:solidFill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3200" b="1" dirty="0">
                          <a:solidFill>
                            <a:srgbClr val="7030A0"/>
                          </a:solidFill>
                          <a:latin typeface="Tahoma"/>
                          <a:ea typeface="SimSun"/>
                          <a:cs typeface="Arabic Transparent"/>
                        </a:rPr>
                        <a:t>ثاني أكسيد الكربون</a:t>
                      </a:r>
                      <a:endParaRPr lang="fr-FR" sz="3200" b="1" dirty="0">
                        <a:solidFill>
                          <a:srgbClr val="7030A0"/>
                        </a:solidFill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</a:tr>
              <a:tr h="758031">
                <a:tc>
                  <a:txBody>
                    <a:bodyPr/>
                    <a:lstStyle/>
                    <a:p>
                      <a:pPr marL="96520"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solidFill>
                            <a:srgbClr val="FF0000"/>
                          </a:solidFill>
                          <a:latin typeface="Tahoma"/>
                          <a:ea typeface="SimSun"/>
                          <a:cs typeface="Arabic Transparent"/>
                        </a:rPr>
                        <a:t>النار اليابسة</a:t>
                      </a:r>
                      <a:endParaRPr lang="fr-FR" sz="2800" b="1" dirty="0">
                        <a:solidFill>
                          <a:srgbClr val="FF0000"/>
                        </a:solidFill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latin typeface="Tahoma"/>
                          <a:ea typeface="SimSun"/>
                          <a:cs typeface="Arabic Transparent"/>
                        </a:rPr>
                        <a:t>+</a:t>
                      </a:r>
                      <a:endParaRPr lang="fr-FR" sz="2800" dirty="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latin typeface="Tahoma"/>
                          <a:ea typeface="SimSun"/>
                          <a:cs typeface="Arabic Transparent"/>
                        </a:rPr>
                        <a:t>+</a:t>
                      </a:r>
                      <a:endParaRPr lang="fr-FR" sz="2800" dirty="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latin typeface="Tahoma"/>
                          <a:ea typeface="SimSun"/>
                          <a:cs typeface="Arabic Transparent"/>
                        </a:rPr>
                        <a:t>+</a:t>
                      </a:r>
                      <a:endParaRPr lang="fr-FR" sz="2800" dirty="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latin typeface="Tahoma"/>
                          <a:ea typeface="SimSun"/>
                          <a:cs typeface="Arabic Transparent"/>
                        </a:rPr>
                        <a:t>+</a:t>
                      </a:r>
                      <a:endParaRPr lang="fr-FR" sz="2800" dirty="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803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solidFill>
                            <a:srgbClr val="FF0000"/>
                          </a:solidFill>
                          <a:latin typeface="Tahoma"/>
                          <a:ea typeface="SimSun"/>
                          <a:cs typeface="Arabic Transparent"/>
                        </a:rPr>
                        <a:t>النار السائلة</a:t>
                      </a:r>
                      <a:endParaRPr lang="fr-FR" sz="2800" b="1" dirty="0">
                        <a:solidFill>
                          <a:srgbClr val="FF0000"/>
                        </a:solidFill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latin typeface="Tahoma"/>
                          <a:ea typeface="SimSun"/>
                          <a:cs typeface="Arabic Transparent"/>
                        </a:rPr>
                        <a:t>-</a:t>
                      </a:r>
                      <a:endParaRPr lang="fr-FR" sz="2800" dirty="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latin typeface="Tahoma"/>
                          <a:ea typeface="SimSun"/>
                          <a:cs typeface="Arabic Transparent"/>
                        </a:rPr>
                        <a:t>+</a:t>
                      </a:r>
                      <a:endParaRPr lang="fr-FR" sz="2800" dirty="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latin typeface="Tahoma"/>
                          <a:ea typeface="SimSun"/>
                          <a:cs typeface="Arabic Transparent"/>
                        </a:rPr>
                        <a:t>+</a:t>
                      </a:r>
                      <a:endParaRPr lang="fr-FR" sz="2800" dirty="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>
                          <a:latin typeface="Tahoma"/>
                          <a:ea typeface="SimSun"/>
                          <a:cs typeface="Arabic Transparent"/>
                        </a:rPr>
                        <a:t>+</a:t>
                      </a:r>
                      <a:endParaRPr lang="fr-FR" sz="280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803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solidFill>
                            <a:srgbClr val="FF0000"/>
                          </a:solidFill>
                          <a:latin typeface="Tahoma"/>
                          <a:ea typeface="SimSun"/>
                          <a:cs typeface="Arabic Transparent"/>
                        </a:rPr>
                        <a:t>النار الغازية</a:t>
                      </a:r>
                      <a:endParaRPr lang="fr-FR" sz="2800" b="1" dirty="0">
                        <a:solidFill>
                          <a:srgbClr val="FF0000"/>
                        </a:solidFill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>
                          <a:latin typeface="Tahoma"/>
                          <a:ea typeface="SimSun"/>
                          <a:cs typeface="Arabic Transparent"/>
                        </a:rPr>
                        <a:t>-</a:t>
                      </a:r>
                      <a:endParaRPr lang="fr-FR" sz="280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>
                          <a:latin typeface="Tahoma"/>
                          <a:ea typeface="SimSun"/>
                          <a:cs typeface="Arabic Transparent"/>
                        </a:rPr>
                        <a:t>-</a:t>
                      </a:r>
                      <a:endParaRPr lang="fr-FR" sz="280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latin typeface="Tahoma"/>
                          <a:ea typeface="SimSun"/>
                          <a:cs typeface="Arabic Transparent"/>
                        </a:rPr>
                        <a:t>+</a:t>
                      </a:r>
                      <a:endParaRPr lang="fr-FR" sz="2800" dirty="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latin typeface="Tahoma"/>
                          <a:ea typeface="SimSun"/>
                          <a:cs typeface="Arabic Transparent"/>
                        </a:rPr>
                        <a:t>+</a:t>
                      </a:r>
                      <a:endParaRPr lang="fr-FR" sz="2800" dirty="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8031">
                <a:tc>
                  <a:txBody>
                    <a:bodyPr/>
                    <a:lstStyle/>
                    <a:p>
                      <a:pPr marL="96520" algn="ctr" rtl="0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solidFill>
                            <a:srgbClr val="FF0000"/>
                          </a:solidFill>
                          <a:latin typeface="Tahoma"/>
                          <a:ea typeface="SimSun"/>
                          <a:cs typeface="Arabic Transparent"/>
                        </a:rPr>
                        <a:t>نار المعادن</a:t>
                      </a:r>
                      <a:endParaRPr lang="fr-FR" sz="2800" b="1" dirty="0">
                        <a:solidFill>
                          <a:srgbClr val="FF0000"/>
                        </a:solidFill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>
                          <a:latin typeface="Tahoma"/>
                          <a:ea typeface="SimSun"/>
                          <a:cs typeface="Arabic Transparent"/>
                        </a:rPr>
                        <a:t>-</a:t>
                      </a:r>
                      <a:endParaRPr lang="fr-FR" sz="280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>
                          <a:latin typeface="Tahoma"/>
                          <a:ea typeface="SimSun"/>
                          <a:cs typeface="Arabic Transparent"/>
                        </a:rPr>
                        <a:t>-</a:t>
                      </a:r>
                      <a:endParaRPr lang="fr-FR" sz="280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>
                          <a:latin typeface="Tahoma"/>
                          <a:ea typeface="SimSun"/>
                          <a:cs typeface="Arabic Transparent"/>
                        </a:rPr>
                        <a:t>+</a:t>
                      </a:r>
                      <a:endParaRPr lang="fr-FR" sz="280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latin typeface="Tahoma"/>
                          <a:ea typeface="SimSun"/>
                          <a:cs typeface="Arabic Transparent"/>
                        </a:rPr>
                        <a:t>+</a:t>
                      </a:r>
                      <a:endParaRPr lang="fr-FR" sz="2800" dirty="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803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solidFill>
                            <a:srgbClr val="FF0000"/>
                          </a:solidFill>
                          <a:latin typeface="Tahoma"/>
                          <a:ea typeface="SimSun"/>
                          <a:cs typeface="Arabic Transparent"/>
                        </a:rPr>
                        <a:t>نار الكهرباء</a:t>
                      </a:r>
                      <a:endParaRPr lang="fr-FR" sz="2800" b="1" dirty="0">
                        <a:solidFill>
                          <a:srgbClr val="FF0000"/>
                        </a:solidFill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>
                          <a:latin typeface="Tahoma"/>
                          <a:ea typeface="SimSun"/>
                          <a:cs typeface="Arabic Transparent"/>
                        </a:rPr>
                        <a:t>-</a:t>
                      </a:r>
                      <a:endParaRPr lang="fr-FR" sz="280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>
                          <a:latin typeface="Tahoma"/>
                          <a:ea typeface="SimSun"/>
                          <a:cs typeface="Arabic Transparent"/>
                        </a:rPr>
                        <a:t>-</a:t>
                      </a:r>
                      <a:endParaRPr lang="fr-FR" sz="280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latin typeface="Tahoma"/>
                          <a:ea typeface="SimSun"/>
                          <a:cs typeface="Arabic Transparent"/>
                        </a:rPr>
                        <a:t>+</a:t>
                      </a:r>
                      <a:endParaRPr lang="fr-FR" sz="2800" dirty="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620395" algn="l"/>
                          <a:tab pos="5649595" algn="l"/>
                        </a:tabLst>
                      </a:pPr>
                      <a:r>
                        <a:rPr lang="ar-TN" sz="2800" b="1" dirty="0">
                          <a:latin typeface="Tahoma"/>
                          <a:ea typeface="SimSun"/>
                          <a:cs typeface="Arabic Transparent"/>
                        </a:rPr>
                        <a:t>+</a:t>
                      </a:r>
                      <a:endParaRPr lang="fr-FR" sz="2800" dirty="0">
                        <a:latin typeface="Times New Roman"/>
                        <a:ea typeface="SimSun"/>
                        <a:cs typeface="Traditional Arabic"/>
                      </a:endParaRPr>
                    </a:p>
                  </a:txBody>
                  <a:tcPr marL="60334" marR="60334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714348" y="4857760"/>
            <a:ext cx="6143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TN" sz="3200" dirty="0" smtClean="0">
                <a:solidFill>
                  <a:srgbClr val="C00000"/>
                </a:solidFill>
              </a:rPr>
              <a:t>أنجع طريقة تغطيتها بالرمل أو بالتراب</a:t>
            </a:r>
            <a:endParaRPr lang="fr-FR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4284201</TotalTime>
  <Words>459</Words>
  <Application>Microsoft Office PowerPoint</Application>
  <PresentationFormat>Affichage à l'écran (4:3)</PresentationFormat>
  <Paragraphs>97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9" baseType="lpstr">
      <vt:lpstr>SimSun</vt:lpstr>
      <vt:lpstr>SimSun</vt:lpstr>
      <vt:lpstr>Algerian</vt:lpstr>
      <vt:lpstr>Arabic Transparent</vt:lpstr>
      <vt:lpstr>Arial</vt:lpstr>
      <vt:lpstr>Arial Black</vt:lpstr>
      <vt:lpstr>Calibri</vt:lpstr>
      <vt:lpstr>Tahoma</vt:lpstr>
      <vt:lpstr>Times New Roman</vt:lpstr>
      <vt:lpstr>Traditional Arabic</vt:lpstr>
      <vt:lpstr>Wingdings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cp:lastModifiedBy>AHMED HAJ ZAKI</cp:lastModifiedBy>
  <cp:revision>75</cp:revision>
  <cp:lastPrinted>2020-08-24T15:06:38Z</cp:lastPrinted>
  <dcterms:modified xsi:type="dcterms:W3CDTF">2020-08-24T15:10:00Z</dcterms:modified>
</cp:coreProperties>
</file>