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63" r:id="rId3"/>
    <p:sldId id="262" r:id="rId4"/>
    <p:sldId id="264" r:id="rId5"/>
    <p:sldId id="265" r:id="rId6"/>
    <p:sldId id="266" r:id="rId7"/>
    <p:sldId id="267" r:id="rId8"/>
  </p:sldIdLst>
  <p:sldSz cx="6858000" cy="9144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7" d="100"/>
          <a:sy n="77" d="100"/>
        </p:scale>
        <p:origin x="-1512" y="-84"/>
      </p:cViewPr>
      <p:guideLst>
        <p:guide orient="horz" pos="2880"/>
        <p:guide pos="216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14EF67-C999-41F2-A6F8-2A132E78C741}" type="datetimeFigureOut">
              <a:rPr lang="fr-FR" smtClean="0"/>
              <a:pPr/>
              <a:t>02/11/2022</a:t>
            </a:fld>
            <a:endParaRPr lang="fr-FR"/>
          </a:p>
        </p:txBody>
      </p:sp>
      <p:sp>
        <p:nvSpPr>
          <p:cNvPr id="4" name="Espace réservé de l'image des diapositives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A43FB3-35A4-4511-A634-FED270CB4E2B}"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14350" y="2840568"/>
            <a:ext cx="5829300" cy="1960033"/>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8383B38F-2553-4F18-B366-8E70623CE0B6}" type="datetime1">
              <a:rPr lang="fr-FR" smtClean="0"/>
              <a:pPr/>
              <a:t>02/11/2022</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F425376E-B2D7-403E-9099-BA9354882D18}" type="datetime1">
              <a:rPr lang="fr-FR" smtClean="0"/>
              <a:pPr/>
              <a:t>02/11/2022</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41735" y="5875867"/>
            <a:ext cx="5829300" cy="1816100"/>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1AB68C18-0447-4F57-A0B5-954D6888B5A9}" type="datetime1">
              <a:rPr lang="fr-FR" smtClean="0"/>
              <a:pPr/>
              <a:t>02/11/2022</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CD7C10F1-F19F-4DA3-958E-F1C92E6554DD}" type="datetime1">
              <a:rPr lang="fr-FR" smtClean="0"/>
              <a:pPr/>
              <a:t>02/11/2022</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267AFD97-E50C-4474-85C3-F00A82B375D6}" type="datetime1">
              <a:rPr lang="fr-FR" smtClean="0"/>
              <a:pPr/>
              <a:t>02/11/2022</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7C79D5A1-51E7-42E7-8E04-62E7DC4C79DE}" type="datetime1">
              <a:rPr lang="fr-FR" smtClean="0"/>
              <a:pPr/>
              <a:t>02/11/2022</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5A6DAE1-12E8-4225-9E2C-8A161492384F}" type="datetime1">
              <a:rPr lang="fr-FR" smtClean="0"/>
              <a:pPr/>
              <a:t>02/11/2022</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42900" y="364067"/>
            <a:ext cx="2256235" cy="154940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C5E1150-FCA8-43EC-8882-6F4E716FDD29}" type="datetime1">
              <a:rPr lang="fr-FR" smtClean="0"/>
              <a:pPr/>
              <a:t>02/11/2022</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344216" y="6400800"/>
            <a:ext cx="4114800" cy="755651"/>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5D57367-C60F-4970-8EEE-798B77F06AE9}" type="datetime1">
              <a:rPr lang="fr-FR" smtClean="0"/>
              <a:pPr/>
              <a:t>02/11/2022</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DAB266DD-E950-49E4-9A43-A3377FD6FB11}" type="datetime1">
              <a:rPr lang="fr-FR" smtClean="0"/>
              <a:pPr/>
              <a:t>02/11/2022</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4972050" y="366185"/>
            <a:ext cx="1543050" cy="7802033"/>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342900" y="366185"/>
            <a:ext cx="4514850" cy="7802033"/>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38B80006-D8B4-4089-A96A-58238CE92624}" type="datetime1">
              <a:rPr lang="fr-FR" smtClean="0"/>
              <a:pPr/>
              <a:t>02/11/2022</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65C63209-C4C4-400E-AA76-C989E3B82837}" type="datetime1">
              <a:rPr lang="fr-FR" smtClean="0"/>
              <a:pPr/>
              <a:t>02/11/2022</a:t>
            </a:fld>
            <a:endParaRPr lang="fr-BE"/>
          </a:p>
        </p:txBody>
      </p:sp>
      <p:sp>
        <p:nvSpPr>
          <p:cNvPr id="5" name="Espace réservé du pied de page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pPr/>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5.v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xml"/><Relationship Id="rId1" Type="http://schemas.openxmlformats.org/officeDocument/2006/relationships/vmlDrawing" Target="../drawings/vmlDrawing6.v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xml"/><Relationship Id="rId1" Type="http://schemas.openxmlformats.org/officeDocument/2006/relationships/vmlDrawing" Target="../drawings/vmlDrawing7.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42852" y="214282"/>
          <a:ext cx="1143008" cy="1619251"/>
        </p:xfrm>
        <a:graphic>
          <a:graphicData uri="http://schemas.openxmlformats.org/presentationml/2006/ole">
            <p:oleObj spid="_x0000_s1026" name="Picture" r:id="rId3" imgW="940320" imgH="1245240" progId="Word.Picture.8">
              <p:embed/>
            </p:oleObj>
          </a:graphicData>
        </a:graphic>
      </p:graphicFrame>
      <p:sp>
        <p:nvSpPr>
          <p:cNvPr id="2" name="Titre 1"/>
          <p:cNvSpPr>
            <a:spLocks noGrp="1"/>
          </p:cNvSpPr>
          <p:nvPr>
            <p:ph type="ctrTitle"/>
          </p:nvPr>
        </p:nvSpPr>
        <p:spPr>
          <a:xfrm>
            <a:off x="1357298" y="214282"/>
            <a:ext cx="5072098" cy="1071570"/>
          </a:xfrm>
        </p:spPr>
        <p:txBody>
          <a:bodyPr>
            <a:normAutofit/>
          </a:bodyPr>
          <a:lstStyle/>
          <a:p>
            <a:r>
              <a:rPr lang="ar-AE" sz="2400" b="1" u="sng" dirty="0" smtClean="0">
                <a:solidFill>
                  <a:schemeClr val="accent1">
                    <a:lumMod val="75000"/>
                  </a:schemeClr>
                </a:solidFill>
                <a:effectLst>
                  <a:outerShdw blurRad="38100" dist="38100" dir="2700000" algn="tl">
                    <a:srgbClr val="000000">
                      <a:alpha val="43137"/>
                    </a:srgbClr>
                  </a:outerShdw>
                </a:effectLst>
              </a:rPr>
              <a:t>إجراءات  السّلامة الواجب اتخاذها والمتعلّقة ببطاقة معطيات السّلامة للمواد الكيميائية</a:t>
            </a:r>
            <a:endParaRPr lang="fr-FR" sz="2400" b="1" u="sng" dirty="0">
              <a:solidFill>
                <a:schemeClr val="accent1">
                  <a:lumMod val="75000"/>
                </a:schemeClr>
              </a:solidFill>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285728" y="2143108"/>
            <a:ext cx="6357982" cy="857256"/>
          </a:xfrm>
          <a:ln w="28575">
            <a:solidFill>
              <a:schemeClr val="tx1"/>
            </a:solidFill>
          </a:ln>
        </p:spPr>
        <p:txBody>
          <a:bodyPr>
            <a:noAutofit/>
          </a:bodyPr>
          <a:lstStyle/>
          <a:p>
            <a:pPr algn="l"/>
            <a:endParaRPr lang="fr-FR" sz="2000" dirty="0" smtClean="0">
              <a:solidFill>
                <a:srgbClr val="FF0000"/>
              </a:solidFill>
            </a:endParaRPr>
          </a:p>
          <a:p>
            <a:pPr algn="l"/>
            <a:r>
              <a:rPr lang="fr-FR" sz="2000" dirty="0" smtClean="0">
                <a:solidFill>
                  <a:srgbClr val="FF0000"/>
                </a:solidFill>
              </a:rPr>
              <a:t> </a:t>
            </a:r>
            <a:endParaRPr lang="fr-FR" sz="2000" dirty="0">
              <a:solidFill>
                <a:srgbClr val="FF0000"/>
              </a:solidFill>
            </a:endParaRPr>
          </a:p>
        </p:txBody>
      </p:sp>
      <p:sp>
        <p:nvSpPr>
          <p:cNvPr id="5" name="ZoneTexte 4"/>
          <p:cNvSpPr txBox="1"/>
          <p:nvPr/>
        </p:nvSpPr>
        <p:spPr>
          <a:xfrm>
            <a:off x="5072074" y="1357290"/>
            <a:ext cx="1571636" cy="646331"/>
          </a:xfrm>
          <a:prstGeom prst="rect">
            <a:avLst/>
          </a:prstGeom>
          <a:noFill/>
        </p:spPr>
        <p:txBody>
          <a:bodyPr wrap="square" rtlCol="0">
            <a:spAutoFit/>
          </a:bodyPr>
          <a:lstStyle/>
          <a:p>
            <a:pPr algn="r"/>
            <a:r>
              <a:rPr lang="ar-AE" sz="3600" b="1" dirty="0" smtClean="0">
                <a:effectLst>
                  <a:outerShdw blurRad="38100" dist="38100" dir="2700000" algn="tl">
                    <a:srgbClr val="000000">
                      <a:alpha val="43137"/>
                    </a:srgbClr>
                  </a:outerShdw>
                </a:effectLst>
              </a:rPr>
              <a:t>المادّة:</a:t>
            </a:r>
            <a:endParaRPr lang="fr-FR" sz="3600" b="1" dirty="0">
              <a:effectLst>
                <a:outerShdw blurRad="38100" dist="38100" dir="2700000" algn="tl">
                  <a:srgbClr val="000000">
                    <a:alpha val="43137"/>
                  </a:srgbClr>
                </a:outerShdw>
              </a:effectLst>
            </a:endParaRPr>
          </a:p>
        </p:txBody>
      </p:sp>
      <p:graphicFrame>
        <p:nvGraphicFramePr>
          <p:cNvPr id="6" name="Tableau 5"/>
          <p:cNvGraphicFramePr>
            <a:graphicFrameLocks noGrp="1"/>
          </p:cNvGraphicFramePr>
          <p:nvPr/>
        </p:nvGraphicFramePr>
        <p:xfrm>
          <a:off x="285728" y="3214678"/>
          <a:ext cx="6215105" cy="5121558"/>
        </p:xfrm>
        <a:graphic>
          <a:graphicData uri="http://schemas.openxmlformats.org/drawingml/2006/table">
            <a:tbl>
              <a:tblPr firstRow="1" bandRow="1">
                <a:tableStyleId>{5C22544A-7EE6-4342-B048-85BDC9FD1C3A}</a:tableStyleId>
              </a:tblPr>
              <a:tblGrid>
                <a:gridCol w="2952175"/>
                <a:gridCol w="2408354"/>
                <a:gridCol w="854576"/>
              </a:tblGrid>
              <a:tr h="700562">
                <a:tc>
                  <a:txBody>
                    <a:bodyPr/>
                    <a:lstStyle/>
                    <a:p>
                      <a:pPr algn="ctr"/>
                      <a:r>
                        <a:rPr lang="ar-AE" sz="2800" dirty="0" smtClean="0">
                          <a:solidFill>
                            <a:schemeClr val="tx1"/>
                          </a:solidFill>
                          <a:effectLst>
                            <a:outerShdw blurRad="38100" dist="38100" dir="2700000" algn="tl">
                              <a:srgbClr val="000000">
                                <a:alpha val="43137"/>
                              </a:srgbClr>
                            </a:outerShdw>
                          </a:effectLst>
                        </a:rPr>
                        <a:t>التدخّل </a:t>
                      </a:r>
                      <a:r>
                        <a:rPr lang="ar-AE" sz="2800" dirty="0" err="1" smtClean="0">
                          <a:solidFill>
                            <a:schemeClr val="tx1"/>
                          </a:solidFill>
                          <a:effectLst>
                            <a:outerShdw blurRad="38100" dist="38100" dir="2700000" algn="tl">
                              <a:srgbClr val="000000">
                                <a:alpha val="43137"/>
                              </a:srgbClr>
                            </a:outerShdw>
                          </a:effectLst>
                        </a:rPr>
                        <a:t>و</a:t>
                      </a:r>
                      <a:r>
                        <a:rPr lang="ar-AE" sz="2800" dirty="0" smtClean="0">
                          <a:solidFill>
                            <a:schemeClr val="tx1"/>
                          </a:solidFill>
                          <a:effectLst>
                            <a:outerShdw blurRad="38100" dist="38100" dir="2700000" algn="tl">
                              <a:srgbClr val="000000">
                                <a:alpha val="43137"/>
                              </a:srgbClr>
                            </a:outerShdw>
                          </a:effectLst>
                        </a:rPr>
                        <a:t> </a:t>
                      </a:r>
                      <a:r>
                        <a:rPr lang="ar-AE" sz="2800" dirty="0" err="1" smtClean="0">
                          <a:solidFill>
                            <a:schemeClr val="tx1"/>
                          </a:solidFill>
                          <a:effectLst>
                            <a:outerShdw blurRad="38100" dist="38100" dir="2700000" algn="tl">
                              <a:srgbClr val="000000">
                                <a:alpha val="43137"/>
                              </a:srgbClr>
                            </a:outerShdw>
                          </a:effectLst>
                        </a:rPr>
                        <a:t>الاسعاف</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err="1" smtClean="0">
                          <a:solidFill>
                            <a:schemeClr val="tx1"/>
                          </a:solidFill>
                          <a:effectLst>
                            <a:outerShdw blurRad="38100" dist="38100" dir="2700000" algn="tl">
                              <a:srgbClr val="000000">
                                <a:alpha val="43137"/>
                              </a:srgbClr>
                            </a:outerShdw>
                          </a:effectLst>
                        </a:rPr>
                        <a:t>الآخطار</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smtClean="0">
                          <a:solidFill>
                            <a:schemeClr val="tx1"/>
                          </a:solidFill>
                          <a:effectLst>
                            <a:outerShdw blurRad="38100" dist="38100" dir="2700000" algn="tl">
                              <a:srgbClr val="000000">
                                <a:alpha val="43137"/>
                              </a:srgbClr>
                            </a:outerShdw>
                          </a:effectLst>
                        </a:rPr>
                        <a:t>الرّقم</a:t>
                      </a:r>
                      <a:endParaRPr lang="fr-FR" sz="2800" dirty="0">
                        <a:solidFill>
                          <a:schemeClr val="tx1"/>
                        </a:solidFill>
                        <a:effectLst>
                          <a:outerShdw blurRad="38100" dist="38100" dir="2700000" algn="tl">
                            <a:srgbClr val="000000">
                              <a:alpha val="43137"/>
                            </a:srgbClr>
                          </a:outerShdw>
                        </a:effectLst>
                      </a:endParaRPr>
                    </a:p>
                  </a:txBody>
                  <a:tcPr/>
                </a:tc>
              </a:tr>
              <a:tr h="1776352">
                <a:tc>
                  <a:txBody>
                    <a:bodyPr/>
                    <a:lstStyle/>
                    <a:p>
                      <a:pPr algn="ctr"/>
                      <a:r>
                        <a:rPr lang="ar-AE" sz="1800" b="0" i="0" kern="1200" dirty="0" smtClean="0">
                          <a:solidFill>
                            <a:schemeClr val="dk1"/>
                          </a:solidFill>
                          <a:latin typeface="+mn-lt"/>
                          <a:ea typeface="+mn-ea"/>
                          <a:cs typeface="+mn-cs"/>
                        </a:rPr>
                        <a:t>قم بارتداء القفازات الواقية / الملابس الواقية / واقي العين / واقي الوجه</a:t>
                      </a:r>
                      <a:endParaRPr lang="fr-FR" sz="1800" b="0" i="0" kern="1200" dirty="0" smtClean="0">
                        <a:solidFill>
                          <a:schemeClr val="dk1"/>
                        </a:solidFill>
                        <a:latin typeface="+mn-lt"/>
                        <a:ea typeface="+mn-ea"/>
                        <a:cs typeface="+mn-cs"/>
                      </a:endParaRPr>
                    </a:p>
                    <a:p>
                      <a:pPr algn="ctr"/>
                      <a:r>
                        <a:rPr lang="ar-AE" dirty="0" smtClean="0"/>
                        <a:t>غسل الجلد بالماء</a:t>
                      </a:r>
                      <a:r>
                        <a:rPr lang="fr-FR" dirty="0" smtClean="0"/>
                        <a:t>-</a:t>
                      </a:r>
                    </a:p>
                    <a:p>
                      <a:pPr algn="ctr"/>
                      <a:r>
                        <a:rPr lang="ar-AE" dirty="0" smtClean="0"/>
                        <a:t>اغسل بالماء بحذر لعدة دقائق</a:t>
                      </a:r>
                      <a:r>
                        <a:rPr lang="fr-FR" dirty="0" smtClean="0"/>
                        <a:t>-</a:t>
                      </a:r>
                      <a:endParaRPr lang="fr-FR" dirty="0"/>
                    </a:p>
                  </a:txBody>
                  <a:tcPr/>
                </a:tc>
                <a:tc>
                  <a:txBody>
                    <a:bodyPr/>
                    <a:lstStyle/>
                    <a:p>
                      <a:pPr algn="ctr"/>
                      <a:r>
                        <a:rPr lang="ar-AE" sz="1800" b="0" i="0" kern="1200" dirty="0" smtClean="0">
                          <a:solidFill>
                            <a:schemeClr val="dk1"/>
                          </a:solidFill>
                          <a:latin typeface="+mn-lt"/>
                          <a:ea typeface="+mn-ea"/>
                          <a:cs typeface="+mn-cs"/>
                        </a:rPr>
                        <a:t>حروق جلدية شديدة وأضرار خطيرة بالعين</a:t>
                      </a:r>
                      <a:endParaRPr lang="fr-FR" dirty="0"/>
                    </a:p>
                  </a:txBody>
                  <a:tcPr/>
                </a:tc>
                <a:tc>
                  <a:txBody>
                    <a:bodyPr/>
                    <a:lstStyle/>
                    <a:p>
                      <a:pPr algn="ctr"/>
                      <a:r>
                        <a:rPr lang="fr-FR" dirty="0" smtClean="0"/>
                        <a:t>1</a:t>
                      </a:r>
                      <a:endParaRPr lang="fr-FR" dirty="0"/>
                    </a:p>
                  </a:txBody>
                  <a:tcPr/>
                </a:tc>
              </a:tr>
              <a:tr h="450256">
                <a:tc>
                  <a:txBody>
                    <a:bodyPr/>
                    <a:lstStyle/>
                    <a:p>
                      <a:pPr algn="ctr"/>
                      <a:r>
                        <a:rPr lang="ar-AE" dirty="0" smtClean="0"/>
                        <a:t>استعمال قناع الوقاية</a:t>
                      </a:r>
                      <a:endParaRPr lang="fr-FR"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ar-AE" dirty="0" smtClean="0"/>
                        <a:t>التوجّه </a:t>
                      </a:r>
                      <a:r>
                        <a:rPr lang="ar-AE" dirty="0" err="1" smtClean="0"/>
                        <a:t>الى</a:t>
                      </a:r>
                      <a:r>
                        <a:rPr lang="ar-AE" dirty="0" smtClean="0"/>
                        <a:t> منطقة </a:t>
                      </a:r>
                      <a:r>
                        <a:rPr lang="ar-AE" dirty="0" err="1" smtClean="0"/>
                        <a:t>تهوئة</a:t>
                      </a:r>
                      <a:endParaRPr lang="fr-FR" dirty="0" smtClean="0"/>
                    </a:p>
                  </a:txBody>
                  <a:tcPr/>
                </a:tc>
                <a:tc>
                  <a:txBody>
                    <a:bodyPr/>
                    <a:lstStyle/>
                    <a:p>
                      <a:pPr algn="ctr"/>
                      <a:r>
                        <a:rPr lang="ar-AE" sz="1800" b="0" i="0" kern="1200" smtClean="0">
                          <a:solidFill>
                            <a:schemeClr val="dk1"/>
                          </a:solidFill>
                          <a:latin typeface="+mn-lt"/>
                          <a:ea typeface="+mn-ea"/>
                          <a:cs typeface="+mn-cs"/>
                        </a:rPr>
                        <a:t>الجهاز </a:t>
                      </a:r>
                      <a:r>
                        <a:rPr lang="ar-AE" sz="1800" b="0" i="0" kern="1200" dirty="0" smtClean="0">
                          <a:solidFill>
                            <a:schemeClr val="dk1"/>
                          </a:solidFill>
                          <a:latin typeface="+mn-lt"/>
                          <a:ea typeface="+mn-ea"/>
                          <a:cs typeface="+mn-cs"/>
                        </a:rPr>
                        <a:t>التنفسي</a:t>
                      </a:r>
                      <a:endParaRPr lang="fr-FR" dirty="0"/>
                    </a:p>
                  </a:txBody>
                  <a:tcPr/>
                </a:tc>
                <a:tc>
                  <a:txBody>
                    <a:bodyPr/>
                    <a:lstStyle/>
                    <a:p>
                      <a:pPr algn="ctr"/>
                      <a:r>
                        <a:rPr lang="fr-FR" dirty="0" smtClean="0"/>
                        <a:t>2</a:t>
                      </a:r>
                      <a:endParaRPr lang="fr-FR" dirty="0"/>
                    </a:p>
                  </a:txBody>
                  <a:tcPr/>
                </a:tc>
              </a:tr>
              <a:tr h="450256">
                <a:tc>
                  <a:txBody>
                    <a:bodyPr/>
                    <a:lstStyle/>
                    <a:p>
                      <a:pPr algn="ctr"/>
                      <a:r>
                        <a:rPr lang="ar-AE" sz="1800" b="0" i="0" kern="1200" dirty="0" smtClean="0">
                          <a:solidFill>
                            <a:schemeClr val="dk1"/>
                          </a:solidFill>
                          <a:latin typeface="+mn-lt"/>
                          <a:ea typeface="+mn-ea"/>
                          <a:cs typeface="+mn-cs"/>
                        </a:rPr>
                        <a:t>التوجه إلى أقرب مستشفى</a:t>
                      </a:r>
                      <a:endParaRPr lang="fr-FR" dirty="0"/>
                    </a:p>
                  </a:txBody>
                  <a:tcPr/>
                </a:tc>
                <a:tc>
                  <a:txBody>
                    <a:bodyPr/>
                    <a:lstStyle/>
                    <a:p>
                      <a:pPr algn="ctr"/>
                      <a:r>
                        <a:rPr lang="ar-AE" sz="1800" b="0" i="0" kern="1200" dirty="0" smtClean="0">
                          <a:solidFill>
                            <a:schemeClr val="dk1"/>
                          </a:solidFill>
                          <a:latin typeface="+mn-lt"/>
                          <a:ea typeface="+mn-ea"/>
                          <a:cs typeface="+mn-cs"/>
                        </a:rPr>
                        <a:t>الابتلاع</a:t>
                      </a:r>
                      <a:endParaRPr lang="fr-FR" dirty="0"/>
                    </a:p>
                  </a:txBody>
                  <a:tcPr/>
                </a:tc>
                <a:tc>
                  <a:txBody>
                    <a:bodyPr/>
                    <a:lstStyle/>
                    <a:p>
                      <a:pPr algn="ctr"/>
                      <a:r>
                        <a:rPr lang="fr-FR" dirty="0" smtClean="0"/>
                        <a:t>3</a:t>
                      </a:r>
                      <a:endParaRPr lang="fr-FR" dirty="0"/>
                    </a:p>
                  </a:txBody>
                  <a:tcPr/>
                </a:tc>
              </a:tr>
              <a:tr h="777154">
                <a:tc>
                  <a:txBody>
                    <a:bodyPr/>
                    <a:lstStyle/>
                    <a:p>
                      <a:pPr rtl="1"/>
                      <a:r>
                        <a:rPr lang="ar-AE" sz="1800" b="0" i="0" kern="1200" dirty="0" smtClean="0">
                          <a:solidFill>
                            <a:schemeClr val="dk1"/>
                          </a:solidFill>
                          <a:latin typeface="+mn-lt"/>
                          <a:ea typeface="+mn-ea"/>
                          <a:cs typeface="+mn-cs"/>
                        </a:rPr>
                        <a:t>استعمال مطفأة الحريق  ثاني أكسيد الكربون ، رغوة ، مسحوق جاف</a:t>
                      </a:r>
                    </a:p>
                  </a:txBody>
                  <a:tcPr/>
                </a:tc>
                <a:tc>
                  <a:txBody>
                    <a:bodyPr/>
                    <a:lstStyle/>
                    <a:p>
                      <a:pPr algn="ctr"/>
                      <a:r>
                        <a:rPr lang="ar-AE" dirty="0" smtClean="0"/>
                        <a:t>حريق</a:t>
                      </a:r>
                      <a:endParaRPr lang="fr-FR" dirty="0"/>
                    </a:p>
                  </a:txBody>
                  <a:tcPr/>
                </a:tc>
                <a:tc>
                  <a:txBody>
                    <a:bodyPr/>
                    <a:lstStyle/>
                    <a:p>
                      <a:pPr algn="ctr"/>
                      <a:r>
                        <a:rPr lang="fr-FR" dirty="0" smtClean="0"/>
                        <a:t>4</a:t>
                      </a:r>
                      <a:endParaRPr lang="fr-FR" dirty="0"/>
                    </a:p>
                  </a:txBody>
                  <a:tcPr/>
                </a:tc>
              </a:tr>
              <a:tr h="777154">
                <a:tc>
                  <a:txBody>
                    <a:bodyPr/>
                    <a:lstStyle/>
                    <a:p>
                      <a:pPr algn="ctr"/>
                      <a:r>
                        <a:rPr lang="ar-AE" dirty="0" smtClean="0"/>
                        <a:t> تطبيق مادّة الرّمل لامتصاص التّسرٌّب </a:t>
                      </a:r>
                      <a:r>
                        <a:rPr lang="ar-AE" dirty="0" err="1" smtClean="0"/>
                        <a:t>او</a:t>
                      </a:r>
                      <a:r>
                        <a:rPr lang="ar-AE" dirty="0" smtClean="0"/>
                        <a:t> اعتماد التّنشيف</a:t>
                      </a:r>
                      <a:endParaRPr lang="fr-FR" dirty="0"/>
                    </a:p>
                  </a:txBody>
                  <a:tcPr/>
                </a:tc>
                <a:tc>
                  <a:txBody>
                    <a:bodyPr/>
                    <a:lstStyle/>
                    <a:p>
                      <a:pPr algn="ctr"/>
                      <a:r>
                        <a:rPr lang="ar-AE" dirty="0" smtClean="0"/>
                        <a:t>تسرّب </a:t>
                      </a:r>
                      <a:endParaRPr lang="fr-FR" dirty="0"/>
                    </a:p>
                  </a:txBody>
                  <a:tcPr/>
                </a:tc>
                <a:tc>
                  <a:txBody>
                    <a:bodyPr/>
                    <a:lstStyle/>
                    <a:p>
                      <a:pPr algn="ctr"/>
                      <a:r>
                        <a:rPr lang="fr-FR" dirty="0" smtClean="0"/>
                        <a:t>5</a:t>
                      </a:r>
                      <a:endParaRPr lang="fr-FR" dirty="0"/>
                    </a:p>
                  </a:txBody>
                  <a:tcPr/>
                </a:tc>
              </a:tr>
            </a:tbl>
          </a:graphicData>
        </a:graphic>
      </p:graphicFrame>
      <p:pic>
        <p:nvPicPr>
          <p:cNvPr id="1027" name="Picture 3"/>
          <p:cNvPicPr>
            <a:picLocks noChangeAspect="1" noChangeArrowheads="1"/>
          </p:cNvPicPr>
          <p:nvPr/>
        </p:nvPicPr>
        <p:blipFill>
          <a:blip r:embed="rId4"/>
          <a:srcRect/>
          <a:stretch>
            <a:fillRect/>
          </a:stretch>
        </p:blipFill>
        <p:spPr bwMode="auto">
          <a:xfrm>
            <a:off x="5643578" y="2214546"/>
            <a:ext cx="714380" cy="714380"/>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a:srcRect/>
          <a:stretch>
            <a:fillRect/>
          </a:stretch>
        </p:blipFill>
        <p:spPr bwMode="auto">
          <a:xfrm>
            <a:off x="4786322" y="2214546"/>
            <a:ext cx="714380" cy="714380"/>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cstate="print"/>
          <a:srcRect/>
          <a:stretch>
            <a:fillRect/>
          </a:stretch>
        </p:blipFill>
        <p:spPr bwMode="auto">
          <a:xfrm>
            <a:off x="4071942" y="2214546"/>
            <a:ext cx="642942" cy="642942"/>
          </a:xfrm>
          <a:prstGeom prst="rect">
            <a:avLst/>
          </a:prstGeom>
          <a:noFill/>
          <a:ln w="9525">
            <a:noFill/>
            <a:miter lim="800000"/>
            <a:headEnd/>
            <a:tailEnd/>
          </a:ln>
          <a:effectLst/>
        </p:spPr>
      </p:pic>
      <p:sp>
        <p:nvSpPr>
          <p:cNvPr id="10" name="ZoneTexte 9"/>
          <p:cNvSpPr txBox="1"/>
          <p:nvPr/>
        </p:nvSpPr>
        <p:spPr>
          <a:xfrm>
            <a:off x="357166" y="2285984"/>
            <a:ext cx="3929090" cy="461665"/>
          </a:xfrm>
          <a:prstGeom prst="rect">
            <a:avLst/>
          </a:prstGeom>
          <a:noFill/>
        </p:spPr>
        <p:txBody>
          <a:bodyPr wrap="square" rtlCol="0">
            <a:spAutoFit/>
          </a:bodyPr>
          <a:lstStyle/>
          <a:p>
            <a:r>
              <a:rPr lang="fr-FR" sz="2400" b="1" dirty="0" smtClean="0">
                <a:solidFill>
                  <a:srgbClr val="FF0000"/>
                </a:solidFill>
              </a:rPr>
              <a:t>DISOSSIDANTE 8/2 BR-FG4 </a:t>
            </a:r>
            <a:endParaRPr lang="fr-FR" sz="1600"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42852" y="214282"/>
          <a:ext cx="1143008" cy="1619251"/>
        </p:xfrm>
        <a:graphic>
          <a:graphicData uri="http://schemas.openxmlformats.org/presentationml/2006/ole">
            <p:oleObj spid="_x0000_s20482" name="Picture" r:id="rId3" imgW="940320" imgH="1245240" progId="Word.Picture.8">
              <p:embed/>
            </p:oleObj>
          </a:graphicData>
        </a:graphic>
      </p:graphicFrame>
      <p:sp>
        <p:nvSpPr>
          <p:cNvPr id="2" name="Titre 1"/>
          <p:cNvSpPr>
            <a:spLocks noGrp="1"/>
          </p:cNvSpPr>
          <p:nvPr>
            <p:ph type="ctrTitle"/>
          </p:nvPr>
        </p:nvSpPr>
        <p:spPr>
          <a:xfrm>
            <a:off x="1357298" y="214282"/>
            <a:ext cx="5072098" cy="1071570"/>
          </a:xfrm>
        </p:spPr>
        <p:txBody>
          <a:bodyPr>
            <a:normAutofit/>
          </a:bodyPr>
          <a:lstStyle/>
          <a:p>
            <a:r>
              <a:rPr lang="ar-AE" sz="2400" b="1" u="sng" dirty="0" smtClean="0">
                <a:solidFill>
                  <a:schemeClr val="accent1">
                    <a:lumMod val="75000"/>
                  </a:schemeClr>
                </a:solidFill>
                <a:effectLst>
                  <a:outerShdw blurRad="38100" dist="38100" dir="2700000" algn="tl">
                    <a:srgbClr val="000000">
                      <a:alpha val="43137"/>
                    </a:srgbClr>
                  </a:outerShdw>
                </a:effectLst>
              </a:rPr>
              <a:t>إجراءات  السّلامة الواجب اتخاذها والمتعلّقة ببطاقة معطيات السّلامة للمواد الكيميائية</a:t>
            </a:r>
            <a:endParaRPr lang="fr-FR" sz="2400" b="1" u="sng" dirty="0">
              <a:solidFill>
                <a:schemeClr val="accent1">
                  <a:lumMod val="75000"/>
                </a:schemeClr>
              </a:solidFill>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285728" y="2071670"/>
            <a:ext cx="6357982" cy="857256"/>
          </a:xfrm>
          <a:ln w="28575">
            <a:solidFill>
              <a:schemeClr val="tx1"/>
            </a:solidFill>
          </a:ln>
        </p:spPr>
        <p:txBody>
          <a:bodyPr>
            <a:noAutofit/>
          </a:bodyPr>
          <a:lstStyle/>
          <a:p>
            <a:pPr algn="l"/>
            <a:endParaRPr lang="fr-FR" sz="2000" dirty="0">
              <a:solidFill>
                <a:srgbClr val="FF0000"/>
              </a:solidFill>
            </a:endParaRPr>
          </a:p>
        </p:txBody>
      </p:sp>
      <p:sp>
        <p:nvSpPr>
          <p:cNvPr id="5" name="ZoneTexte 4"/>
          <p:cNvSpPr txBox="1"/>
          <p:nvPr/>
        </p:nvSpPr>
        <p:spPr>
          <a:xfrm>
            <a:off x="5072074" y="1357290"/>
            <a:ext cx="1571636" cy="646331"/>
          </a:xfrm>
          <a:prstGeom prst="rect">
            <a:avLst/>
          </a:prstGeom>
          <a:noFill/>
        </p:spPr>
        <p:txBody>
          <a:bodyPr wrap="square" rtlCol="0">
            <a:spAutoFit/>
          </a:bodyPr>
          <a:lstStyle/>
          <a:p>
            <a:pPr algn="r"/>
            <a:r>
              <a:rPr lang="ar-AE" sz="3600" b="1" dirty="0" smtClean="0">
                <a:effectLst>
                  <a:outerShdw blurRad="38100" dist="38100" dir="2700000" algn="tl">
                    <a:srgbClr val="000000">
                      <a:alpha val="43137"/>
                    </a:srgbClr>
                  </a:outerShdw>
                </a:effectLst>
              </a:rPr>
              <a:t>المادّة:</a:t>
            </a:r>
            <a:endParaRPr lang="fr-FR" sz="3600" b="1" dirty="0">
              <a:effectLst>
                <a:outerShdw blurRad="38100" dist="38100" dir="2700000" algn="tl">
                  <a:srgbClr val="000000">
                    <a:alpha val="43137"/>
                  </a:srgbClr>
                </a:outerShdw>
              </a:effectLst>
            </a:endParaRPr>
          </a:p>
        </p:txBody>
      </p:sp>
      <p:graphicFrame>
        <p:nvGraphicFramePr>
          <p:cNvPr id="6" name="Tableau 5"/>
          <p:cNvGraphicFramePr>
            <a:graphicFrameLocks noGrp="1"/>
          </p:cNvGraphicFramePr>
          <p:nvPr/>
        </p:nvGraphicFramePr>
        <p:xfrm>
          <a:off x="357167" y="3071802"/>
          <a:ext cx="6215105" cy="5050121"/>
        </p:xfrm>
        <a:graphic>
          <a:graphicData uri="http://schemas.openxmlformats.org/drawingml/2006/table">
            <a:tbl>
              <a:tblPr firstRow="1" bandRow="1">
                <a:tableStyleId>{5C22544A-7EE6-4342-B048-85BDC9FD1C3A}</a:tableStyleId>
              </a:tblPr>
              <a:tblGrid>
                <a:gridCol w="2952175"/>
                <a:gridCol w="2408354"/>
                <a:gridCol w="854576"/>
              </a:tblGrid>
              <a:tr h="629125">
                <a:tc>
                  <a:txBody>
                    <a:bodyPr/>
                    <a:lstStyle/>
                    <a:p>
                      <a:pPr algn="ctr"/>
                      <a:r>
                        <a:rPr lang="ar-AE" sz="2800" dirty="0" smtClean="0">
                          <a:solidFill>
                            <a:schemeClr val="tx1"/>
                          </a:solidFill>
                          <a:effectLst>
                            <a:outerShdw blurRad="38100" dist="38100" dir="2700000" algn="tl">
                              <a:srgbClr val="000000">
                                <a:alpha val="43137"/>
                              </a:srgbClr>
                            </a:outerShdw>
                          </a:effectLst>
                        </a:rPr>
                        <a:t>التدخّل </a:t>
                      </a:r>
                      <a:r>
                        <a:rPr lang="ar-AE" sz="2800" dirty="0" err="1" smtClean="0">
                          <a:solidFill>
                            <a:schemeClr val="tx1"/>
                          </a:solidFill>
                          <a:effectLst>
                            <a:outerShdw blurRad="38100" dist="38100" dir="2700000" algn="tl">
                              <a:srgbClr val="000000">
                                <a:alpha val="43137"/>
                              </a:srgbClr>
                            </a:outerShdw>
                          </a:effectLst>
                        </a:rPr>
                        <a:t>و</a:t>
                      </a:r>
                      <a:r>
                        <a:rPr lang="ar-AE" sz="2800" dirty="0" smtClean="0">
                          <a:solidFill>
                            <a:schemeClr val="tx1"/>
                          </a:solidFill>
                          <a:effectLst>
                            <a:outerShdw blurRad="38100" dist="38100" dir="2700000" algn="tl">
                              <a:srgbClr val="000000">
                                <a:alpha val="43137"/>
                              </a:srgbClr>
                            </a:outerShdw>
                          </a:effectLst>
                        </a:rPr>
                        <a:t> </a:t>
                      </a:r>
                      <a:r>
                        <a:rPr lang="ar-AE" sz="2800" dirty="0" err="1" smtClean="0">
                          <a:solidFill>
                            <a:schemeClr val="tx1"/>
                          </a:solidFill>
                          <a:effectLst>
                            <a:outerShdw blurRad="38100" dist="38100" dir="2700000" algn="tl">
                              <a:srgbClr val="000000">
                                <a:alpha val="43137"/>
                              </a:srgbClr>
                            </a:outerShdw>
                          </a:effectLst>
                        </a:rPr>
                        <a:t>الاسعاف</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err="1" smtClean="0">
                          <a:solidFill>
                            <a:schemeClr val="tx1"/>
                          </a:solidFill>
                          <a:effectLst>
                            <a:outerShdw blurRad="38100" dist="38100" dir="2700000" algn="tl">
                              <a:srgbClr val="000000">
                                <a:alpha val="43137"/>
                              </a:srgbClr>
                            </a:outerShdw>
                          </a:effectLst>
                        </a:rPr>
                        <a:t>الآخطار</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smtClean="0">
                          <a:solidFill>
                            <a:schemeClr val="tx1"/>
                          </a:solidFill>
                          <a:effectLst>
                            <a:outerShdw blurRad="38100" dist="38100" dir="2700000" algn="tl">
                              <a:srgbClr val="000000">
                                <a:alpha val="43137"/>
                              </a:srgbClr>
                            </a:outerShdw>
                          </a:effectLst>
                        </a:rPr>
                        <a:t>الرّقم</a:t>
                      </a:r>
                      <a:endParaRPr lang="fr-FR" sz="2800" dirty="0">
                        <a:solidFill>
                          <a:schemeClr val="tx1"/>
                        </a:solidFill>
                        <a:effectLst>
                          <a:outerShdw blurRad="38100" dist="38100" dir="2700000" algn="tl">
                            <a:srgbClr val="000000">
                              <a:alpha val="43137"/>
                            </a:srgbClr>
                          </a:outerShdw>
                        </a:effectLst>
                      </a:endParaRPr>
                    </a:p>
                  </a:txBody>
                  <a:tcPr/>
                </a:tc>
              </a:tr>
              <a:tr h="1776352">
                <a:tc>
                  <a:txBody>
                    <a:bodyPr/>
                    <a:lstStyle/>
                    <a:p>
                      <a:pPr algn="ctr"/>
                      <a:r>
                        <a:rPr lang="ar-AE" sz="1800" b="0" i="0" kern="1200" dirty="0" smtClean="0">
                          <a:solidFill>
                            <a:schemeClr val="dk1"/>
                          </a:solidFill>
                          <a:latin typeface="+mn-lt"/>
                          <a:ea typeface="+mn-ea"/>
                          <a:cs typeface="+mn-cs"/>
                        </a:rPr>
                        <a:t>قم بارتداء القفازات الواقية / الملابس الواقية / واقي العين / واقي الوجه</a:t>
                      </a:r>
                      <a:endParaRPr lang="fr-FR" sz="1800" b="0" i="0" kern="1200" dirty="0" smtClean="0">
                        <a:solidFill>
                          <a:schemeClr val="dk1"/>
                        </a:solidFill>
                        <a:latin typeface="+mn-lt"/>
                        <a:ea typeface="+mn-ea"/>
                        <a:cs typeface="+mn-cs"/>
                      </a:endParaRPr>
                    </a:p>
                    <a:p>
                      <a:pPr algn="ctr"/>
                      <a:r>
                        <a:rPr lang="ar-AE" dirty="0" smtClean="0"/>
                        <a:t>غسل الجلد بالماء</a:t>
                      </a:r>
                      <a:r>
                        <a:rPr lang="fr-FR" dirty="0" smtClean="0"/>
                        <a:t>-</a:t>
                      </a:r>
                    </a:p>
                    <a:p>
                      <a:pPr algn="ctr"/>
                      <a:r>
                        <a:rPr lang="ar-AE" dirty="0" smtClean="0"/>
                        <a:t>اغسل بالماء بحذر لعدة دقائق</a:t>
                      </a:r>
                      <a:r>
                        <a:rPr lang="fr-FR" dirty="0" smtClean="0"/>
                        <a:t>-</a:t>
                      </a:r>
                      <a:endParaRPr lang="fr-FR" dirty="0"/>
                    </a:p>
                  </a:txBody>
                  <a:tcPr/>
                </a:tc>
                <a:tc>
                  <a:txBody>
                    <a:bodyPr/>
                    <a:lstStyle/>
                    <a:p>
                      <a:pPr algn="ctr"/>
                      <a:r>
                        <a:rPr lang="ar-AE" sz="1800" b="0" i="0" kern="1200" dirty="0" smtClean="0">
                          <a:solidFill>
                            <a:schemeClr val="dk1"/>
                          </a:solidFill>
                          <a:latin typeface="+mn-lt"/>
                          <a:ea typeface="+mn-ea"/>
                          <a:cs typeface="+mn-cs"/>
                        </a:rPr>
                        <a:t>حروق جلدية شديدة وأضرار خطيرة بالعين</a:t>
                      </a:r>
                      <a:endParaRPr lang="fr-FR" dirty="0"/>
                    </a:p>
                  </a:txBody>
                  <a:tcPr/>
                </a:tc>
                <a:tc>
                  <a:txBody>
                    <a:bodyPr/>
                    <a:lstStyle/>
                    <a:p>
                      <a:pPr algn="ctr"/>
                      <a:r>
                        <a:rPr lang="fr-FR" dirty="0" smtClean="0"/>
                        <a:t>1</a:t>
                      </a:r>
                      <a:endParaRPr lang="fr-FR" dirty="0"/>
                    </a:p>
                  </a:txBody>
                  <a:tcPr/>
                </a:tc>
              </a:tr>
              <a:tr h="4502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r-AE" dirty="0" smtClean="0"/>
                        <a:t>التوجّه </a:t>
                      </a:r>
                      <a:r>
                        <a:rPr lang="ar-AE" dirty="0" err="1" smtClean="0"/>
                        <a:t>الى</a:t>
                      </a:r>
                      <a:r>
                        <a:rPr lang="ar-AE" dirty="0" smtClean="0"/>
                        <a:t> منطقة </a:t>
                      </a:r>
                      <a:r>
                        <a:rPr lang="ar-AE" dirty="0" err="1" smtClean="0"/>
                        <a:t>تهوئة</a:t>
                      </a:r>
                      <a:endParaRPr lang="fr-FR" dirty="0" smtClean="0"/>
                    </a:p>
                    <a:p>
                      <a:pPr algn="ctr"/>
                      <a:r>
                        <a:rPr lang="ar-AE" dirty="0" smtClean="0"/>
                        <a:t>استعمال قناع الوقاية</a:t>
                      </a:r>
                      <a:endParaRPr lang="fr-FR" dirty="0"/>
                    </a:p>
                  </a:txBody>
                  <a:tcPr/>
                </a:tc>
                <a:tc>
                  <a:txBody>
                    <a:bodyPr/>
                    <a:lstStyle/>
                    <a:p>
                      <a:pPr algn="ctr"/>
                      <a:r>
                        <a:rPr lang="ar-AE" sz="1800" b="0" i="0" kern="1200" dirty="0" smtClean="0">
                          <a:solidFill>
                            <a:schemeClr val="dk1"/>
                          </a:solidFill>
                          <a:latin typeface="+mn-lt"/>
                          <a:ea typeface="+mn-ea"/>
                          <a:cs typeface="+mn-cs"/>
                        </a:rPr>
                        <a:t>الجهاز التنفسي</a:t>
                      </a:r>
                      <a:endParaRPr lang="fr-FR" dirty="0"/>
                    </a:p>
                  </a:txBody>
                  <a:tcPr/>
                </a:tc>
                <a:tc>
                  <a:txBody>
                    <a:bodyPr/>
                    <a:lstStyle/>
                    <a:p>
                      <a:pPr algn="ctr"/>
                      <a:r>
                        <a:rPr lang="fr-FR" dirty="0" smtClean="0"/>
                        <a:t>2</a:t>
                      </a:r>
                      <a:endParaRPr lang="fr-FR" dirty="0"/>
                    </a:p>
                  </a:txBody>
                  <a:tcPr/>
                </a:tc>
              </a:tr>
              <a:tr h="450256">
                <a:tc>
                  <a:txBody>
                    <a:bodyPr/>
                    <a:lstStyle/>
                    <a:p>
                      <a:pPr algn="ctr"/>
                      <a:r>
                        <a:rPr lang="ar-AE" sz="1800" b="0" i="0" kern="1200" dirty="0" smtClean="0">
                          <a:solidFill>
                            <a:schemeClr val="dk1"/>
                          </a:solidFill>
                          <a:latin typeface="+mn-lt"/>
                          <a:ea typeface="+mn-ea"/>
                          <a:cs typeface="+mn-cs"/>
                        </a:rPr>
                        <a:t>التوجه إلى أقرب مستشفى</a:t>
                      </a:r>
                      <a:endParaRPr lang="fr-FR" dirty="0"/>
                    </a:p>
                  </a:txBody>
                  <a:tcPr/>
                </a:tc>
                <a:tc>
                  <a:txBody>
                    <a:bodyPr/>
                    <a:lstStyle/>
                    <a:p>
                      <a:pPr algn="ctr"/>
                      <a:r>
                        <a:rPr lang="ar-AE" sz="1800" b="0" i="0" kern="1200" dirty="0" smtClean="0">
                          <a:solidFill>
                            <a:schemeClr val="dk1"/>
                          </a:solidFill>
                          <a:latin typeface="+mn-lt"/>
                          <a:ea typeface="+mn-ea"/>
                          <a:cs typeface="+mn-cs"/>
                        </a:rPr>
                        <a:t>الابتلاع</a:t>
                      </a:r>
                      <a:endParaRPr lang="fr-FR" dirty="0"/>
                    </a:p>
                  </a:txBody>
                  <a:tcPr/>
                </a:tc>
                <a:tc>
                  <a:txBody>
                    <a:bodyPr/>
                    <a:lstStyle/>
                    <a:p>
                      <a:pPr algn="ctr"/>
                      <a:r>
                        <a:rPr lang="fr-FR" dirty="0" smtClean="0"/>
                        <a:t>3</a:t>
                      </a:r>
                      <a:endParaRPr lang="fr-FR" dirty="0"/>
                    </a:p>
                  </a:txBody>
                  <a:tcPr/>
                </a:tc>
              </a:tr>
              <a:tr h="777154">
                <a:tc>
                  <a:txBody>
                    <a:bodyPr/>
                    <a:lstStyle/>
                    <a:p>
                      <a:pPr rtl="1"/>
                      <a:r>
                        <a:rPr lang="ar-AE" sz="1800" b="0" i="0" kern="1200" dirty="0" smtClean="0">
                          <a:solidFill>
                            <a:schemeClr val="dk1"/>
                          </a:solidFill>
                          <a:latin typeface="+mn-lt"/>
                          <a:ea typeface="+mn-ea"/>
                          <a:cs typeface="+mn-cs"/>
                        </a:rPr>
                        <a:t> استعمال مطفأة الحريق  ثاني أكسيد الكربون ، رغوة ، مسحوق جاف</a:t>
                      </a:r>
                    </a:p>
                  </a:txBody>
                  <a:tcPr/>
                </a:tc>
                <a:tc>
                  <a:txBody>
                    <a:bodyPr/>
                    <a:lstStyle/>
                    <a:p>
                      <a:pPr algn="ctr"/>
                      <a:r>
                        <a:rPr lang="ar-AE" dirty="0" smtClean="0"/>
                        <a:t>حريق</a:t>
                      </a:r>
                      <a:endParaRPr lang="fr-FR" dirty="0"/>
                    </a:p>
                  </a:txBody>
                  <a:tcPr/>
                </a:tc>
                <a:tc>
                  <a:txBody>
                    <a:bodyPr/>
                    <a:lstStyle/>
                    <a:p>
                      <a:pPr algn="ctr"/>
                      <a:r>
                        <a:rPr lang="fr-FR" dirty="0" smtClean="0"/>
                        <a:t>4</a:t>
                      </a:r>
                      <a:endParaRPr lang="fr-FR" dirty="0"/>
                    </a:p>
                  </a:txBody>
                  <a:tcPr/>
                </a:tc>
              </a:tr>
              <a:tr h="777154">
                <a:tc>
                  <a:txBody>
                    <a:bodyPr/>
                    <a:lstStyle/>
                    <a:p>
                      <a:pPr algn="ctr"/>
                      <a:r>
                        <a:rPr lang="ar-AE" dirty="0" smtClean="0"/>
                        <a:t> تطبيق مادّة الرّمل لامتصاص التّسرٌّب </a:t>
                      </a:r>
                      <a:r>
                        <a:rPr lang="ar-AE" dirty="0" err="1" smtClean="0"/>
                        <a:t>او</a:t>
                      </a:r>
                      <a:r>
                        <a:rPr lang="ar-AE" dirty="0" smtClean="0"/>
                        <a:t> اعتماد التّنشيف</a:t>
                      </a:r>
                      <a:endParaRPr lang="fr-FR" dirty="0"/>
                    </a:p>
                  </a:txBody>
                  <a:tcPr/>
                </a:tc>
                <a:tc>
                  <a:txBody>
                    <a:bodyPr/>
                    <a:lstStyle/>
                    <a:p>
                      <a:pPr algn="ctr"/>
                      <a:r>
                        <a:rPr lang="ar-AE" dirty="0" smtClean="0"/>
                        <a:t>تسرّب </a:t>
                      </a:r>
                      <a:endParaRPr lang="fr-FR" dirty="0"/>
                    </a:p>
                  </a:txBody>
                  <a:tcPr/>
                </a:tc>
                <a:tc>
                  <a:txBody>
                    <a:bodyPr/>
                    <a:lstStyle/>
                    <a:p>
                      <a:pPr algn="ctr"/>
                      <a:r>
                        <a:rPr lang="fr-FR" dirty="0" smtClean="0"/>
                        <a:t>5</a:t>
                      </a:r>
                      <a:endParaRPr lang="fr-FR" dirty="0"/>
                    </a:p>
                  </a:txBody>
                  <a:tcPr/>
                </a:tc>
              </a:tr>
            </a:tbl>
          </a:graphicData>
        </a:graphic>
      </p:graphicFrame>
      <p:pic>
        <p:nvPicPr>
          <p:cNvPr id="1027" name="Picture 3"/>
          <p:cNvPicPr>
            <a:picLocks noChangeAspect="1" noChangeArrowheads="1"/>
          </p:cNvPicPr>
          <p:nvPr/>
        </p:nvPicPr>
        <p:blipFill>
          <a:blip r:embed="rId4"/>
          <a:srcRect/>
          <a:stretch>
            <a:fillRect/>
          </a:stretch>
        </p:blipFill>
        <p:spPr bwMode="auto">
          <a:xfrm>
            <a:off x="5643578" y="2214546"/>
            <a:ext cx="714380" cy="714380"/>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a:srcRect/>
          <a:stretch>
            <a:fillRect/>
          </a:stretch>
        </p:blipFill>
        <p:spPr bwMode="auto">
          <a:xfrm>
            <a:off x="4786322" y="2214546"/>
            <a:ext cx="714380" cy="714380"/>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cstate="print"/>
          <a:srcRect/>
          <a:stretch>
            <a:fillRect/>
          </a:stretch>
        </p:blipFill>
        <p:spPr bwMode="auto">
          <a:xfrm>
            <a:off x="4071942" y="2214546"/>
            <a:ext cx="642942" cy="642942"/>
          </a:xfrm>
          <a:prstGeom prst="rect">
            <a:avLst/>
          </a:prstGeom>
          <a:noFill/>
          <a:ln w="9525">
            <a:noFill/>
            <a:miter lim="800000"/>
            <a:headEnd/>
            <a:tailEnd/>
          </a:ln>
          <a:effectLst/>
        </p:spPr>
      </p:pic>
      <p:sp>
        <p:nvSpPr>
          <p:cNvPr id="10" name="ZoneTexte 9"/>
          <p:cNvSpPr txBox="1"/>
          <p:nvPr/>
        </p:nvSpPr>
        <p:spPr>
          <a:xfrm>
            <a:off x="428604" y="2143108"/>
            <a:ext cx="2786082" cy="584775"/>
          </a:xfrm>
          <a:prstGeom prst="rect">
            <a:avLst/>
          </a:prstGeom>
          <a:noFill/>
        </p:spPr>
        <p:txBody>
          <a:bodyPr wrap="square" rtlCol="0">
            <a:spAutoFit/>
          </a:bodyPr>
          <a:lstStyle/>
          <a:p>
            <a:r>
              <a:rPr lang="fr-FR" sz="3200" b="1" dirty="0" smtClean="0">
                <a:solidFill>
                  <a:srgbClr val="FF0000"/>
                </a:solidFill>
                <a:effectLst>
                  <a:outerShdw blurRad="38100" dist="38100" dir="2700000" algn="tl">
                    <a:srgbClr val="000000">
                      <a:alpha val="43137"/>
                    </a:srgbClr>
                  </a:outerShdw>
                </a:effectLst>
              </a:rPr>
              <a:t>FLUX TYPE OM</a:t>
            </a:r>
            <a:endParaRPr lang="fr-FR" sz="2000" dirty="0">
              <a:solidFill>
                <a:srgbClr val="FF0000"/>
              </a:solidFill>
              <a:effectLst>
                <a:outerShdw blurRad="38100" dist="38100" dir="2700000" algn="tl">
                  <a:srgbClr val="000000">
                    <a:alpha val="43137"/>
                  </a:srgbClr>
                </a:outerShdw>
              </a:effectLst>
            </a:endParaRPr>
          </a:p>
        </p:txBody>
      </p:sp>
      <p:sp>
        <p:nvSpPr>
          <p:cNvPr id="11" name="ZoneTexte 10"/>
          <p:cNvSpPr txBox="1"/>
          <p:nvPr/>
        </p:nvSpPr>
        <p:spPr>
          <a:xfrm>
            <a:off x="3429000" y="1214414"/>
            <a:ext cx="785818" cy="461665"/>
          </a:xfrm>
          <a:prstGeom prst="rect">
            <a:avLst/>
          </a:prstGeom>
          <a:noFill/>
        </p:spPr>
        <p:txBody>
          <a:bodyPr wrap="square" rtlCol="0">
            <a:spAutoFit/>
          </a:bodyPr>
          <a:lstStyle/>
          <a:p>
            <a:r>
              <a:rPr lang="fr-FR" sz="2400" b="1" dirty="0" smtClean="0">
                <a:effectLst>
                  <a:outerShdw blurRad="38100" dist="38100" dir="2700000" algn="tl">
                    <a:srgbClr val="000000">
                      <a:alpha val="43137"/>
                    </a:srgbClr>
                  </a:outerShdw>
                </a:effectLst>
              </a:rPr>
              <a:t>FDS</a:t>
            </a:r>
            <a:endParaRPr lang="fr-FR" sz="2400" b="1" dirty="0">
              <a:effectLst>
                <a:outerShdw blurRad="38100" dist="38100" dir="2700000" algn="tl">
                  <a:srgbClr val="000000">
                    <a:alpha val="43137"/>
                  </a:srgbClr>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42852" y="214282"/>
          <a:ext cx="1143008" cy="1619251"/>
        </p:xfrm>
        <a:graphic>
          <a:graphicData uri="http://schemas.openxmlformats.org/presentationml/2006/ole">
            <p:oleObj spid="_x0000_s18434" name="Picture" r:id="rId3" imgW="940320" imgH="1245240" progId="Word.Picture.8">
              <p:embed/>
            </p:oleObj>
          </a:graphicData>
        </a:graphic>
      </p:graphicFrame>
      <p:sp>
        <p:nvSpPr>
          <p:cNvPr id="2" name="Titre 1"/>
          <p:cNvSpPr>
            <a:spLocks noGrp="1"/>
          </p:cNvSpPr>
          <p:nvPr>
            <p:ph type="ctrTitle"/>
          </p:nvPr>
        </p:nvSpPr>
        <p:spPr>
          <a:xfrm>
            <a:off x="1357298" y="214282"/>
            <a:ext cx="5072098" cy="1071570"/>
          </a:xfrm>
        </p:spPr>
        <p:txBody>
          <a:bodyPr>
            <a:normAutofit/>
          </a:bodyPr>
          <a:lstStyle/>
          <a:p>
            <a:r>
              <a:rPr lang="ar-AE" sz="2400" b="1" u="sng" dirty="0" smtClean="0">
                <a:solidFill>
                  <a:schemeClr val="accent1">
                    <a:lumMod val="75000"/>
                  </a:schemeClr>
                </a:solidFill>
                <a:effectLst>
                  <a:outerShdw blurRad="38100" dist="38100" dir="2700000" algn="tl">
                    <a:srgbClr val="000000">
                      <a:alpha val="43137"/>
                    </a:srgbClr>
                  </a:outerShdw>
                </a:effectLst>
              </a:rPr>
              <a:t>إجراءات  السّلامة الواجب اتخاذها والمتعلّقة ببطاقة معطيات السّلامة للمواد الكيميائية</a:t>
            </a:r>
            <a:endParaRPr lang="fr-FR" sz="2400" b="1" u="sng" dirty="0">
              <a:solidFill>
                <a:schemeClr val="accent1">
                  <a:lumMod val="75000"/>
                </a:schemeClr>
              </a:solidFill>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285728" y="2143108"/>
            <a:ext cx="6357982" cy="857256"/>
          </a:xfrm>
          <a:ln w="28575">
            <a:solidFill>
              <a:schemeClr val="tx1"/>
            </a:solidFill>
          </a:ln>
        </p:spPr>
        <p:txBody>
          <a:bodyPr>
            <a:normAutofit/>
          </a:bodyPr>
          <a:lstStyle/>
          <a:p>
            <a:pPr algn="l"/>
            <a:endParaRPr lang="fr-FR" sz="2800" dirty="0">
              <a:solidFill>
                <a:srgbClr val="FF0000"/>
              </a:solidFill>
            </a:endParaRPr>
          </a:p>
        </p:txBody>
      </p:sp>
      <p:sp>
        <p:nvSpPr>
          <p:cNvPr id="5" name="ZoneTexte 4"/>
          <p:cNvSpPr txBox="1"/>
          <p:nvPr/>
        </p:nvSpPr>
        <p:spPr>
          <a:xfrm>
            <a:off x="5072074" y="1357290"/>
            <a:ext cx="1571636" cy="646331"/>
          </a:xfrm>
          <a:prstGeom prst="rect">
            <a:avLst/>
          </a:prstGeom>
          <a:noFill/>
        </p:spPr>
        <p:txBody>
          <a:bodyPr wrap="square" rtlCol="0">
            <a:spAutoFit/>
          </a:bodyPr>
          <a:lstStyle/>
          <a:p>
            <a:pPr algn="r"/>
            <a:r>
              <a:rPr lang="ar-AE" sz="3600" b="1" dirty="0" smtClean="0">
                <a:effectLst>
                  <a:outerShdw blurRad="38100" dist="38100" dir="2700000" algn="tl">
                    <a:srgbClr val="000000">
                      <a:alpha val="43137"/>
                    </a:srgbClr>
                  </a:outerShdw>
                </a:effectLst>
              </a:rPr>
              <a:t>المادّة:</a:t>
            </a:r>
            <a:endParaRPr lang="fr-FR" sz="3600" b="1" dirty="0">
              <a:effectLst>
                <a:outerShdw blurRad="38100" dist="38100" dir="2700000" algn="tl">
                  <a:srgbClr val="000000">
                    <a:alpha val="43137"/>
                  </a:srgbClr>
                </a:outerShdw>
              </a:effectLst>
            </a:endParaRPr>
          </a:p>
        </p:txBody>
      </p:sp>
      <p:graphicFrame>
        <p:nvGraphicFramePr>
          <p:cNvPr id="6" name="Tableau 5"/>
          <p:cNvGraphicFramePr>
            <a:graphicFrameLocks noGrp="1"/>
          </p:cNvGraphicFramePr>
          <p:nvPr/>
        </p:nvGraphicFramePr>
        <p:xfrm>
          <a:off x="285728" y="3214678"/>
          <a:ext cx="6215105" cy="5050121"/>
        </p:xfrm>
        <a:graphic>
          <a:graphicData uri="http://schemas.openxmlformats.org/drawingml/2006/table">
            <a:tbl>
              <a:tblPr firstRow="1" bandRow="1">
                <a:tableStyleId>{5C22544A-7EE6-4342-B048-85BDC9FD1C3A}</a:tableStyleId>
              </a:tblPr>
              <a:tblGrid>
                <a:gridCol w="2952175"/>
                <a:gridCol w="2408354"/>
                <a:gridCol w="854576"/>
              </a:tblGrid>
              <a:tr h="629125">
                <a:tc>
                  <a:txBody>
                    <a:bodyPr/>
                    <a:lstStyle/>
                    <a:p>
                      <a:pPr algn="ctr"/>
                      <a:r>
                        <a:rPr lang="ar-AE" sz="2800" dirty="0" smtClean="0">
                          <a:solidFill>
                            <a:schemeClr val="tx1"/>
                          </a:solidFill>
                          <a:effectLst>
                            <a:outerShdw blurRad="38100" dist="38100" dir="2700000" algn="tl">
                              <a:srgbClr val="000000">
                                <a:alpha val="43137"/>
                              </a:srgbClr>
                            </a:outerShdw>
                          </a:effectLst>
                        </a:rPr>
                        <a:t>التدخّل </a:t>
                      </a:r>
                      <a:r>
                        <a:rPr lang="ar-AE" sz="2800" dirty="0" err="1" smtClean="0">
                          <a:solidFill>
                            <a:schemeClr val="tx1"/>
                          </a:solidFill>
                          <a:effectLst>
                            <a:outerShdw blurRad="38100" dist="38100" dir="2700000" algn="tl">
                              <a:srgbClr val="000000">
                                <a:alpha val="43137"/>
                              </a:srgbClr>
                            </a:outerShdw>
                          </a:effectLst>
                        </a:rPr>
                        <a:t>و</a:t>
                      </a:r>
                      <a:r>
                        <a:rPr lang="ar-AE" sz="2800" dirty="0" smtClean="0">
                          <a:solidFill>
                            <a:schemeClr val="tx1"/>
                          </a:solidFill>
                          <a:effectLst>
                            <a:outerShdw blurRad="38100" dist="38100" dir="2700000" algn="tl">
                              <a:srgbClr val="000000">
                                <a:alpha val="43137"/>
                              </a:srgbClr>
                            </a:outerShdw>
                          </a:effectLst>
                        </a:rPr>
                        <a:t> الإسعاف</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err="1" smtClean="0">
                          <a:solidFill>
                            <a:schemeClr val="tx1"/>
                          </a:solidFill>
                          <a:effectLst>
                            <a:outerShdw blurRad="38100" dist="38100" dir="2700000" algn="tl">
                              <a:srgbClr val="000000">
                                <a:alpha val="43137"/>
                              </a:srgbClr>
                            </a:outerShdw>
                          </a:effectLst>
                        </a:rPr>
                        <a:t>الآخطار</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smtClean="0">
                          <a:solidFill>
                            <a:schemeClr val="tx1"/>
                          </a:solidFill>
                          <a:effectLst>
                            <a:outerShdw blurRad="38100" dist="38100" dir="2700000" algn="tl">
                              <a:srgbClr val="000000">
                                <a:alpha val="43137"/>
                              </a:srgbClr>
                            </a:outerShdw>
                          </a:effectLst>
                        </a:rPr>
                        <a:t>الرّقم</a:t>
                      </a:r>
                      <a:endParaRPr lang="fr-FR" sz="2800" dirty="0">
                        <a:solidFill>
                          <a:schemeClr val="tx1"/>
                        </a:solidFill>
                        <a:effectLst>
                          <a:outerShdw blurRad="38100" dist="38100" dir="2700000" algn="tl">
                            <a:srgbClr val="000000">
                              <a:alpha val="43137"/>
                            </a:srgbClr>
                          </a:outerShdw>
                        </a:effectLst>
                      </a:endParaRPr>
                    </a:p>
                  </a:txBody>
                  <a:tcPr/>
                </a:tc>
              </a:tr>
              <a:tr h="1776352">
                <a:tc>
                  <a:txBody>
                    <a:bodyPr/>
                    <a:lstStyle/>
                    <a:p>
                      <a:pPr algn="ctr"/>
                      <a:r>
                        <a:rPr lang="ar-AE" sz="1800" b="0" i="0" kern="1200" dirty="0" smtClean="0">
                          <a:solidFill>
                            <a:schemeClr val="dk1"/>
                          </a:solidFill>
                          <a:latin typeface="+mn-lt"/>
                          <a:ea typeface="+mn-ea"/>
                          <a:cs typeface="+mn-cs"/>
                        </a:rPr>
                        <a:t>قم بارتداء القفازات الواقية / الملابس الواقية / واقي العين / واقي الوجه</a:t>
                      </a:r>
                      <a:endParaRPr lang="fr-FR" sz="1800" b="0" i="0" kern="1200" dirty="0" smtClean="0">
                        <a:solidFill>
                          <a:schemeClr val="dk1"/>
                        </a:solidFill>
                        <a:latin typeface="+mn-lt"/>
                        <a:ea typeface="+mn-ea"/>
                        <a:cs typeface="+mn-cs"/>
                      </a:endParaRPr>
                    </a:p>
                    <a:p>
                      <a:pPr algn="ctr"/>
                      <a:r>
                        <a:rPr lang="ar-AE" dirty="0" smtClean="0"/>
                        <a:t>غسل الجلد بالماء</a:t>
                      </a:r>
                      <a:r>
                        <a:rPr lang="fr-FR" dirty="0" smtClean="0"/>
                        <a:t>-</a:t>
                      </a:r>
                    </a:p>
                    <a:p>
                      <a:pPr algn="ctr"/>
                      <a:r>
                        <a:rPr lang="ar-AE" dirty="0" smtClean="0"/>
                        <a:t>اغسل بالماء بحذر لعدة دقائق</a:t>
                      </a:r>
                      <a:r>
                        <a:rPr lang="fr-FR" dirty="0" smtClean="0"/>
                        <a:t>-</a:t>
                      </a:r>
                      <a:endParaRPr lang="fr-FR" dirty="0"/>
                    </a:p>
                  </a:txBody>
                  <a:tcPr/>
                </a:tc>
                <a:tc>
                  <a:txBody>
                    <a:bodyPr/>
                    <a:lstStyle/>
                    <a:p>
                      <a:pPr algn="ctr"/>
                      <a:r>
                        <a:rPr lang="ar-AE" sz="1800" b="0" i="0" kern="1200" dirty="0" smtClean="0">
                          <a:solidFill>
                            <a:schemeClr val="dk1"/>
                          </a:solidFill>
                          <a:latin typeface="+mn-lt"/>
                          <a:ea typeface="+mn-ea"/>
                          <a:cs typeface="+mn-cs"/>
                        </a:rPr>
                        <a:t>حروق جلدية شديدة وأضرار خطيرة بالعين</a:t>
                      </a:r>
                      <a:endParaRPr lang="fr-FR" dirty="0"/>
                    </a:p>
                  </a:txBody>
                  <a:tcPr/>
                </a:tc>
                <a:tc>
                  <a:txBody>
                    <a:bodyPr/>
                    <a:lstStyle/>
                    <a:p>
                      <a:pPr algn="ctr"/>
                      <a:r>
                        <a:rPr lang="fr-FR" dirty="0" smtClean="0"/>
                        <a:t>1</a:t>
                      </a:r>
                      <a:endParaRPr lang="fr-FR" dirty="0"/>
                    </a:p>
                  </a:txBody>
                  <a:tcPr/>
                </a:tc>
              </a:tr>
              <a:tr h="450256">
                <a:tc>
                  <a:txBody>
                    <a:bodyPr/>
                    <a:lstStyle/>
                    <a:p>
                      <a:pPr algn="ctr"/>
                      <a:r>
                        <a:rPr lang="ar-AE" dirty="0" smtClean="0"/>
                        <a:t>استعمال قناع الوقاية</a:t>
                      </a:r>
                      <a:endParaRPr lang="fr-FR" dirty="0" smtClean="0"/>
                    </a:p>
                    <a:p>
                      <a:pPr algn="ctr"/>
                      <a:r>
                        <a:rPr lang="ar-AE" dirty="0" smtClean="0"/>
                        <a:t>التوجّه </a:t>
                      </a:r>
                      <a:r>
                        <a:rPr lang="ar-AE" dirty="0" err="1" smtClean="0"/>
                        <a:t>الى</a:t>
                      </a:r>
                      <a:r>
                        <a:rPr lang="ar-AE" dirty="0" smtClean="0"/>
                        <a:t> منطقة </a:t>
                      </a:r>
                      <a:r>
                        <a:rPr lang="ar-AE" dirty="0" err="1" smtClean="0"/>
                        <a:t>تهوئة</a:t>
                      </a:r>
                      <a:endParaRPr lang="fr-FR" dirty="0"/>
                    </a:p>
                  </a:txBody>
                  <a:tcPr/>
                </a:tc>
                <a:tc>
                  <a:txBody>
                    <a:bodyPr/>
                    <a:lstStyle/>
                    <a:p>
                      <a:pPr algn="ctr"/>
                      <a:r>
                        <a:rPr lang="ar-AE" sz="1800" b="0" i="0" kern="1200" dirty="0" smtClean="0">
                          <a:solidFill>
                            <a:schemeClr val="dk1"/>
                          </a:solidFill>
                          <a:latin typeface="+mn-lt"/>
                          <a:ea typeface="+mn-ea"/>
                          <a:cs typeface="+mn-cs"/>
                        </a:rPr>
                        <a:t>الجهاز التنفسي</a:t>
                      </a:r>
                      <a:endParaRPr lang="fr-FR" dirty="0"/>
                    </a:p>
                  </a:txBody>
                  <a:tcPr/>
                </a:tc>
                <a:tc>
                  <a:txBody>
                    <a:bodyPr/>
                    <a:lstStyle/>
                    <a:p>
                      <a:pPr algn="ctr"/>
                      <a:r>
                        <a:rPr lang="fr-FR" dirty="0" smtClean="0"/>
                        <a:t>2</a:t>
                      </a:r>
                      <a:endParaRPr lang="fr-FR" dirty="0"/>
                    </a:p>
                  </a:txBody>
                  <a:tcPr/>
                </a:tc>
              </a:tr>
              <a:tr h="450256">
                <a:tc>
                  <a:txBody>
                    <a:bodyPr/>
                    <a:lstStyle/>
                    <a:p>
                      <a:pPr algn="ctr"/>
                      <a:r>
                        <a:rPr lang="ar-AE" sz="1800" b="0" i="0" kern="1200" dirty="0" smtClean="0">
                          <a:solidFill>
                            <a:schemeClr val="dk1"/>
                          </a:solidFill>
                          <a:latin typeface="+mn-lt"/>
                          <a:ea typeface="+mn-ea"/>
                          <a:cs typeface="+mn-cs"/>
                        </a:rPr>
                        <a:t>التوجه إلى أقرب مستشفى</a:t>
                      </a:r>
                      <a:endParaRPr lang="fr-FR" dirty="0"/>
                    </a:p>
                  </a:txBody>
                  <a:tcPr/>
                </a:tc>
                <a:tc>
                  <a:txBody>
                    <a:bodyPr/>
                    <a:lstStyle/>
                    <a:p>
                      <a:pPr algn="ctr"/>
                      <a:r>
                        <a:rPr lang="ar-AE" sz="1800" b="0" i="0" kern="1200" dirty="0" smtClean="0">
                          <a:solidFill>
                            <a:schemeClr val="dk1"/>
                          </a:solidFill>
                          <a:latin typeface="+mn-lt"/>
                          <a:ea typeface="+mn-ea"/>
                          <a:cs typeface="+mn-cs"/>
                        </a:rPr>
                        <a:t>الابتلاع</a:t>
                      </a:r>
                      <a:endParaRPr lang="fr-FR" dirty="0"/>
                    </a:p>
                  </a:txBody>
                  <a:tcPr/>
                </a:tc>
                <a:tc>
                  <a:txBody>
                    <a:bodyPr/>
                    <a:lstStyle/>
                    <a:p>
                      <a:pPr algn="ctr"/>
                      <a:r>
                        <a:rPr lang="fr-FR" dirty="0" smtClean="0"/>
                        <a:t>3</a:t>
                      </a:r>
                      <a:endParaRPr lang="fr-FR" dirty="0"/>
                    </a:p>
                  </a:txBody>
                  <a:tcPr/>
                </a:tc>
              </a:tr>
              <a:tr h="777154">
                <a:tc>
                  <a:txBody>
                    <a:bodyPr/>
                    <a:lstStyle/>
                    <a:p>
                      <a:pPr rtl="1"/>
                      <a:r>
                        <a:rPr lang="ar-AE" sz="1800" b="0" i="0" kern="1200" dirty="0" smtClean="0">
                          <a:solidFill>
                            <a:schemeClr val="dk1"/>
                          </a:solidFill>
                          <a:latin typeface="+mn-lt"/>
                          <a:ea typeface="+mn-ea"/>
                          <a:cs typeface="+mn-cs"/>
                        </a:rPr>
                        <a:t>استعمال مطفأة الحريق  ثاني أكسيد الكربون ، رغوة ، مسحوق جاف</a:t>
                      </a:r>
                    </a:p>
                  </a:txBody>
                  <a:tcPr/>
                </a:tc>
                <a:tc>
                  <a:txBody>
                    <a:bodyPr/>
                    <a:lstStyle/>
                    <a:p>
                      <a:pPr algn="ctr"/>
                      <a:r>
                        <a:rPr lang="ar-AE" dirty="0" smtClean="0"/>
                        <a:t>حريق</a:t>
                      </a:r>
                      <a:endParaRPr lang="fr-FR" dirty="0"/>
                    </a:p>
                  </a:txBody>
                  <a:tcPr/>
                </a:tc>
                <a:tc>
                  <a:txBody>
                    <a:bodyPr/>
                    <a:lstStyle/>
                    <a:p>
                      <a:pPr algn="ctr"/>
                      <a:r>
                        <a:rPr lang="fr-FR" dirty="0" smtClean="0"/>
                        <a:t>4</a:t>
                      </a:r>
                      <a:endParaRPr lang="fr-FR" dirty="0"/>
                    </a:p>
                  </a:txBody>
                  <a:tcPr/>
                </a:tc>
              </a:tr>
              <a:tr h="777154">
                <a:tc>
                  <a:txBody>
                    <a:bodyPr/>
                    <a:lstStyle/>
                    <a:p>
                      <a:pPr algn="ctr"/>
                      <a:r>
                        <a:rPr lang="ar-AE" dirty="0" smtClean="0"/>
                        <a:t> تطبيق مادّة الرّمل لامتصاص التّسرٌّب </a:t>
                      </a:r>
                      <a:r>
                        <a:rPr lang="ar-AE" dirty="0" err="1" smtClean="0"/>
                        <a:t>او</a:t>
                      </a:r>
                      <a:r>
                        <a:rPr lang="ar-AE" dirty="0" smtClean="0"/>
                        <a:t> اعتماد التّنشيف</a:t>
                      </a:r>
                      <a:endParaRPr lang="fr-FR" dirty="0"/>
                    </a:p>
                  </a:txBody>
                  <a:tcPr/>
                </a:tc>
                <a:tc>
                  <a:txBody>
                    <a:bodyPr/>
                    <a:lstStyle/>
                    <a:p>
                      <a:pPr algn="ctr"/>
                      <a:r>
                        <a:rPr lang="ar-AE" dirty="0" smtClean="0"/>
                        <a:t>تسرّب </a:t>
                      </a:r>
                      <a:endParaRPr lang="fr-FR" dirty="0"/>
                    </a:p>
                  </a:txBody>
                  <a:tcPr/>
                </a:tc>
                <a:tc>
                  <a:txBody>
                    <a:bodyPr/>
                    <a:lstStyle/>
                    <a:p>
                      <a:pPr algn="ctr"/>
                      <a:r>
                        <a:rPr lang="fr-FR" dirty="0" smtClean="0"/>
                        <a:t>5</a:t>
                      </a:r>
                      <a:endParaRPr lang="fr-FR" dirty="0"/>
                    </a:p>
                  </a:txBody>
                  <a:tcPr/>
                </a:tc>
              </a:tr>
            </a:tbl>
          </a:graphicData>
        </a:graphic>
      </p:graphicFrame>
      <p:pic>
        <p:nvPicPr>
          <p:cNvPr id="1027" name="Picture 3"/>
          <p:cNvPicPr>
            <a:picLocks noChangeAspect="1" noChangeArrowheads="1"/>
          </p:cNvPicPr>
          <p:nvPr/>
        </p:nvPicPr>
        <p:blipFill>
          <a:blip r:embed="rId4"/>
          <a:srcRect/>
          <a:stretch>
            <a:fillRect/>
          </a:stretch>
        </p:blipFill>
        <p:spPr bwMode="auto">
          <a:xfrm>
            <a:off x="5643578" y="2214546"/>
            <a:ext cx="714380" cy="714380"/>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a:srcRect/>
          <a:stretch>
            <a:fillRect/>
          </a:stretch>
        </p:blipFill>
        <p:spPr bwMode="auto">
          <a:xfrm>
            <a:off x="4786322" y="2214546"/>
            <a:ext cx="714380" cy="714380"/>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cstate="print"/>
          <a:srcRect/>
          <a:stretch>
            <a:fillRect/>
          </a:stretch>
        </p:blipFill>
        <p:spPr bwMode="auto">
          <a:xfrm>
            <a:off x="4071942" y="2214546"/>
            <a:ext cx="642942" cy="642942"/>
          </a:xfrm>
          <a:prstGeom prst="rect">
            <a:avLst/>
          </a:prstGeom>
          <a:noFill/>
          <a:ln w="9525">
            <a:noFill/>
            <a:miter lim="800000"/>
            <a:headEnd/>
            <a:tailEnd/>
          </a:ln>
          <a:effectLst/>
        </p:spPr>
      </p:pic>
      <p:sp>
        <p:nvSpPr>
          <p:cNvPr id="10" name="ZoneTexte 9"/>
          <p:cNvSpPr txBox="1"/>
          <p:nvPr/>
        </p:nvSpPr>
        <p:spPr>
          <a:xfrm>
            <a:off x="3143248" y="1071538"/>
            <a:ext cx="785818" cy="461665"/>
          </a:xfrm>
          <a:prstGeom prst="rect">
            <a:avLst/>
          </a:prstGeom>
          <a:noFill/>
        </p:spPr>
        <p:txBody>
          <a:bodyPr wrap="square" rtlCol="0">
            <a:spAutoFit/>
          </a:bodyPr>
          <a:lstStyle/>
          <a:p>
            <a:r>
              <a:rPr lang="fr-FR" sz="2400" b="1" dirty="0" smtClean="0">
                <a:effectLst>
                  <a:outerShdw blurRad="38100" dist="38100" dir="2700000" algn="tl">
                    <a:srgbClr val="000000">
                      <a:alpha val="43137"/>
                    </a:srgbClr>
                  </a:outerShdw>
                </a:effectLst>
              </a:rPr>
              <a:t>FDS</a:t>
            </a:r>
            <a:endParaRPr lang="fr-FR" sz="2400" b="1" dirty="0">
              <a:effectLst>
                <a:outerShdw blurRad="38100" dist="38100" dir="2700000" algn="tl">
                  <a:srgbClr val="000000">
                    <a:alpha val="43137"/>
                  </a:srgbClr>
                </a:outerShdw>
              </a:effectLst>
            </a:endParaRPr>
          </a:p>
        </p:txBody>
      </p:sp>
      <p:sp>
        <p:nvSpPr>
          <p:cNvPr id="13" name="ZoneTexte 12"/>
          <p:cNvSpPr txBox="1"/>
          <p:nvPr/>
        </p:nvSpPr>
        <p:spPr>
          <a:xfrm>
            <a:off x="428604" y="2357422"/>
            <a:ext cx="3786214" cy="461665"/>
          </a:xfrm>
          <a:prstGeom prst="rect">
            <a:avLst/>
          </a:prstGeom>
          <a:noFill/>
        </p:spPr>
        <p:txBody>
          <a:bodyPr wrap="square" rtlCol="0">
            <a:spAutoFit/>
          </a:bodyPr>
          <a:lstStyle/>
          <a:p>
            <a:r>
              <a:rPr lang="fr-FR" sz="2400" b="1" dirty="0" smtClean="0">
                <a:solidFill>
                  <a:srgbClr val="FF0000"/>
                </a:solidFill>
                <a:effectLst>
                  <a:outerShdw blurRad="38100" dist="38100" dir="2700000" algn="tl">
                    <a:srgbClr val="000000">
                      <a:alpha val="43137"/>
                    </a:srgbClr>
                  </a:outerShdw>
                </a:effectLst>
              </a:rPr>
              <a:t>ACIDE SULFURIQUE 98 %</a:t>
            </a:r>
            <a:endParaRPr lang="fr-FR" sz="1600"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42852" y="214282"/>
          <a:ext cx="1143008" cy="1619251"/>
        </p:xfrm>
        <a:graphic>
          <a:graphicData uri="http://schemas.openxmlformats.org/presentationml/2006/ole">
            <p:oleObj spid="_x0000_s23554" name="Picture" r:id="rId3" imgW="940320" imgH="1245240" progId="Word.Picture.8">
              <p:embed/>
            </p:oleObj>
          </a:graphicData>
        </a:graphic>
      </p:graphicFrame>
      <p:sp>
        <p:nvSpPr>
          <p:cNvPr id="2" name="Titre 1"/>
          <p:cNvSpPr>
            <a:spLocks noGrp="1"/>
          </p:cNvSpPr>
          <p:nvPr>
            <p:ph type="ctrTitle"/>
          </p:nvPr>
        </p:nvSpPr>
        <p:spPr>
          <a:xfrm>
            <a:off x="1357298" y="214282"/>
            <a:ext cx="5072098" cy="1071570"/>
          </a:xfrm>
        </p:spPr>
        <p:txBody>
          <a:bodyPr>
            <a:normAutofit/>
          </a:bodyPr>
          <a:lstStyle/>
          <a:p>
            <a:r>
              <a:rPr lang="ar-AE" sz="2400" b="1" u="sng" dirty="0" smtClean="0">
                <a:solidFill>
                  <a:schemeClr val="accent1">
                    <a:lumMod val="75000"/>
                  </a:schemeClr>
                </a:solidFill>
                <a:effectLst>
                  <a:outerShdw blurRad="38100" dist="38100" dir="2700000" algn="tl">
                    <a:srgbClr val="000000">
                      <a:alpha val="43137"/>
                    </a:srgbClr>
                  </a:outerShdw>
                </a:effectLst>
              </a:rPr>
              <a:t>إجراءات  السّلامة الواجب اتخاذها والمتعلّقة ببطاقة معطيات السّلامة للمواد الكيميائية</a:t>
            </a:r>
            <a:endParaRPr lang="fr-FR" sz="2400" b="1" u="sng" dirty="0">
              <a:solidFill>
                <a:schemeClr val="accent1">
                  <a:lumMod val="75000"/>
                </a:schemeClr>
              </a:solidFill>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285728" y="2143108"/>
            <a:ext cx="6357982" cy="857256"/>
          </a:xfrm>
          <a:ln w="28575">
            <a:solidFill>
              <a:schemeClr val="tx1"/>
            </a:solidFill>
          </a:ln>
        </p:spPr>
        <p:txBody>
          <a:bodyPr>
            <a:normAutofit/>
          </a:bodyPr>
          <a:lstStyle/>
          <a:p>
            <a:pPr algn="l"/>
            <a:endParaRPr lang="fr-FR" sz="2800" dirty="0">
              <a:solidFill>
                <a:srgbClr val="FF0000"/>
              </a:solidFill>
            </a:endParaRPr>
          </a:p>
        </p:txBody>
      </p:sp>
      <p:sp>
        <p:nvSpPr>
          <p:cNvPr id="5" name="ZoneTexte 4"/>
          <p:cNvSpPr txBox="1"/>
          <p:nvPr/>
        </p:nvSpPr>
        <p:spPr>
          <a:xfrm>
            <a:off x="5072074" y="1357290"/>
            <a:ext cx="1571636" cy="646331"/>
          </a:xfrm>
          <a:prstGeom prst="rect">
            <a:avLst/>
          </a:prstGeom>
          <a:noFill/>
        </p:spPr>
        <p:txBody>
          <a:bodyPr wrap="square" rtlCol="0">
            <a:spAutoFit/>
          </a:bodyPr>
          <a:lstStyle/>
          <a:p>
            <a:pPr algn="r"/>
            <a:r>
              <a:rPr lang="ar-AE" sz="3600" b="1" dirty="0" smtClean="0">
                <a:effectLst>
                  <a:outerShdw blurRad="38100" dist="38100" dir="2700000" algn="tl">
                    <a:srgbClr val="000000">
                      <a:alpha val="43137"/>
                    </a:srgbClr>
                  </a:outerShdw>
                </a:effectLst>
              </a:rPr>
              <a:t>المادّة:</a:t>
            </a:r>
            <a:endParaRPr lang="fr-FR" sz="3600" b="1" dirty="0">
              <a:effectLst>
                <a:outerShdw blurRad="38100" dist="38100" dir="2700000" algn="tl">
                  <a:srgbClr val="000000">
                    <a:alpha val="43137"/>
                  </a:srgbClr>
                </a:outerShdw>
              </a:effectLst>
            </a:endParaRPr>
          </a:p>
        </p:txBody>
      </p:sp>
      <p:graphicFrame>
        <p:nvGraphicFramePr>
          <p:cNvPr id="6" name="Tableau 5"/>
          <p:cNvGraphicFramePr>
            <a:graphicFrameLocks noGrp="1"/>
          </p:cNvGraphicFramePr>
          <p:nvPr/>
        </p:nvGraphicFramePr>
        <p:xfrm>
          <a:off x="285728" y="3214678"/>
          <a:ext cx="6215105" cy="5050121"/>
        </p:xfrm>
        <a:graphic>
          <a:graphicData uri="http://schemas.openxmlformats.org/drawingml/2006/table">
            <a:tbl>
              <a:tblPr firstRow="1" bandRow="1">
                <a:tableStyleId>{5C22544A-7EE6-4342-B048-85BDC9FD1C3A}</a:tableStyleId>
              </a:tblPr>
              <a:tblGrid>
                <a:gridCol w="2952175"/>
                <a:gridCol w="2408354"/>
                <a:gridCol w="854576"/>
              </a:tblGrid>
              <a:tr h="629125">
                <a:tc>
                  <a:txBody>
                    <a:bodyPr/>
                    <a:lstStyle/>
                    <a:p>
                      <a:pPr algn="ctr"/>
                      <a:r>
                        <a:rPr lang="ar-AE" sz="2800" dirty="0" smtClean="0">
                          <a:solidFill>
                            <a:schemeClr val="tx1"/>
                          </a:solidFill>
                          <a:effectLst>
                            <a:outerShdw blurRad="38100" dist="38100" dir="2700000" algn="tl">
                              <a:srgbClr val="000000">
                                <a:alpha val="43137"/>
                              </a:srgbClr>
                            </a:outerShdw>
                          </a:effectLst>
                        </a:rPr>
                        <a:t>التدخّل </a:t>
                      </a:r>
                      <a:r>
                        <a:rPr lang="ar-AE" sz="2800" dirty="0" err="1" smtClean="0">
                          <a:solidFill>
                            <a:schemeClr val="tx1"/>
                          </a:solidFill>
                          <a:effectLst>
                            <a:outerShdw blurRad="38100" dist="38100" dir="2700000" algn="tl">
                              <a:srgbClr val="000000">
                                <a:alpha val="43137"/>
                              </a:srgbClr>
                            </a:outerShdw>
                          </a:effectLst>
                        </a:rPr>
                        <a:t>و</a:t>
                      </a:r>
                      <a:r>
                        <a:rPr lang="ar-AE" sz="2800" dirty="0" smtClean="0">
                          <a:solidFill>
                            <a:schemeClr val="tx1"/>
                          </a:solidFill>
                          <a:effectLst>
                            <a:outerShdw blurRad="38100" dist="38100" dir="2700000" algn="tl">
                              <a:srgbClr val="000000">
                                <a:alpha val="43137"/>
                              </a:srgbClr>
                            </a:outerShdw>
                          </a:effectLst>
                        </a:rPr>
                        <a:t> الإسعاف</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err="1" smtClean="0">
                          <a:solidFill>
                            <a:schemeClr val="tx1"/>
                          </a:solidFill>
                          <a:effectLst>
                            <a:outerShdw blurRad="38100" dist="38100" dir="2700000" algn="tl">
                              <a:srgbClr val="000000">
                                <a:alpha val="43137"/>
                              </a:srgbClr>
                            </a:outerShdw>
                          </a:effectLst>
                        </a:rPr>
                        <a:t>الآخطار</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smtClean="0">
                          <a:solidFill>
                            <a:schemeClr val="tx1"/>
                          </a:solidFill>
                          <a:effectLst>
                            <a:outerShdw blurRad="38100" dist="38100" dir="2700000" algn="tl">
                              <a:srgbClr val="000000">
                                <a:alpha val="43137"/>
                              </a:srgbClr>
                            </a:outerShdw>
                          </a:effectLst>
                        </a:rPr>
                        <a:t>الرّقم</a:t>
                      </a:r>
                      <a:endParaRPr lang="fr-FR" sz="2800" dirty="0">
                        <a:solidFill>
                          <a:schemeClr val="tx1"/>
                        </a:solidFill>
                        <a:effectLst>
                          <a:outerShdw blurRad="38100" dist="38100" dir="2700000" algn="tl">
                            <a:srgbClr val="000000">
                              <a:alpha val="43137"/>
                            </a:srgbClr>
                          </a:outerShdw>
                        </a:effectLst>
                      </a:endParaRPr>
                    </a:p>
                  </a:txBody>
                  <a:tcPr/>
                </a:tc>
              </a:tr>
              <a:tr h="1776352">
                <a:tc>
                  <a:txBody>
                    <a:bodyPr/>
                    <a:lstStyle/>
                    <a:p>
                      <a:pPr algn="ctr"/>
                      <a:r>
                        <a:rPr lang="ar-AE" sz="1800" b="0" i="0" kern="1200" dirty="0" smtClean="0">
                          <a:solidFill>
                            <a:schemeClr val="dk1"/>
                          </a:solidFill>
                          <a:latin typeface="+mn-lt"/>
                          <a:ea typeface="+mn-ea"/>
                          <a:cs typeface="+mn-cs"/>
                        </a:rPr>
                        <a:t>قم بارتداء القفازات الواقية / الملابس الواقية / واقي العين / واقي الوجه</a:t>
                      </a:r>
                      <a:endParaRPr lang="fr-FR" sz="1800" b="0" i="0" kern="1200" dirty="0" smtClean="0">
                        <a:solidFill>
                          <a:schemeClr val="dk1"/>
                        </a:solidFill>
                        <a:latin typeface="+mn-lt"/>
                        <a:ea typeface="+mn-ea"/>
                        <a:cs typeface="+mn-cs"/>
                      </a:endParaRPr>
                    </a:p>
                    <a:p>
                      <a:pPr algn="ctr"/>
                      <a:r>
                        <a:rPr lang="ar-AE" dirty="0" smtClean="0"/>
                        <a:t>غسل الجلد بالماء</a:t>
                      </a:r>
                      <a:r>
                        <a:rPr lang="fr-FR" dirty="0" smtClean="0"/>
                        <a:t>-</a:t>
                      </a:r>
                    </a:p>
                    <a:p>
                      <a:pPr algn="ctr"/>
                      <a:r>
                        <a:rPr lang="ar-AE" dirty="0" smtClean="0"/>
                        <a:t>اغسل بالماء بحذر لعدة دقائق</a:t>
                      </a:r>
                      <a:r>
                        <a:rPr lang="fr-FR" dirty="0" smtClean="0"/>
                        <a:t>-</a:t>
                      </a:r>
                      <a:endParaRPr lang="fr-FR" dirty="0"/>
                    </a:p>
                  </a:txBody>
                  <a:tcPr/>
                </a:tc>
                <a:tc>
                  <a:txBody>
                    <a:bodyPr/>
                    <a:lstStyle/>
                    <a:p>
                      <a:pPr algn="ctr"/>
                      <a:r>
                        <a:rPr lang="ar-AE" sz="1800" b="0" i="0" kern="1200" dirty="0" smtClean="0">
                          <a:solidFill>
                            <a:schemeClr val="dk1"/>
                          </a:solidFill>
                          <a:latin typeface="+mn-lt"/>
                          <a:ea typeface="+mn-ea"/>
                          <a:cs typeface="+mn-cs"/>
                        </a:rPr>
                        <a:t>حروق جلدية شديدة وأضرار خطيرة بالعين</a:t>
                      </a:r>
                      <a:endParaRPr lang="fr-FR" dirty="0"/>
                    </a:p>
                  </a:txBody>
                  <a:tcPr/>
                </a:tc>
                <a:tc>
                  <a:txBody>
                    <a:bodyPr/>
                    <a:lstStyle/>
                    <a:p>
                      <a:pPr algn="ctr"/>
                      <a:r>
                        <a:rPr lang="fr-FR" dirty="0" smtClean="0"/>
                        <a:t>1</a:t>
                      </a:r>
                      <a:endParaRPr lang="fr-FR" dirty="0"/>
                    </a:p>
                  </a:txBody>
                  <a:tcPr/>
                </a:tc>
              </a:tr>
              <a:tr h="450256">
                <a:tc>
                  <a:txBody>
                    <a:bodyPr/>
                    <a:lstStyle/>
                    <a:p>
                      <a:pPr algn="ctr"/>
                      <a:r>
                        <a:rPr lang="ar-AE" dirty="0" smtClean="0"/>
                        <a:t>استعمال قناع الوقاية</a:t>
                      </a:r>
                      <a:endParaRPr lang="fr-FR" dirty="0" smtClean="0"/>
                    </a:p>
                    <a:p>
                      <a:pPr algn="ctr"/>
                      <a:r>
                        <a:rPr lang="ar-AE" dirty="0" smtClean="0"/>
                        <a:t>التوجّه </a:t>
                      </a:r>
                      <a:r>
                        <a:rPr lang="ar-AE" dirty="0" err="1" smtClean="0"/>
                        <a:t>الى</a:t>
                      </a:r>
                      <a:r>
                        <a:rPr lang="ar-AE" dirty="0" smtClean="0"/>
                        <a:t> منطقة </a:t>
                      </a:r>
                      <a:r>
                        <a:rPr lang="ar-AE" dirty="0" err="1" smtClean="0"/>
                        <a:t>تهوئة</a:t>
                      </a:r>
                      <a:endParaRPr lang="fr-FR" dirty="0"/>
                    </a:p>
                  </a:txBody>
                  <a:tcPr/>
                </a:tc>
                <a:tc>
                  <a:txBody>
                    <a:bodyPr/>
                    <a:lstStyle/>
                    <a:p>
                      <a:pPr algn="ctr"/>
                      <a:r>
                        <a:rPr lang="ar-AE" sz="1800" b="0" i="0" kern="1200" dirty="0" smtClean="0">
                          <a:solidFill>
                            <a:schemeClr val="dk1"/>
                          </a:solidFill>
                          <a:latin typeface="+mn-lt"/>
                          <a:ea typeface="+mn-ea"/>
                          <a:cs typeface="+mn-cs"/>
                        </a:rPr>
                        <a:t>الجهاز التنفسي</a:t>
                      </a:r>
                      <a:endParaRPr lang="fr-FR" dirty="0"/>
                    </a:p>
                  </a:txBody>
                  <a:tcPr/>
                </a:tc>
                <a:tc>
                  <a:txBody>
                    <a:bodyPr/>
                    <a:lstStyle/>
                    <a:p>
                      <a:pPr algn="ctr"/>
                      <a:r>
                        <a:rPr lang="fr-FR" dirty="0" smtClean="0"/>
                        <a:t>2</a:t>
                      </a:r>
                      <a:endParaRPr lang="fr-FR" dirty="0"/>
                    </a:p>
                  </a:txBody>
                  <a:tcPr/>
                </a:tc>
              </a:tr>
              <a:tr h="450256">
                <a:tc>
                  <a:txBody>
                    <a:bodyPr/>
                    <a:lstStyle/>
                    <a:p>
                      <a:pPr algn="ctr"/>
                      <a:r>
                        <a:rPr lang="ar-AE" sz="1800" b="0" i="0" kern="1200" dirty="0" smtClean="0">
                          <a:solidFill>
                            <a:schemeClr val="dk1"/>
                          </a:solidFill>
                          <a:latin typeface="+mn-lt"/>
                          <a:ea typeface="+mn-ea"/>
                          <a:cs typeface="+mn-cs"/>
                        </a:rPr>
                        <a:t>التوجه إلى أقرب مستشفى</a:t>
                      </a:r>
                      <a:endParaRPr lang="fr-FR" dirty="0"/>
                    </a:p>
                  </a:txBody>
                  <a:tcPr/>
                </a:tc>
                <a:tc>
                  <a:txBody>
                    <a:bodyPr/>
                    <a:lstStyle/>
                    <a:p>
                      <a:pPr algn="ctr"/>
                      <a:r>
                        <a:rPr lang="ar-AE" sz="1800" b="0" i="0" kern="1200" dirty="0" smtClean="0">
                          <a:solidFill>
                            <a:schemeClr val="dk1"/>
                          </a:solidFill>
                          <a:latin typeface="+mn-lt"/>
                          <a:ea typeface="+mn-ea"/>
                          <a:cs typeface="+mn-cs"/>
                        </a:rPr>
                        <a:t>الابتلاع</a:t>
                      </a:r>
                      <a:endParaRPr lang="fr-FR" dirty="0"/>
                    </a:p>
                  </a:txBody>
                  <a:tcPr/>
                </a:tc>
                <a:tc>
                  <a:txBody>
                    <a:bodyPr/>
                    <a:lstStyle/>
                    <a:p>
                      <a:pPr algn="ctr"/>
                      <a:r>
                        <a:rPr lang="fr-FR" dirty="0" smtClean="0"/>
                        <a:t>3</a:t>
                      </a:r>
                      <a:endParaRPr lang="fr-FR" dirty="0"/>
                    </a:p>
                  </a:txBody>
                  <a:tcPr/>
                </a:tc>
              </a:tr>
              <a:tr h="777154">
                <a:tc>
                  <a:txBody>
                    <a:bodyPr/>
                    <a:lstStyle/>
                    <a:p>
                      <a:pPr rtl="1"/>
                      <a:r>
                        <a:rPr lang="ar-AE" sz="1800" b="0" i="0" kern="1200" dirty="0" smtClean="0">
                          <a:solidFill>
                            <a:schemeClr val="dk1"/>
                          </a:solidFill>
                          <a:latin typeface="+mn-lt"/>
                          <a:ea typeface="+mn-ea"/>
                          <a:cs typeface="+mn-cs"/>
                        </a:rPr>
                        <a:t>استعمال مطفأة الحريق  ثاني أكسيد الكربون ، رغوة ، مسحوق جاف</a:t>
                      </a:r>
                    </a:p>
                  </a:txBody>
                  <a:tcPr/>
                </a:tc>
                <a:tc>
                  <a:txBody>
                    <a:bodyPr/>
                    <a:lstStyle/>
                    <a:p>
                      <a:pPr algn="ctr"/>
                      <a:r>
                        <a:rPr lang="ar-AE" dirty="0" smtClean="0"/>
                        <a:t>حريق</a:t>
                      </a:r>
                      <a:endParaRPr lang="fr-FR" dirty="0"/>
                    </a:p>
                  </a:txBody>
                  <a:tcPr/>
                </a:tc>
                <a:tc>
                  <a:txBody>
                    <a:bodyPr/>
                    <a:lstStyle/>
                    <a:p>
                      <a:pPr algn="ctr"/>
                      <a:r>
                        <a:rPr lang="fr-FR" dirty="0" smtClean="0"/>
                        <a:t>4</a:t>
                      </a:r>
                      <a:endParaRPr lang="fr-FR" dirty="0"/>
                    </a:p>
                  </a:txBody>
                  <a:tcPr/>
                </a:tc>
              </a:tr>
              <a:tr h="777154">
                <a:tc>
                  <a:txBody>
                    <a:bodyPr/>
                    <a:lstStyle/>
                    <a:p>
                      <a:pPr algn="ctr"/>
                      <a:r>
                        <a:rPr lang="ar-AE" dirty="0" smtClean="0"/>
                        <a:t> تطبيق مادّة الرّمل لامتصاص التّسرٌّب </a:t>
                      </a:r>
                      <a:r>
                        <a:rPr lang="ar-AE" dirty="0" err="1" smtClean="0"/>
                        <a:t>او</a:t>
                      </a:r>
                      <a:r>
                        <a:rPr lang="ar-AE" dirty="0" smtClean="0"/>
                        <a:t> اعتماد التّنشيف</a:t>
                      </a:r>
                      <a:endParaRPr lang="fr-FR" dirty="0"/>
                    </a:p>
                  </a:txBody>
                  <a:tcPr/>
                </a:tc>
                <a:tc>
                  <a:txBody>
                    <a:bodyPr/>
                    <a:lstStyle/>
                    <a:p>
                      <a:pPr algn="ctr"/>
                      <a:r>
                        <a:rPr lang="ar-AE" dirty="0" smtClean="0"/>
                        <a:t>تسرّب </a:t>
                      </a:r>
                      <a:endParaRPr lang="fr-FR" dirty="0"/>
                    </a:p>
                  </a:txBody>
                  <a:tcPr/>
                </a:tc>
                <a:tc>
                  <a:txBody>
                    <a:bodyPr/>
                    <a:lstStyle/>
                    <a:p>
                      <a:pPr algn="ctr"/>
                      <a:r>
                        <a:rPr lang="fr-FR" dirty="0" smtClean="0"/>
                        <a:t>5</a:t>
                      </a:r>
                      <a:endParaRPr lang="fr-FR" dirty="0"/>
                    </a:p>
                  </a:txBody>
                  <a:tcPr/>
                </a:tc>
              </a:tr>
            </a:tbl>
          </a:graphicData>
        </a:graphic>
      </p:graphicFrame>
      <p:pic>
        <p:nvPicPr>
          <p:cNvPr id="1027" name="Picture 3"/>
          <p:cNvPicPr>
            <a:picLocks noChangeAspect="1" noChangeArrowheads="1"/>
          </p:cNvPicPr>
          <p:nvPr/>
        </p:nvPicPr>
        <p:blipFill>
          <a:blip r:embed="rId4"/>
          <a:srcRect/>
          <a:stretch>
            <a:fillRect/>
          </a:stretch>
        </p:blipFill>
        <p:spPr bwMode="auto">
          <a:xfrm>
            <a:off x="5643578" y="2214546"/>
            <a:ext cx="714380" cy="714380"/>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a:srcRect/>
          <a:stretch>
            <a:fillRect/>
          </a:stretch>
        </p:blipFill>
        <p:spPr bwMode="auto">
          <a:xfrm>
            <a:off x="4786322" y="2214546"/>
            <a:ext cx="714380" cy="714380"/>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cstate="print"/>
          <a:srcRect/>
          <a:stretch>
            <a:fillRect/>
          </a:stretch>
        </p:blipFill>
        <p:spPr bwMode="auto">
          <a:xfrm>
            <a:off x="4071942" y="2214546"/>
            <a:ext cx="642942" cy="642942"/>
          </a:xfrm>
          <a:prstGeom prst="rect">
            <a:avLst/>
          </a:prstGeom>
          <a:noFill/>
          <a:ln w="9525">
            <a:noFill/>
            <a:miter lim="800000"/>
            <a:headEnd/>
            <a:tailEnd/>
          </a:ln>
          <a:effectLst/>
        </p:spPr>
      </p:pic>
      <p:sp>
        <p:nvSpPr>
          <p:cNvPr id="10" name="ZoneTexte 9"/>
          <p:cNvSpPr txBox="1"/>
          <p:nvPr/>
        </p:nvSpPr>
        <p:spPr>
          <a:xfrm>
            <a:off x="3143248" y="1071538"/>
            <a:ext cx="785818" cy="461665"/>
          </a:xfrm>
          <a:prstGeom prst="rect">
            <a:avLst/>
          </a:prstGeom>
          <a:noFill/>
        </p:spPr>
        <p:txBody>
          <a:bodyPr wrap="square" rtlCol="0">
            <a:spAutoFit/>
          </a:bodyPr>
          <a:lstStyle/>
          <a:p>
            <a:r>
              <a:rPr lang="fr-FR" sz="2400" b="1" dirty="0" smtClean="0">
                <a:effectLst>
                  <a:outerShdw blurRad="38100" dist="38100" dir="2700000" algn="tl">
                    <a:srgbClr val="000000">
                      <a:alpha val="43137"/>
                    </a:srgbClr>
                  </a:outerShdw>
                </a:effectLst>
              </a:rPr>
              <a:t>FDS</a:t>
            </a:r>
            <a:endParaRPr lang="fr-FR" sz="2400" b="1" dirty="0">
              <a:effectLst>
                <a:outerShdw blurRad="38100" dist="38100" dir="2700000" algn="tl">
                  <a:srgbClr val="000000">
                    <a:alpha val="43137"/>
                  </a:srgbClr>
                </a:outerShdw>
              </a:effectLst>
            </a:endParaRPr>
          </a:p>
        </p:txBody>
      </p:sp>
      <p:sp>
        <p:nvSpPr>
          <p:cNvPr id="13" name="ZoneTexte 12"/>
          <p:cNvSpPr txBox="1"/>
          <p:nvPr/>
        </p:nvSpPr>
        <p:spPr>
          <a:xfrm>
            <a:off x="357166" y="2071670"/>
            <a:ext cx="2643206" cy="830997"/>
          </a:xfrm>
          <a:prstGeom prst="rect">
            <a:avLst/>
          </a:prstGeom>
          <a:noFill/>
        </p:spPr>
        <p:txBody>
          <a:bodyPr wrap="square" rtlCol="0">
            <a:spAutoFit/>
          </a:bodyPr>
          <a:lstStyle/>
          <a:p>
            <a:endParaRPr lang="fr-FR" sz="1600" b="1" dirty="0" smtClean="0">
              <a:solidFill>
                <a:srgbClr val="FF0000"/>
              </a:solidFill>
              <a:effectLst>
                <a:outerShdw blurRad="38100" dist="38100" dir="2700000" algn="tl">
                  <a:srgbClr val="000000">
                    <a:alpha val="43137"/>
                  </a:srgbClr>
                </a:outerShdw>
              </a:effectLst>
            </a:endParaRPr>
          </a:p>
          <a:p>
            <a:r>
              <a:rPr lang="fr-FR" sz="1600" b="1" dirty="0" smtClean="0">
                <a:solidFill>
                  <a:srgbClr val="FF0000"/>
                </a:solidFill>
                <a:effectLst>
                  <a:outerShdw blurRad="38100" dist="38100" dir="2700000" algn="tl">
                    <a:srgbClr val="000000">
                      <a:alpha val="43137"/>
                    </a:srgbClr>
                  </a:outerShdw>
                </a:effectLst>
              </a:rPr>
              <a:t> </a:t>
            </a:r>
            <a:r>
              <a:rPr lang="fr-FR" sz="1600" b="1" dirty="0" err="1" smtClean="0">
                <a:solidFill>
                  <a:srgbClr val="FF0000"/>
                </a:solidFill>
                <a:effectLst>
                  <a:outerShdw blurRad="38100" dist="38100" dir="2700000" algn="tl">
                    <a:srgbClr val="000000">
                      <a:alpha val="43137"/>
                    </a:srgbClr>
                  </a:outerShdw>
                </a:effectLst>
              </a:rPr>
              <a:t>Tangit</a:t>
            </a:r>
            <a:r>
              <a:rPr lang="fr-FR" sz="1600" b="1" dirty="0" smtClean="0">
                <a:solidFill>
                  <a:srgbClr val="FF0000"/>
                </a:solidFill>
                <a:effectLst>
                  <a:outerShdw blurRad="38100" dist="38100" dir="2700000" algn="tl">
                    <a:srgbClr val="000000">
                      <a:alpha val="43137"/>
                    </a:srgbClr>
                  </a:outerShdw>
                </a:effectLst>
              </a:rPr>
              <a:t> PVC-U Colle Spéciale ANCIENNE FORMULE</a:t>
            </a:r>
            <a:endParaRPr lang="fr-FR" sz="1100" b="1" dirty="0">
              <a:solidFill>
                <a:srgbClr val="FF0000"/>
              </a:solidFill>
              <a:effectLst>
                <a:outerShdw blurRad="38100" dist="38100" dir="2700000" algn="tl">
                  <a:srgbClr val="000000">
                    <a:alpha val="43137"/>
                  </a:srgbClr>
                </a:outerShdw>
              </a:effectLst>
            </a:endParaRPr>
          </a:p>
        </p:txBody>
      </p:sp>
      <p:pic>
        <p:nvPicPr>
          <p:cNvPr id="23555" name="Picture 3"/>
          <p:cNvPicPr>
            <a:picLocks noChangeAspect="1" noChangeArrowheads="1"/>
          </p:cNvPicPr>
          <p:nvPr/>
        </p:nvPicPr>
        <p:blipFill>
          <a:blip r:embed="rId7"/>
          <a:srcRect/>
          <a:stretch>
            <a:fillRect/>
          </a:stretch>
        </p:blipFill>
        <p:spPr bwMode="auto">
          <a:xfrm>
            <a:off x="3355099" y="2214546"/>
            <a:ext cx="645405" cy="668456"/>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42852" y="214282"/>
          <a:ext cx="1143008" cy="1619251"/>
        </p:xfrm>
        <a:graphic>
          <a:graphicData uri="http://schemas.openxmlformats.org/presentationml/2006/ole">
            <p:oleObj spid="_x0000_s24578" name="Picture" r:id="rId3" imgW="940320" imgH="1245240" progId="Word.Picture.8">
              <p:embed/>
            </p:oleObj>
          </a:graphicData>
        </a:graphic>
      </p:graphicFrame>
      <p:sp>
        <p:nvSpPr>
          <p:cNvPr id="2" name="Titre 1"/>
          <p:cNvSpPr>
            <a:spLocks noGrp="1"/>
          </p:cNvSpPr>
          <p:nvPr>
            <p:ph type="ctrTitle"/>
          </p:nvPr>
        </p:nvSpPr>
        <p:spPr>
          <a:xfrm>
            <a:off x="1357298" y="214282"/>
            <a:ext cx="5072098" cy="1071570"/>
          </a:xfrm>
        </p:spPr>
        <p:txBody>
          <a:bodyPr>
            <a:normAutofit/>
          </a:bodyPr>
          <a:lstStyle/>
          <a:p>
            <a:r>
              <a:rPr lang="ar-AE" sz="2400" b="1" u="sng" dirty="0" smtClean="0">
                <a:solidFill>
                  <a:schemeClr val="accent1">
                    <a:lumMod val="75000"/>
                  </a:schemeClr>
                </a:solidFill>
                <a:effectLst>
                  <a:outerShdw blurRad="38100" dist="38100" dir="2700000" algn="tl">
                    <a:srgbClr val="000000">
                      <a:alpha val="43137"/>
                    </a:srgbClr>
                  </a:outerShdw>
                </a:effectLst>
              </a:rPr>
              <a:t>إجراءات  السّلامة الواجب اتخاذها والمتعلّقة ببطاقة معطيات السّلامة للمواد الكيميائية</a:t>
            </a:r>
            <a:endParaRPr lang="fr-FR" sz="2400" b="1" u="sng" dirty="0">
              <a:solidFill>
                <a:schemeClr val="accent1">
                  <a:lumMod val="75000"/>
                </a:schemeClr>
              </a:solidFill>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285728" y="2143108"/>
            <a:ext cx="6357982" cy="857256"/>
          </a:xfrm>
          <a:ln w="28575">
            <a:solidFill>
              <a:schemeClr val="tx1"/>
            </a:solidFill>
          </a:ln>
        </p:spPr>
        <p:txBody>
          <a:bodyPr>
            <a:normAutofit/>
          </a:bodyPr>
          <a:lstStyle/>
          <a:p>
            <a:pPr algn="l"/>
            <a:endParaRPr lang="fr-FR" sz="2800" dirty="0">
              <a:solidFill>
                <a:srgbClr val="FF0000"/>
              </a:solidFill>
            </a:endParaRPr>
          </a:p>
        </p:txBody>
      </p:sp>
      <p:sp>
        <p:nvSpPr>
          <p:cNvPr id="5" name="ZoneTexte 4"/>
          <p:cNvSpPr txBox="1"/>
          <p:nvPr/>
        </p:nvSpPr>
        <p:spPr>
          <a:xfrm>
            <a:off x="5072074" y="1357290"/>
            <a:ext cx="1571636" cy="646331"/>
          </a:xfrm>
          <a:prstGeom prst="rect">
            <a:avLst/>
          </a:prstGeom>
          <a:noFill/>
        </p:spPr>
        <p:txBody>
          <a:bodyPr wrap="square" rtlCol="0">
            <a:spAutoFit/>
          </a:bodyPr>
          <a:lstStyle/>
          <a:p>
            <a:pPr algn="r"/>
            <a:r>
              <a:rPr lang="ar-AE" sz="3600" b="1" dirty="0" smtClean="0">
                <a:effectLst>
                  <a:outerShdw blurRad="38100" dist="38100" dir="2700000" algn="tl">
                    <a:srgbClr val="000000">
                      <a:alpha val="43137"/>
                    </a:srgbClr>
                  </a:outerShdw>
                </a:effectLst>
              </a:rPr>
              <a:t>المادّة:</a:t>
            </a:r>
            <a:endParaRPr lang="fr-FR" sz="3600" b="1" dirty="0">
              <a:effectLst>
                <a:outerShdw blurRad="38100" dist="38100" dir="2700000" algn="tl">
                  <a:srgbClr val="000000">
                    <a:alpha val="43137"/>
                  </a:srgbClr>
                </a:outerShdw>
              </a:effectLst>
            </a:endParaRPr>
          </a:p>
        </p:txBody>
      </p:sp>
      <p:graphicFrame>
        <p:nvGraphicFramePr>
          <p:cNvPr id="6" name="Tableau 5"/>
          <p:cNvGraphicFramePr>
            <a:graphicFrameLocks noGrp="1"/>
          </p:cNvGraphicFramePr>
          <p:nvPr/>
        </p:nvGraphicFramePr>
        <p:xfrm>
          <a:off x="285728" y="3214678"/>
          <a:ext cx="6215105" cy="5050121"/>
        </p:xfrm>
        <a:graphic>
          <a:graphicData uri="http://schemas.openxmlformats.org/drawingml/2006/table">
            <a:tbl>
              <a:tblPr firstRow="1" bandRow="1">
                <a:tableStyleId>{5C22544A-7EE6-4342-B048-85BDC9FD1C3A}</a:tableStyleId>
              </a:tblPr>
              <a:tblGrid>
                <a:gridCol w="2952175"/>
                <a:gridCol w="2408354"/>
                <a:gridCol w="854576"/>
              </a:tblGrid>
              <a:tr h="629125">
                <a:tc>
                  <a:txBody>
                    <a:bodyPr/>
                    <a:lstStyle/>
                    <a:p>
                      <a:pPr algn="ctr"/>
                      <a:r>
                        <a:rPr lang="ar-AE" sz="2800" dirty="0" smtClean="0">
                          <a:solidFill>
                            <a:schemeClr val="tx1"/>
                          </a:solidFill>
                          <a:effectLst>
                            <a:outerShdw blurRad="38100" dist="38100" dir="2700000" algn="tl">
                              <a:srgbClr val="000000">
                                <a:alpha val="43137"/>
                              </a:srgbClr>
                            </a:outerShdw>
                          </a:effectLst>
                        </a:rPr>
                        <a:t>التدخّل </a:t>
                      </a:r>
                      <a:r>
                        <a:rPr lang="ar-AE" sz="2800" dirty="0" err="1" smtClean="0">
                          <a:solidFill>
                            <a:schemeClr val="tx1"/>
                          </a:solidFill>
                          <a:effectLst>
                            <a:outerShdw blurRad="38100" dist="38100" dir="2700000" algn="tl">
                              <a:srgbClr val="000000">
                                <a:alpha val="43137"/>
                              </a:srgbClr>
                            </a:outerShdw>
                          </a:effectLst>
                        </a:rPr>
                        <a:t>و</a:t>
                      </a:r>
                      <a:r>
                        <a:rPr lang="ar-AE" sz="2800" dirty="0" smtClean="0">
                          <a:solidFill>
                            <a:schemeClr val="tx1"/>
                          </a:solidFill>
                          <a:effectLst>
                            <a:outerShdw blurRad="38100" dist="38100" dir="2700000" algn="tl">
                              <a:srgbClr val="000000">
                                <a:alpha val="43137"/>
                              </a:srgbClr>
                            </a:outerShdw>
                          </a:effectLst>
                        </a:rPr>
                        <a:t> الإسعاف</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err="1" smtClean="0">
                          <a:solidFill>
                            <a:schemeClr val="tx1"/>
                          </a:solidFill>
                          <a:effectLst>
                            <a:outerShdw blurRad="38100" dist="38100" dir="2700000" algn="tl">
                              <a:srgbClr val="000000">
                                <a:alpha val="43137"/>
                              </a:srgbClr>
                            </a:outerShdw>
                          </a:effectLst>
                        </a:rPr>
                        <a:t>الآخطار</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smtClean="0">
                          <a:solidFill>
                            <a:schemeClr val="tx1"/>
                          </a:solidFill>
                          <a:effectLst>
                            <a:outerShdw blurRad="38100" dist="38100" dir="2700000" algn="tl">
                              <a:srgbClr val="000000">
                                <a:alpha val="43137"/>
                              </a:srgbClr>
                            </a:outerShdw>
                          </a:effectLst>
                        </a:rPr>
                        <a:t>الرّقم</a:t>
                      </a:r>
                      <a:endParaRPr lang="fr-FR" sz="2800" dirty="0">
                        <a:solidFill>
                          <a:schemeClr val="tx1"/>
                        </a:solidFill>
                        <a:effectLst>
                          <a:outerShdw blurRad="38100" dist="38100" dir="2700000" algn="tl">
                            <a:srgbClr val="000000">
                              <a:alpha val="43137"/>
                            </a:srgbClr>
                          </a:outerShdw>
                        </a:effectLst>
                      </a:endParaRPr>
                    </a:p>
                  </a:txBody>
                  <a:tcPr/>
                </a:tc>
              </a:tr>
              <a:tr h="1776352">
                <a:tc>
                  <a:txBody>
                    <a:bodyPr/>
                    <a:lstStyle/>
                    <a:p>
                      <a:pPr algn="ctr"/>
                      <a:r>
                        <a:rPr lang="ar-AE" sz="1800" b="0" i="0" kern="1200" dirty="0" smtClean="0">
                          <a:solidFill>
                            <a:schemeClr val="dk1"/>
                          </a:solidFill>
                          <a:latin typeface="+mn-lt"/>
                          <a:ea typeface="+mn-ea"/>
                          <a:cs typeface="+mn-cs"/>
                        </a:rPr>
                        <a:t>قم بارتداء القفازات الواقية / الملابس الواقية / واقي العين / واقي الوجه</a:t>
                      </a:r>
                      <a:endParaRPr lang="fr-FR" sz="1800" b="0" i="0" kern="1200" dirty="0" smtClean="0">
                        <a:solidFill>
                          <a:schemeClr val="dk1"/>
                        </a:solidFill>
                        <a:latin typeface="+mn-lt"/>
                        <a:ea typeface="+mn-ea"/>
                        <a:cs typeface="+mn-cs"/>
                      </a:endParaRPr>
                    </a:p>
                    <a:p>
                      <a:pPr algn="ctr"/>
                      <a:r>
                        <a:rPr lang="ar-AE" dirty="0" smtClean="0"/>
                        <a:t>غسل الجلد بالماء</a:t>
                      </a:r>
                      <a:r>
                        <a:rPr lang="fr-FR" dirty="0" smtClean="0"/>
                        <a:t>-</a:t>
                      </a:r>
                    </a:p>
                    <a:p>
                      <a:pPr algn="ctr"/>
                      <a:r>
                        <a:rPr lang="ar-AE" dirty="0" smtClean="0"/>
                        <a:t>اغسل بالماء بحذر لعدة دقائق</a:t>
                      </a:r>
                      <a:r>
                        <a:rPr lang="fr-FR" dirty="0" smtClean="0"/>
                        <a:t>-</a:t>
                      </a:r>
                      <a:endParaRPr lang="fr-FR" dirty="0"/>
                    </a:p>
                  </a:txBody>
                  <a:tcPr/>
                </a:tc>
                <a:tc>
                  <a:txBody>
                    <a:bodyPr/>
                    <a:lstStyle/>
                    <a:p>
                      <a:pPr algn="ctr"/>
                      <a:r>
                        <a:rPr lang="ar-AE" sz="1800" b="0" i="0" kern="1200" dirty="0" smtClean="0">
                          <a:solidFill>
                            <a:schemeClr val="dk1"/>
                          </a:solidFill>
                          <a:latin typeface="+mn-lt"/>
                          <a:ea typeface="+mn-ea"/>
                          <a:cs typeface="+mn-cs"/>
                        </a:rPr>
                        <a:t>حروق جلدية شديدة وأضرار خطيرة بالعين</a:t>
                      </a:r>
                      <a:endParaRPr lang="fr-FR" dirty="0"/>
                    </a:p>
                  </a:txBody>
                  <a:tcPr/>
                </a:tc>
                <a:tc>
                  <a:txBody>
                    <a:bodyPr/>
                    <a:lstStyle/>
                    <a:p>
                      <a:pPr algn="ctr"/>
                      <a:r>
                        <a:rPr lang="fr-FR" dirty="0" smtClean="0"/>
                        <a:t>1</a:t>
                      </a:r>
                      <a:endParaRPr lang="fr-FR" dirty="0"/>
                    </a:p>
                  </a:txBody>
                  <a:tcPr/>
                </a:tc>
              </a:tr>
              <a:tr h="450256">
                <a:tc>
                  <a:txBody>
                    <a:bodyPr/>
                    <a:lstStyle/>
                    <a:p>
                      <a:pPr algn="ctr"/>
                      <a:r>
                        <a:rPr lang="ar-AE" dirty="0" smtClean="0"/>
                        <a:t>استعمال قناع الوقاية</a:t>
                      </a:r>
                      <a:endParaRPr lang="fr-FR" dirty="0" smtClean="0"/>
                    </a:p>
                    <a:p>
                      <a:pPr algn="ctr"/>
                      <a:r>
                        <a:rPr lang="ar-AE" dirty="0" smtClean="0"/>
                        <a:t>التوجّه </a:t>
                      </a:r>
                      <a:r>
                        <a:rPr lang="ar-AE" dirty="0" err="1" smtClean="0"/>
                        <a:t>الى</a:t>
                      </a:r>
                      <a:r>
                        <a:rPr lang="ar-AE" dirty="0" smtClean="0"/>
                        <a:t> منطقة </a:t>
                      </a:r>
                      <a:r>
                        <a:rPr lang="ar-AE" dirty="0" err="1" smtClean="0"/>
                        <a:t>تهوئة</a:t>
                      </a:r>
                      <a:endParaRPr lang="fr-FR" dirty="0"/>
                    </a:p>
                  </a:txBody>
                  <a:tcPr/>
                </a:tc>
                <a:tc>
                  <a:txBody>
                    <a:bodyPr/>
                    <a:lstStyle/>
                    <a:p>
                      <a:pPr algn="ctr"/>
                      <a:r>
                        <a:rPr lang="ar-AE" sz="1800" b="0" i="0" kern="1200" dirty="0" smtClean="0">
                          <a:solidFill>
                            <a:schemeClr val="dk1"/>
                          </a:solidFill>
                          <a:latin typeface="+mn-lt"/>
                          <a:ea typeface="+mn-ea"/>
                          <a:cs typeface="+mn-cs"/>
                        </a:rPr>
                        <a:t>الجهاز التنفسي</a:t>
                      </a:r>
                      <a:endParaRPr lang="fr-FR" dirty="0"/>
                    </a:p>
                  </a:txBody>
                  <a:tcPr/>
                </a:tc>
                <a:tc>
                  <a:txBody>
                    <a:bodyPr/>
                    <a:lstStyle/>
                    <a:p>
                      <a:pPr algn="ctr"/>
                      <a:r>
                        <a:rPr lang="fr-FR" dirty="0" smtClean="0"/>
                        <a:t>2</a:t>
                      </a:r>
                      <a:endParaRPr lang="fr-FR" dirty="0"/>
                    </a:p>
                  </a:txBody>
                  <a:tcPr/>
                </a:tc>
              </a:tr>
              <a:tr h="450256">
                <a:tc>
                  <a:txBody>
                    <a:bodyPr/>
                    <a:lstStyle/>
                    <a:p>
                      <a:pPr algn="ctr"/>
                      <a:r>
                        <a:rPr lang="ar-AE" sz="1800" b="0" i="0" kern="1200" dirty="0" smtClean="0">
                          <a:solidFill>
                            <a:schemeClr val="dk1"/>
                          </a:solidFill>
                          <a:latin typeface="+mn-lt"/>
                          <a:ea typeface="+mn-ea"/>
                          <a:cs typeface="+mn-cs"/>
                        </a:rPr>
                        <a:t>التوجه إلى أقرب مستشفى</a:t>
                      </a:r>
                      <a:endParaRPr lang="fr-FR" dirty="0"/>
                    </a:p>
                  </a:txBody>
                  <a:tcPr/>
                </a:tc>
                <a:tc>
                  <a:txBody>
                    <a:bodyPr/>
                    <a:lstStyle/>
                    <a:p>
                      <a:pPr algn="ctr"/>
                      <a:r>
                        <a:rPr lang="ar-AE" sz="1800" b="0" i="0" kern="1200" dirty="0" smtClean="0">
                          <a:solidFill>
                            <a:schemeClr val="dk1"/>
                          </a:solidFill>
                          <a:latin typeface="+mn-lt"/>
                          <a:ea typeface="+mn-ea"/>
                          <a:cs typeface="+mn-cs"/>
                        </a:rPr>
                        <a:t>الابتلاع</a:t>
                      </a:r>
                      <a:endParaRPr lang="fr-FR" dirty="0"/>
                    </a:p>
                  </a:txBody>
                  <a:tcPr/>
                </a:tc>
                <a:tc>
                  <a:txBody>
                    <a:bodyPr/>
                    <a:lstStyle/>
                    <a:p>
                      <a:pPr algn="ctr"/>
                      <a:r>
                        <a:rPr lang="fr-FR" dirty="0" smtClean="0"/>
                        <a:t>3</a:t>
                      </a:r>
                      <a:endParaRPr lang="fr-FR" dirty="0"/>
                    </a:p>
                  </a:txBody>
                  <a:tcPr/>
                </a:tc>
              </a:tr>
              <a:tr h="777154">
                <a:tc>
                  <a:txBody>
                    <a:bodyPr/>
                    <a:lstStyle/>
                    <a:p>
                      <a:pPr rtl="1"/>
                      <a:r>
                        <a:rPr lang="ar-AE" sz="1800" b="0" i="0" kern="1200" dirty="0" smtClean="0">
                          <a:solidFill>
                            <a:schemeClr val="dk1"/>
                          </a:solidFill>
                          <a:latin typeface="+mn-lt"/>
                          <a:ea typeface="+mn-ea"/>
                          <a:cs typeface="+mn-cs"/>
                        </a:rPr>
                        <a:t>استعمال مطفأة الحريق  ثاني أكسيد الكربون ، رغوة ، مسحوق جاف</a:t>
                      </a:r>
                    </a:p>
                  </a:txBody>
                  <a:tcPr/>
                </a:tc>
                <a:tc>
                  <a:txBody>
                    <a:bodyPr/>
                    <a:lstStyle/>
                    <a:p>
                      <a:pPr algn="ctr"/>
                      <a:r>
                        <a:rPr lang="ar-AE" dirty="0" smtClean="0"/>
                        <a:t>حريق</a:t>
                      </a:r>
                      <a:endParaRPr lang="fr-FR" dirty="0"/>
                    </a:p>
                  </a:txBody>
                  <a:tcPr/>
                </a:tc>
                <a:tc>
                  <a:txBody>
                    <a:bodyPr/>
                    <a:lstStyle/>
                    <a:p>
                      <a:pPr algn="ctr"/>
                      <a:r>
                        <a:rPr lang="fr-FR" dirty="0" smtClean="0"/>
                        <a:t>4</a:t>
                      </a:r>
                      <a:endParaRPr lang="fr-FR" dirty="0"/>
                    </a:p>
                  </a:txBody>
                  <a:tcPr/>
                </a:tc>
              </a:tr>
              <a:tr h="777154">
                <a:tc>
                  <a:txBody>
                    <a:bodyPr/>
                    <a:lstStyle/>
                    <a:p>
                      <a:pPr algn="ctr"/>
                      <a:r>
                        <a:rPr lang="ar-AE" dirty="0" smtClean="0"/>
                        <a:t> تطبيق مادّة الرّمل لامتصاص التّسرٌّب </a:t>
                      </a:r>
                      <a:r>
                        <a:rPr lang="ar-AE" dirty="0" err="1" smtClean="0"/>
                        <a:t>او</a:t>
                      </a:r>
                      <a:r>
                        <a:rPr lang="ar-AE" dirty="0" smtClean="0"/>
                        <a:t> اعتماد التّنشيف</a:t>
                      </a:r>
                      <a:endParaRPr lang="fr-FR" dirty="0"/>
                    </a:p>
                  </a:txBody>
                  <a:tcPr/>
                </a:tc>
                <a:tc>
                  <a:txBody>
                    <a:bodyPr/>
                    <a:lstStyle/>
                    <a:p>
                      <a:pPr algn="ctr"/>
                      <a:r>
                        <a:rPr lang="ar-AE" dirty="0" smtClean="0"/>
                        <a:t>تسرّب </a:t>
                      </a:r>
                      <a:endParaRPr lang="fr-FR" dirty="0"/>
                    </a:p>
                  </a:txBody>
                  <a:tcPr/>
                </a:tc>
                <a:tc>
                  <a:txBody>
                    <a:bodyPr/>
                    <a:lstStyle/>
                    <a:p>
                      <a:pPr algn="ctr"/>
                      <a:r>
                        <a:rPr lang="fr-FR" dirty="0" smtClean="0"/>
                        <a:t>5</a:t>
                      </a:r>
                      <a:endParaRPr lang="fr-FR" dirty="0"/>
                    </a:p>
                  </a:txBody>
                  <a:tcPr/>
                </a:tc>
              </a:tr>
            </a:tbl>
          </a:graphicData>
        </a:graphic>
      </p:graphicFrame>
      <p:sp>
        <p:nvSpPr>
          <p:cNvPr id="10" name="ZoneTexte 9"/>
          <p:cNvSpPr txBox="1"/>
          <p:nvPr/>
        </p:nvSpPr>
        <p:spPr>
          <a:xfrm>
            <a:off x="3143248" y="1071538"/>
            <a:ext cx="785818" cy="461665"/>
          </a:xfrm>
          <a:prstGeom prst="rect">
            <a:avLst/>
          </a:prstGeom>
          <a:noFill/>
        </p:spPr>
        <p:txBody>
          <a:bodyPr wrap="square" rtlCol="0">
            <a:spAutoFit/>
          </a:bodyPr>
          <a:lstStyle/>
          <a:p>
            <a:r>
              <a:rPr lang="fr-FR" sz="2400" b="1" dirty="0" smtClean="0">
                <a:effectLst>
                  <a:outerShdw blurRad="38100" dist="38100" dir="2700000" algn="tl">
                    <a:srgbClr val="000000">
                      <a:alpha val="43137"/>
                    </a:srgbClr>
                  </a:outerShdw>
                </a:effectLst>
              </a:rPr>
              <a:t>FDS</a:t>
            </a:r>
            <a:endParaRPr lang="fr-FR" sz="2400" b="1" dirty="0">
              <a:effectLst>
                <a:outerShdw blurRad="38100" dist="38100" dir="2700000" algn="tl">
                  <a:srgbClr val="000000">
                    <a:alpha val="43137"/>
                  </a:srgbClr>
                </a:outerShdw>
              </a:effectLst>
            </a:endParaRPr>
          </a:p>
        </p:txBody>
      </p:sp>
      <p:sp>
        <p:nvSpPr>
          <p:cNvPr id="13" name="ZoneTexte 12"/>
          <p:cNvSpPr txBox="1"/>
          <p:nvPr/>
        </p:nvSpPr>
        <p:spPr>
          <a:xfrm>
            <a:off x="428604" y="1928794"/>
            <a:ext cx="3786214" cy="954107"/>
          </a:xfrm>
          <a:prstGeom prst="rect">
            <a:avLst/>
          </a:prstGeom>
          <a:noFill/>
        </p:spPr>
        <p:txBody>
          <a:bodyPr wrap="square" rtlCol="0">
            <a:spAutoFit/>
          </a:bodyPr>
          <a:lstStyle/>
          <a:p>
            <a:endParaRPr lang="fr-FR" sz="2800" b="1" dirty="0" smtClean="0">
              <a:solidFill>
                <a:srgbClr val="FF0000"/>
              </a:solidFill>
              <a:effectLst>
                <a:outerShdw blurRad="38100" dist="38100" dir="2700000" algn="tl">
                  <a:srgbClr val="000000">
                    <a:alpha val="43137"/>
                  </a:srgbClr>
                </a:outerShdw>
              </a:effectLst>
            </a:endParaRPr>
          </a:p>
          <a:p>
            <a:r>
              <a:rPr lang="fr-FR" sz="2800" b="1" dirty="0" smtClean="0">
                <a:solidFill>
                  <a:srgbClr val="FF0000"/>
                </a:solidFill>
                <a:effectLst>
                  <a:outerShdw blurRad="38100" dist="38100" dir="2700000" algn="tl">
                    <a:srgbClr val="000000">
                      <a:alpha val="43137"/>
                    </a:srgbClr>
                  </a:outerShdw>
                </a:effectLst>
              </a:rPr>
              <a:t> DÉGRIPPANT FPS </a:t>
            </a:r>
            <a:endParaRPr lang="fr-FR" b="1" dirty="0">
              <a:solidFill>
                <a:srgbClr val="FF0000"/>
              </a:solidFill>
              <a:effectLst>
                <a:outerShdw blurRad="38100" dist="38100" dir="2700000" algn="tl">
                  <a:srgbClr val="000000">
                    <a:alpha val="43137"/>
                  </a:srgbClr>
                </a:outerShdw>
              </a:effectLst>
            </a:endParaRPr>
          </a:p>
        </p:txBody>
      </p:sp>
      <p:pic>
        <p:nvPicPr>
          <p:cNvPr id="12" name="Picture 3"/>
          <p:cNvPicPr>
            <a:picLocks noChangeAspect="1" noChangeArrowheads="1"/>
          </p:cNvPicPr>
          <p:nvPr/>
        </p:nvPicPr>
        <p:blipFill>
          <a:blip r:embed="rId4"/>
          <a:srcRect/>
          <a:stretch>
            <a:fillRect/>
          </a:stretch>
        </p:blipFill>
        <p:spPr bwMode="auto">
          <a:xfrm>
            <a:off x="5000636" y="2214546"/>
            <a:ext cx="645405" cy="668456"/>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42852" y="214282"/>
          <a:ext cx="1143008" cy="1619251"/>
        </p:xfrm>
        <a:graphic>
          <a:graphicData uri="http://schemas.openxmlformats.org/presentationml/2006/ole">
            <p:oleObj spid="_x0000_s25602" name="Picture" r:id="rId3" imgW="940320" imgH="1245240" progId="Word.Picture.8">
              <p:embed/>
            </p:oleObj>
          </a:graphicData>
        </a:graphic>
      </p:graphicFrame>
      <p:sp>
        <p:nvSpPr>
          <p:cNvPr id="2" name="Titre 1"/>
          <p:cNvSpPr>
            <a:spLocks noGrp="1"/>
          </p:cNvSpPr>
          <p:nvPr>
            <p:ph type="ctrTitle"/>
          </p:nvPr>
        </p:nvSpPr>
        <p:spPr>
          <a:xfrm>
            <a:off x="1357298" y="214282"/>
            <a:ext cx="5072098" cy="1071570"/>
          </a:xfrm>
        </p:spPr>
        <p:txBody>
          <a:bodyPr>
            <a:normAutofit/>
          </a:bodyPr>
          <a:lstStyle/>
          <a:p>
            <a:r>
              <a:rPr lang="ar-AE" sz="2400" b="1" u="sng" dirty="0" smtClean="0">
                <a:solidFill>
                  <a:schemeClr val="accent1">
                    <a:lumMod val="75000"/>
                  </a:schemeClr>
                </a:solidFill>
                <a:effectLst>
                  <a:outerShdw blurRad="38100" dist="38100" dir="2700000" algn="tl">
                    <a:srgbClr val="000000">
                      <a:alpha val="43137"/>
                    </a:srgbClr>
                  </a:outerShdw>
                </a:effectLst>
              </a:rPr>
              <a:t>إجراءات  السّلامة الواجب اتخاذها والمتعلّقة ببطاقة معطيات السّلامة للمواد الكيميائية</a:t>
            </a:r>
            <a:endParaRPr lang="fr-FR" sz="2400" b="1" u="sng" dirty="0">
              <a:solidFill>
                <a:schemeClr val="accent1">
                  <a:lumMod val="75000"/>
                </a:schemeClr>
              </a:solidFill>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285728" y="2143108"/>
            <a:ext cx="6357982" cy="857256"/>
          </a:xfrm>
          <a:ln w="28575">
            <a:solidFill>
              <a:schemeClr val="tx1"/>
            </a:solidFill>
          </a:ln>
        </p:spPr>
        <p:txBody>
          <a:bodyPr>
            <a:normAutofit/>
          </a:bodyPr>
          <a:lstStyle/>
          <a:p>
            <a:pPr algn="l"/>
            <a:endParaRPr lang="fr-FR" sz="2800" dirty="0">
              <a:solidFill>
                <a:srgbClr val="FF0000"/>
              </a:solidFill>
            </a:endParaRPr>
          </a:p>
        </p:txBody>
      </p:sp>
      <p:sp>
        <p:nvSpPr>
          <p:cNvPr id="5" name="ZoneTexte 4"/>
          <p:cNvSpPr txBox="1"/>
          <p:nvPr/>
        </p:nvSpPr>
        <p:spPr>
          <a:xfrm>
            <a:off x="5072074" y="1357290"/>
            <a:ext cx="1571636" cy="646331"/>
          </a:xfrm>
          <a:prstGeom prst="rect">
            <a:avLst/>
          </a:prstGeom>
          <a:noFill/>
        </p:spPr>
        <p:txBody>
          <a:bodyPr wrap="square" rtlCol="0">
            <a:spAutoFit/>
          </a:bodyPr>
          <a:lstStyle/>
          <a:p>
            <a:pPr algn="r"/>
            <a:r>
              <a:rPr lang="ar-AE" sz="3600" b="1" dirty="0" smtClean="0">
                <a:effectLst>
                  <a:outerShdw blurRad="38100" dist="38100" dir="2700000" algn="tl">
                    <a:srgbClr val="000000">
                      <a:alpha val="43137"/>
                    </a:srgbClr>
                  </a:outerShdw>
                </a:effectLst>
              </a:rPr>
              <a:t>المادّة:</a:t>
            </a:r>
            <a:endParaRPr lang="fr-FR" sz="3600" b="1" dirty="0">
              <a:effectLst>
                <a:outerShdw blurRad="38100" dist="38100" dir="2700000" algn="tl">
                  <a:srgbClr val="000000">
                    <a:alpha val="43137"/>
                  </a:srgbClr>
                </a:outerShdw>
              </a:effectLst>
            </a:endParaRPr>
          </a:p>
        </p:txBody>
      </p:sp>
      <p:graphicFrame>
        <p:nvGraphicFramePr>
          <p:cNvPr id="6" name="Tableau 5"/>
          <p:cNvGraphicFramePr>
            <a:graphicFrameLocks noGrp="1"/>
          </p:cNvGraphicFramePr>
          <p:nvPr/>
        </p:nvGraphicFramePr>
        <p:xfrm>
          <a:off x="285728" y="3214678"/>
          <a:ext cx="6215105" cy="5050121"/>
        </p:xfrm>
        <a:graphic>
          <a:graphicData uri="http://schemas.openxmlformats.org/drawingml/2006/table">
            <a:tbl>
              <a:tblPr firstRow="1" bandRow="1">
                <a:tableStyleId>{5C22544A-7EE6-4342-B048-85BDC9FD1C3A}</a:tableStyleId>
              </a:tblPr>
              <a:tblGrid>
                <a:gridCol w="2952175"/>
                <a:gridCol w="2408354"/>
                <a:gridCol w="854576"/>
              </a:tblGrid>
              <a:tr h="629125">
                <a:tc>
                  <a:txBody>
                    <a:bodyPr/>
                    <a:lstStyle/>
                    <a:p>
                      <a:pPr algn="ctr"/>
                      <a:r>
                        <a:rPr lang="ar-AE" sz="2800" dirty="0" smtClean="0">
                          <a:solidFill>
                            <a:schemeClr val="tx1"/>
                          </a:solidFill>
                          <a:effectLst>
                            <a:outerShdw blurRad="38100" dist="38100" dir="2700000" algn="tl">
                              <a:srgbClr val="000000">
                                <a:alpha val="43137"/>
                              </a:srgbClr>
                            </a:outerShdw>
                          </a:effectLst>
                        </a:rPr>
                        <a:t>التدخّل </a:t>
                      </a:r>
                      <a:r>
                        <a:rPr lang="ar-AE" sz="2800" dirty="0" err="1" smtClean="0">
                          <a:solidFill>
                            <a:schemeClr val="tx1"/>
                          </a:solidFill>
                          <a:effectLst>
                            <a:outerShdw blurRad="38100" dist="38100" dir="2700000" algn="tl">
                              <a:srgbClr val="000000">
                                <a:alpha val="43137"/>
                              </a:srgbClr>
                            </a:outerShdw>
                          </a:effectLst>
                        </a:rPr>
                        <a:t>و</a:t>
                      </a:r>
                      <a:r>
                        <a:rPr lang="ar-AE" sz="2800" dirty="0" smtClean="0">
                          <a:solidFill>
                            <a:schemeClr val="tx1"/>
                          </a:solidFill>
                          <a:effectLst>
                            <a:outerShdw blurRad="38100" dist="38100" dir="2700000" algn="tl">
                              <a:srgbClr val="000000">
                                <a:alpha val="43137"/>
                              </a:srgbClr>
                            </a:outerShdw>
                          </a:effectLst>
                        </a:rPr>
                        <a:t> الإسعاف</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err="1" smtClean="0">
                          <a:solidFill>
                            <a:schemeClr val="tx1"/>
                          </a:solidFill>
                          <a:effectLst>
                            <a:outerShdw blurRad="38100" dist="38100" dir="2700000" algn="tl">
                              <a:srgbClr val="000000">
                                <a:alpha val="43137"/>
                              </a:srgbClr>
                            </a:outerShdw>
                          </a:effectLst>
                        </a:rPr>
                        <a:t>الآخطار</a:t>
                      </a:r>
                      <a:endParaRPr lang="fr-FR" sz="2800" dirty="0">
                        <a:solidFill>
                          <a:schemeClr val="tx1"/>
                        </a:solidFill>
                        <a:effectLst>
                          <a:outerShdw blurRad="38100" dist="38100" dir="2700000" algn="tl">
                            <a:srgbClr val="000000">
                              <a:alpha val="43137"/>
                            </a:srgbClr>
                          </a:outerShdw>
                        </a:effectLst>
                      </a:endParaRPr>
                    </a:p>
                  </a:txBody>
                  <a:tcPr/>
                </a:tc>
                <a:tc>
                  <a:txBody>
                    <a:bodyPr/>
                    <a:lstStyle/>
                    <a:p>
                      <a:pPr algn="ctr"/>
                      <a:r>
                        <a:rPr lang="ar-AE" sz="2800" dirty="0" smtClean="0">
                          <a:solidFill>
                            <a:schemeClr val="tx1"/>
                          </a:solidFill>
                          <a:effectLst>
                            <a:outerShdw blurRad="38100" dist="38100" dir="2700000" algn="tl">
                              <a:srgbClr val="000000">
                                <a:alpha val="43137"/>
                              </a:srgbClr>
                            </a:outerShdw>
                          </a:effectLst>
                        </a:rPr>
                        <a:t>الرّقم</a:t>
                      </a:r>
                      <a:endParaRPr lang="fr-FR" sz="2800" dirty="0">
                        <a:solidFill>
                          <a:schemeClr val="tx1"/>
                        </a:solidFill>
                        <a:effectLst>
                          <a:outerShdw blurRad="38100" dist="38100" dir="2700000" algn="tl">
                            <a:srgbClr val="000000">
                              <a:alpha val="43137"/>
                            </a:srgbClr>
                          </a:outerShdw>
                        </a:effectLst>
                      </a:endParaRPr>
                    </a:p>
                  </a:txBody>
                  <a:tcPr/>
                </a:tc>
              </a:tr>
              <a:tr h="1776352">
                <a:tc>
                  <a:txBody>
                    <a:bodyPr/>
                    <a:lstStyle/>
                    <a:p>
                      <a:pPr algn="ctr"/>
                      <a:r>
                        <a:rPr lang="ar-AE" sz="1800" b="0" i="0" kern="1200" dirty="0" smtClean="0">
                          <a:solidFill>
                            <a:schemeClr val="dk1"/>
                          </a:solidFill>
                          <a:latin typeface="+mn-lt"/>
                          <a:ea typeface="+mn-ea"/>
                          <a:cs typeface="+mn-cs"/>
                        </a:rPr>
                        <a:t>قم بارتداء القفازات الواقية / الملابس الواقية / واقي العين / واقي الوجه</a:t>
                      </a:r>
                      <a:endParaRPr lang="fr-FR" sz="1800" b="0" i="0" kern="1200" dirty="0" smtClean="0">
                        <a:solidFill>
                          <a:schemeClr val="dk1"/>
                        </a:solidFill>
                        <a:latin typeface="+mn-lt"/>
                        <a:ea typeface="+mn-ea"/>
                        <a:cs typeface="+mn-cs"/>
                      </a:endParaRPr>
                    </a:p>
                    <a:p>
                      <a:pPr algn="ctr"/>
                      <a:r>
                        <a:rPr lang="ar-AE" dirty="0" smtClean="0"/>
                        <a:t>غسل الجلد بالماء</a:t>
                      </a:r>
                      <a:r>
                        <a:rPr lang="fr-FR" dirty="0" smtClean="0"/>
                        <a:t>-</a:t>
                      </a:r>
                    </a:p>
                    <a:p>
                      <a:pPr algn="ctr"/>
                      <a:r>
                        <a:rPr lang="ar-AE" dirty="0" smtClean="0"/>
                        <a:t>اغسل بالماء بحذر لعدة دقائق</a:t>
                      </a:r>
                      <a:r>
                        <a:rPr lang="fr-FR" dirty="0" smtClean="0"/>
                        <a:t>-</a:t>
                      </a:r>
                      <a:endParaRPr lang="fr-FR" dirty="0"/>
                    </a:p>
                  </a:txBody>
                  <a:tcPr/>
                </a:tc>
                <a:tc>
                  <a:txBody>
                    <a:bodyPr/>
                    <a:lstStyle/>
                    <a:p>
                      <a:pPr algn="ctr"/>
                      <a:r>
                        <a:rPr lang="ar-AE" sz="1800" b="0" i="0" kern="1200" dirty="0" smtClean="0">
                          <a:solidFill>
                            <a:schemeClr val="dk1"/>
                          </a:solidFill>
                          <a:latin typeface="+mn-lt"/>
                          <a:ea typeface="+mn-ea"/>
                          <a:cs typeface="+mn-cs"/>
                        </a:rPr>
                        <a:t>حروق جلدية شديدة وأضرار خطيرة بالعين</a:t>
                      </a:r>
                      <a:endParaRPr lang="fr-FR" dirty="0"/>
                    </a:p>
                  </a:txBody>
                  <a:tcPr/>
                </a:tc>
                <a:tc>
                  <a:txBody>
                    <a:bodyPr/>
                    <a:lstStyle/>
                    <a:p>
                      <a:pPr algn="ctr"/>
                      <a:r>
                        <a:rPr lang="fr-FR" dirty="0" smtClean="0"/>
                        <a:t>1</a:t>
                      </a:r>
                      <a:endParaRPr lang="fr-FR" dirty="0"/>
                    </a:p>
                  </a:txBody>
                  <a:tcPr/>
                </a:tc>
              </a:tr>
              <a:tr h="450256">
                <a:tc>
                  <a:txBody>
                    <a:bodyPr/>
                    <a:lstStyle/>
                    <a:p>
                      <a:pPr algn="ctr"/>
                      <a:r>
                        <a:rPr lang="ar-AE" dirty="0" smtClean="0"/>
                        <a:t>استعمال قناع الوقاية</a:t>
                      </a:r>
                      <a:endParaRPr lang="fr-FR" dirty="0" smtClean="0"/>
                    </a:p>
                    <a:p>
                      <a:pPr algn="ctr"/>
                      <a:r>
                        <a:rPr lang="ar-AE" dirty="0" smtClean="0"/>
                        <a:t>التوجّه </a:t>
                      </a:r>
                      <a:r>
                        <a:rPr lang="ar-AE" dirty="0" err="1" smtClean="0"/>
                        <a:t>الى</a:t>
                      </a:r>
                      <a:r>
                        <a:rPr lang="ar-AE" dirty="0" smtClean="0"/>
                        <a:t> منطقة </a:t>
                      </a:r>
                      <a:r>
                        <a:rPr lang="ar-AE" dirty="0" err="1" smtClean="0"/>
                        <a:t>تهوئة</a:t>
                      </a:r>
                      <a:endParaRPr lang="fr-FR" dirty="0"/>
                    </a:p>
                  </a:txBody>
                  <a:tcPr/>
                </a:tc>
                <a:tc>
                  <a:txBody>
                    <a:bodyPr/>
                    <a:lstStyle/>
                    <a:p>
                      <a:pPr algn="ctr"/>
                      <a:r>
                        <a:rPr lang="ar-AE" sz="1800" b="0" i="0" kern="1200" dirty="0" smtClean="0">
                          <a:solidFill>
                            <a:schemeClr val="dk1"/>
                          </a:solidFill>
                          <a:latin typeface="+mn-lt"/>
                          <a:ea typeface="+mn-ea"/>
                          <a:cs typeface="+mn-cs"/>
                        </a:rPr>
                        <a:t>الجهاز التنفسي</a:t>
                      </a:r>
                      <a:endParaRPr lang="fr-FR" dirty="0"/>
                    </a:p>
                  </a:txBody>
                  <a:tcPr/>
                </a:tc>
                <a:tc>
                  <a:txBody>
                    <a:bodyPr/>
                    <a:lstStyle/>
                    <a:p>
                      <a:pPr algn="ctr"/>
                      <a:r>
                        <a:rPr lang="fr-FR" dirty="0" smtClean="0"/>
                        <a:t>2</a:t>
                      </a:r>
                      <a:endParaRPr lang="fr-FR" dirty="0"/>
                    </a:p>
                  </a:txBody>
                  <a:tcPr/>
                </a:tc>
              </a:tr>
              <a:tr h="450256">
                <a:tc>
                  <a:txBody>
                    <a:bodyPr/>
                    <a:lstStyle/>
                    <a:p>
                      <a:pPr algn="ctr"/>
                      <a:r>
                        <a:rPr lang="ar-AE" sz="1800" b="0" i="0" kern="1200" dirty="0" smtClean="0">
                          <a:solidFill>
                            <a:schemeClr val="dk1"/>
                          </a:solidFill>
                          <a:latin typeface="+mn-lt"/>
                          <a:ea typeface="+mn-ea"/>
                          <a:cs typeface="+mn-cs"/>
                        </a:rPr>
                        <a:t>التوجه إلى أقرب مستشفى</a:t>
                      </a:r>
                      <a:endParaRPr lang="fr-FR" dirty="0"/>
                    </a:p>
                  </a:txBody>
                  <a:tcPr/>
                </a:tc>
                <a:tc>
                  <a:txBody>
                    <a:bodyPr/>
                    <a:lstStyle/>
                    <a:p>
                      <a:pPr algn="ctr"/>
                      <a:r>
                        <a:rPr lang="ar-AE" sz="1800" b="0" i="0" kern="1200" dirty="0" smtClean="0">
                          <a:solidFill>
                            <a:schemeClr val="dk1"/>
                          </a:solidFill>
                          <a:latin typeface="+mn-lt"/>
                          <a:ea typeface="+mn-ea"/>
                          <a:cs typeface="+mn-cs"/>
                        </a:rPr>
                        <a:t>الابتلاع</a:t>
                      </a:r>
                      <a:endParaRPr lang="fr-FR" dirty="0"/>
                    </a:p>
                  </a:txBody>
                  <a:tcPr/>
                </a:tc>
                <a:tc>
                  <a:txBody>
                    <a:bodyPr/>
                    <a:lstStyle/>
                    <a:p>
                      <a:pPr algn="ctr"/>
                      <a:r>
                        <a:rPr lang="fr-FR" dirty="0" smtClean="0"/>
                        <a:t>3</a:t>
                      </a:r>
                      <a:endParaRPr lang="fr-FR" dirty="0"/>
                    </a:p>
                  </a:txBody>
                  <a:tcPr/>
                </a:tc>
              </a:tr>
              <a:tr h="777154">
                <a:tc>
                  <a:txBody>
                    <a:bodyPr/>
                    <a:lstStyle/>
                    <a:p>
                      <a:pPr rtl="1"/>
                      <a:r>
                        <a:rPr lang="ar-AE" sz="1800" b="0" i="0" kern="1200" dirty="0" smtClean="0">
                          <a:solidFill>
                            <a:schemeClr val="dk1"/>
                          </a:solidFill>
                          <a:latin typeface="+mn-lt"/>
                          <a:ea typeface="+mn-ea"/>
                          <a:cs typeface="+mn-cs"/>
                        </a:rPr>
                        <a:t>استعمال مطفأة الحريق  ثاني أكسيد الكربون ، رغوة ، مسحوق جاف</a:t>
                      </a:r>
                    </a:p>
                  </a:txBody>
                  <a:tcPr/>
                </a:tc>
                <a:tc>
                  <a:txBody>
                    <a:bodyPr/>
                    <a:lstStyle/>
                    <a:p>
                      <a:pPr algn="ctr"/>
                      <a:r>
                        <a:rPr lang="ar-AE" dirty="0" smtClean="0"/>
                        <a:t>حريق</a:t>
                      </a:r>
                      <a:endParaRPr lang="fr-FR" dirty="0"/>
                    </a:p>
                  </a:txBody>
                  <a:tcPr/>
                </a:tc>
                <a:tc>
                  <a:txBody>
                    <a:bodyPr/>
                    <a:lstStyle/>
                    <a:p>
                      <a:pPr algn="ctr"/>
                      <a:r>
                        <a:rPr lang="fr-FR" dirty="0" smtClean="0"/>
                        <a:t>4</a:t>
                      </a:r>
                      <a:endParaRPr lang="fr-FR" dirty="0"/>
                    </a:p>
                  </a:txBody>
                  <a:tcPr/>
                </a:tc>
              </a:tr>
              <a:tr h="777154">
                <a:tc>
                  <a:txBody>
                    <a:bodyPr/>
                    <a:lstStyle/>
                    <a:p>
                      <a:pPr algn="ctr"/>
                      <a:r>
                        <a:rPr lang="ar-AE" dirty="0" smtClean="0"/>
                        <a:t> تطبيق مادّة الرّمل لامتصاص التّسرٌّب </a:t>
                      </a:r>
                      <a:r>
                        <a:rPr lang="ar-AE" dirty="0" err="1" smtClean="0"/>
                        <a:t>او</a:t>
                      </a:r>
                      <a:r>
                        <a:rPr lang="ar-AE" dirty="0" smtClean="0"/>
                        <a:t> اعتماد التّنشيف</a:t>
                      </a:r>
                      <a:endParaRPr lang="fr-FR" dirty="0"/>
                    </a:p>
                  </a:txBody>
                  <a:tcPr/>
                </a:tc>
                <a:tc>
                  <a:txBody>
                    <a:bodyPr/>
                    <a:lstStyle/>
                    <a:p>
                      <a:pPr algn="ctr"/>
                      <a:r>
                        <a:rPr lang="ar-AE" dirty="0" smtClean="0"/>
                        <a:t>تسرّب </a:t>
                      </a:r>
                      <a:endParaRPr lang="fr-FR" dirty="0"/>
                    </a:p>
                  </a:txBody>
                  <a:tcPr/>
                </a:tc>
                <a:tc>
                  <a:txBody>
                    <a:bodyPr/>
                    <a:lstStyle/>
                    <a:p>
                      <a:pPr algn="ctr"/>
                      <a:r>
                        <a:rPr lang="fr-FR" dirty="0" smtClean="0"/>
                        <a:t>5</a:t>
                      </a:r>
                      <a:endParaRPr lang="fr-FR" dirty="0"/>
                    </a:p>
                  </a:txBody>
                  <a:tcPr/>
                </a:tc>
              </a:tr>
            </a:tbl>
          </a:graphicData>
        </a:graphic>
      </p:graphicFrame>
      <p:sp>
        <p:nvSpPr>
          <p:cNvPr id="10" name="ZoneTexte 9"/>
          <p:cNvSpPr txBox="1"/>
          <p:nvPr/>
        </p:nvSpPr>
        <p:spPr>
          <a:xfrm>
            <a:off x="3143248" y="1071538"/>
            <a:ext cx="785818" cy="461665"/>
          </a:xfrm>
          <a:prstGeom prst="rect">
            <a:avLst/>
          </a:prstGeom>
          <a:noFill/>
        </p:spPr>
        <p:txBody>
          <a:bodyPr wrap="square" rtlCol="0">
            <a:spAutoFit/>
          </a:bodyPr>
          <a:lstStyle/>
          <a:p>
            <a:r>
              <a:rPr lang="fr-FR" sz="2400" b="1" dirty="0" smtClean="0">
                <a:effectLst>
                  <a:outerShdw blurRad="38100" dist="38100" dir="2700000" algn="tl">
                    <a:srgbClr val="000000">
                      <a:alpha val="43137"/>
                    </a:srgbClr>
                  </a:outerShdw>
                </a:effectLst>
              </a:rPr>
              <a:t>FDS</a:t>
            </a:r>
            <a:endParaRPr lang="fr-FR" sz="2400" b="1" dirty="0">
              <a:effectLst>
                <a:outerShdw blurRad="38100" dist="38100" dir="2700000" algn="tl">
                  <a:srgbClr val="000000">
                    <a:alpha val="43137"/>
                  </a:srgbClr>
                </a:outerShdw>
              </a:effectLst>
            </a:endParaRPr>
          </a:p>
        </p:txBody>
      </p:sp>
      <p:sp>
        <p:nvSpPr>
          <p:cNvPr id="12" name="ZoneTexte 11"/>
          <p:cNvSpPr txBox="1"/>
          <p:nvPr/>
        </p:nvSpPr>
        <p:spPr>
          <a:xfrm>
            <a:off x="428604" y="1785918"/>
            <a:ext cx="3786214" cy="1077218"/>
          </a:xfrm>
          <a:prstGeom prst="rect">
            <a:avLst/>
          </a:prstGeom>
          <a:noFill/>
        </p:spPr>
        <p:txBody>
          <a:bodyPr wrap="square" rtlCol="0">
            <a:spAutoFit/>
          </a:bodyPr>
          <a:lstStyle/>
          <a:p>
            <a:endParaRPr lang="fr-FR" sz="3200" b="1" dirty="0" smtClean="0">
              <a:solidFill>
                <a:srgbClr val="FF0000"/>
              </a:solidFill>
              <a:effectLst>
                <a:outerShdw blurRad="38100" dist="38100" dir="2700000" algn="tl">
                  <a:srgbClr val="000000">
                    <a:alpha val="43137"/>
                  </a:srgbClr>
                </a:outerShdw>
              </a:effectLst>
            </a:endParaRPr>
          </a:p>
          <a:p>
            <a:r>
              <a:rPr lang="fr-FR" sz="3200" b="1" dirty="0" smtClean="0">
                <a:solidFill>
                  <a:srgbClr val="FF0000"/>
                </a:solidFill>
                <a:effectLst>
                  <a:outerShdw blurRad="38100" dist="38100" dir="2700000" algn="tl">
                    <a:srgbClr val="000000">
                      <a:alpha val="43137"/>
                    </a:srgbClr>
                  </a:outerShdw>
                </a:effectLst>
              </a:rPr>
              <a:t> Super décapant </a:t>
            </a:r>
            <a:endParaRPr lang="fr-FR" sz="2000" b="1" dirty="0">
              <a:solidFill>
                <a:srgbClr val="FF0000"/>
              </a:solidFill>
              <a:effectLst>
                <a:outerShdw blurRad="38100" dist="38100" dir="2700000" algn="tl">
                  <a:srgbClr val="000000">
                    <a:alpha val="43137"/>
                  </a:srgbClr>
                </a:outerShdw>
              </a:effectLst>
            </a:endParaRPr>
          </a:p>
        </p:txBody>
      </p:sp>
      <p:pic>
        <p:nvPicPr>
          <p:cNvPr id="25603" name="Picture 3"/>
          <p:cNvPicPr>
            <a:picLocks noChangeAspect="1" noChangeArrowheads="1"/>
          </p:cNvPicPr>
          <p:nvPr/>
        </p:nvPicPr>
        <p:blipFill>
          <a:blip r:embed="rId4"/>
          <a:srcRect/>
          <a:stretch>
            <a:fillRect/>
          </a:stretch>
        </p:blipFill>
        <p:spPr bwMode="auto">
          <a:xfrm>
            <a:off x="4857760" y="2214546"/>
            <a:ext cx="714380" cy="714380"/>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42852" y="214282"/>
          <a:ext cx="1143008" cy="1619251"/>
        </p:xfrm>
        <a:graphic>
          <a:graphicData uri="http://schemas.openxmlformats.org/presentationml/2006/ole">
            <p:oleObj spid="_x0000_s26626" name="Picture" r:id="rId3" imgW="940320" imgH="1245240" progId="Word.Picture.8">
              <p:embed/>
            </p:oleObj>
          </a:graphicData>
        </a:graphic>
      </p:graphicFrame>
      <p:sp>
        <p:nvSpPr>
          <p:cNvPr id="2" name="Titre 1"/>
          <p:cNvSpPr>
            <a:spLocks noGrp="1"/>
          </p:cNvSpPr>
          <p:nvPr>
            <p:ph type="ctrTitle"/>
          </p:nvPr>
        </p:nvSpPr>
        <p:spPr>
          <a:xfrm>
            <a:off x="1357298" y="214282"/>
            <a:ext cx="5072098" cy="1071570"/>
          </a:xfrm>
        </p:spPr>
        <p:txBody>
          <a:bodyPr>
            <a:normAutofit/>
          </a:bodyPr>
          <a:lstStyle/>
          <a:p>
            <a:r>
              <a:rPr lang="ar-AE" sz="2400" b="1" u="sng" dirty="0" smtClean="0">
                <a:solidFill>
                  <a:schemeClr val="accent1">
                    <a:lumMod val="75000"/>
                  </a:schemeClr>
                </a:solidFill>
                <a:effectLst>
                  <a:outerShdw blurRad="38100" dist="38100" dir="2700000" algn="tl">
                    <a:srgbClr val="000000">
                      <a:alpha val="43137"/>
                    </a:srgbClr>
                  </a:outerShdw>
                </a:effectLst>
              </a:rPr>
              <a:t>إجراءات  السّلامة الواجب اتخاذها والمتعلّقة ببطاقة معطيات السّلامة للمواد الكيميائية</a:t>
            </a:r>
            <a:endParaRPr lang="fr-FR" sz="2400" b="1" u="sng" dirty="0">
              <a:solidFill>
                <a:schemeClr val="accent1">
                  <a:lumMod val="75000"/>
                </a:schemeClr>
              </a:solidFill>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285728" y="1928794"/>
            <a:ext cx="6357982" cy="857256"/>
          </a:xfrm>
          <a:ln w="28575">
            <a:solidFill>
              <a:schemeClr val="tx1"/>
            </a:solidFill>
          </a:ln>
        </p:spPr>
        <p:txBody>
          <a:bodyPr>
            <a:normAutofit/>
          </a:bodyPr>
          <a:lstStyle/>
          <a:p>
            <a:r>
              <a:rPr lang="fr-FR" sz="4800" b="1" dirty="0" smtClean="0">
                <a:solidFill>
                  <a:srgbClr val="FF0000"/>
                </a:solidFill>
              </a:rPr>
              <a:t>Vaseline</a:t>
            </a:r>
            <a:endParaRPr lang="fr-FR" sz="2800" b="1" dirty="0">
              <a:solidFill>
                <a:srgbClr val="FF0000"/>
              </a:solidFill>
            </a:endParaRPr>
          </a:p>
        </p:txBody>
      </p:sp>
      <p:sp>
        <p:nvSpPr>
          <p:cNvPr id="5" name="ZoneTexte 4"/>
          <p:cNvSpPr txBox="1"/>
          <p:nvPr/>
        </p:nvSpPr>
        <p:spPr>
          <a:xfrm>
            <a:off x="5072074" y="1357290"/>
            <a:ext cx="1571636" cy="646331"/>
          </a:xfrm>
          <a:prstGeom prst="rect">
            <a:avLst/>
          </a:prstGeom>
          <a:noFill/>
        </p:spPr>
        <p:txBody>
          <a:bodyPr wrap="square" rtlCol="0">
            <a:spAutoFit/>
          </a:bodyPr>
          <a:lstStyle/>
          <a:p>
            <a:pPr algn="r"/>
            <a:r>
              <a:rPr lang="ar-AE" sz="3600" b="1" dirty="0" smtClean="0">
                <a:effectLst>
                  <a:outerShdw blurRad="38100" dist="38100" dir="2700000" algn="tl">
                    <a:srgbClr val="000000">
                      <a:alpha val="43137"/>
                    </a:srgbClr>
                  </a:outerShdw>
                </a:effectLst>
              </a:rPr>
              <a:t>المادّة:</a:t>
            </a:r>
            <a:endParaRPr lang="fr-FR" sz="3600" b="1" dirty="0">
              <a:effectLst>
                <a:outerShdw blurRad="38100" dist="38100" dir="2700000" algn="tl">
                  <a:srgbClr val="000000">
                    <a:alpha val="43137"/>
                  </a:srgbClr>
                </a:outerShdw>
              </a:effectLst>
            </a:endParaRPr>
          </a:p>
        </p:txBody>
      </p:sp>
      <p:graphicFrame>
        <p:nvGraphicFramePr>
          <p:cNvPr id="6" name="Tableau 5"/>
          <p:cNvGraphicFramePr>
            <a:graphicFrameLocks noGrp="1"/>
          </p:cNvGraphicFramePr>
          <p:nvPr/>
        </p:nvGraphicFramePr>
        <p:xfrm>
          <a:off x="357166" y="2928927"/>
          <a:ext cx="6215105" cy="6127006"/>
        </p:xfrm>
        <a:graphic>
          <a:graphicData uri="http://schemas.openxmlformats.org/drawingml/2006/table">
            <a:tbl>
              <a:tblPr firstRow="1" bandRow="1">
                <a:tableStyleId>{5C22544A-7EE6-4342-B048-85BDC9FD1C3A}</a:tableStyleId>
              </a:tblPr>
              <a:tblGrid>
                <a:gridCol w="2952175"/>
                <a:gridCol w="2408354"/>
                <a:gridCol w="854576"/>
              </a:tblGrid>
              <a:tr h="595726">
                <a:tc>
                  <a:txBody>
                    <a:bodyPr/>
                    <a:lstStyle/>
                    <a:p>
                      <a:pPr algn="ctr"/>
                      <a:r>
                        <a:rPr lang="ar-AE" sz="2400" dirty="0" smtClean="0">
                          <a:solidFill>
                            <a:schemeClr val="tx1"/>
                          </a:solidFill>
                          <a:effectLst>
                            <a:outerShdw blurRad="38100" dist="38100" dir="2700000" algn="tl">
                              <a:srgbClr val="000000">
                                <a:alpha val="43137"/>
                              </a:srgbClr>
                            </a:outerShdw>
                          </a:effectLst>
                        </a:rPr>
                        <a:t>التدخّل </a:t>
                      </a:r>
                      <a:r>
                        <a:rPr lang="ar-AE" sz="2400" dirty="0" err="1" smtClean="0">
                          <a:solidFill>
                            <a:schemeClr val="tx1"/>
                          </a:solidFill>
                          <a:effectLst>
                            <a:outerShdw blurRad="38100" dist="38100" dir="2700000" algn="tl">
                              <a:srgbClr val="000000">
                                <a:alpha val="43137"/>
                              </a:srgbClr>
                            </a:outerShdw>
                          </a:effectLst>
                        </a:rPr>
                        <a:t>و</a:t>
                      </a:r>
                      <a:r>
                        <a:rPr lang="ar-AE" sz="2400" dirty="0" smtClean="0">
                          <a:solidFill>
                            <a:schemeClr val="tx1"/>
                          </a:solidFill>
                          <a:effectLst>
                            <a:outerShdw blurRad="38100" dist="38100" dir="2700000" algn="tl">
                              <a:srgbClr val="000000">
                                <a:alpha val="43137"/>
                              </a:srgbClr>
                            </a:outerShdw>
                          </a:effectLst>
                        </a:rPr>
                        <a:t> الإسعاف</a:t>
                      </a:r>
                      <a:endParaRPr lang="fr-FR" sz="2400" dirty="0">
                        <a:solidFill>
                          <a:schemeClr val="tx1"/>
                        </a:solidFill>
                        <a:effectLst>
                          <a:outerShdw blurRad="38100" dist="38100" dir="2700000" algn="tl">
                            <a:srgbClr val="000000">
                              <a:alpha val="43137"/>
                            </a:srgbClr>
                          </a:outerShdw>
                        </a:effectLst>
                      </a:endParaRPr>
                    </a:p>
                  </a:txBody>
                  <a:tcPr/>
                </a:tc>
                <a:tc>
                  <a:txBody>
                    <a:bodyPr/>
                    <a:lstStyle/>
                    <a:p>
                      <a:pPr algn="ctr"/>
                      <a:r>
                        <a:rPr lang="ar-AE" sz="2400" dirty="0" err="1" smtClean="0">
                          <a:solidFill>
                            <a:schemeClr val="tx1"/>
                          </a:solidFill>
                          <a:effectLst>
                            <a:outerShdw blurRad="38100" dist="38100" dir="2700000" algn="tl">
                              <a:srgbClr val="000000">
                                <a:alpha val="43137"/>
                              </a:srgbClr>
                            </a:outerShdw>
                          </a:effectLst>
                        </a:rPr>
                        <a:t>الآخطار</a:t>
                      </a:r>
                      <a:endParaRPr lang="fr-FR" sz="2400" dirty="0">
                        <a:solidFill>
                          <a:schemeClr val="tx1"/>
                        </a:solidFill>
                        <a:effectLst>
                          <a:outerShdw blurRad="38100" dist="38100" dir="2700000" algn="tl">
                            <a:srgbClr val="000000">
                              <a:alpha val="43137"/>
                            </a:srgbClr>
                          </a:outerShdw>
                        </a:effectLst>
                      </a:endParaRPr>
                    </a:p>
                  </a:txBody>
                  <a:tcPr/>
                </a:tc>
                <a:tc>
                  <a:txBody>
                    <a:bodyPr/>
                    <a:lstStyle/>
                    <a:p>
                      <a:pPr algn="ctr"/>
                      <a:r>
                        <a:rPr lang="ar-AE" sz="2400" dirty="0" smtClean="0">
                          <a:solidFill>
                            <a:schemeClr val="tx1"/>
                          </a:solidFill>
                          <a:effectLst>
                            <a:outerShdw blurRad="38100" dist="38100" dir="2700000" algn="tl">
                              <a:srgbClr val="000000">
                                <a:alpha val="43137"/>
                              </a:srgbClr>
                            </a:outerShdw>
                          </a:effectLst>
                        </a:rPr>
                        <a:t>الرّقم</a:t>
                      </a:r>
                      <a:endParaRPr lang="fr-FR" sz="2400" dirty="0">
                        <a:solidFill>
                          <a:schemeClr val="tx1"/>
                        </a:solidFill>
                        <a:effectLst>
                          <a:outerShdw blurRad="38100" dist="38100" dir="2700000" algn="tl">
                            <a:srgbClr val="000000">
                              <a:alpha val="43137"/>
                            </a:srgbClr>
                          </a:outerShdw>
                        </a:effectLst>
                      </a:endParaRPr>
                    </a:p>
                  </a:txBody>
                  <a:tcPr/>
                </a:tc>
              </a:tr>
              <a:tr h="1682048">
                <a:tc>
                  <a:txBody>
                    <a:bodyPr/>
                    <a:lstStyle/>
                    <a:p>
                      <a:pPr algn="ctr"/>
                      <a:r>
                        <a:rPr lang="ar-AE" sz="1600" b="1" dirty="0" smtClean="0"/>
                        <a:t>نظف سطح الجلد الملوث بالماء الجاري والصابون</a:t>
                      </a:r>
                      <a:endParaRPr lang="fr-FR" sz="1600" b="1" dirty="0" smtClean="0"/>
                    </a:p>
                    <a:p>
                      <a:pPr algn="ctr"/>
                      <a:endParaRPr lang="fr-FR" sz="1600" b="1" dirty="0" smtClean="0"/>
                    </a:p>
                    <a:p>
                      <a:pPr algn="ctr"/>
                      <a:r>
                        <a:rPr lang="ar-AE" sz="1600" b="1" dirty="0" smtClean="0"/>
                        <a:t>يجب غسل الجلد لمدة 15 دقيقة على الأقل</a:t>
                      </a:r>
                      <a:endParaRPr lang="fr-FR" sz="1600" b="1" dirty="0"/>
                    </a:p>
                  </a:txBody>
                  <a:tcPr/>
                </a:tc>
                <a:tc>
                  <a:txBody>
                    <a:bodyPr/>
                    <a:lstStyle/>
                    <a:p>
                      <a:pPr algn="ctr"/>
                      <a:r>
                        <a:rPr lang="ar-AE" sz="1600" b="1" dirty="0" smtClean="0"/>
                        <a:t>الجلد </a:t>
                      </a:r>
                      <a:endParaRPr lang="fr-FR" sz="1600" b="1" dirty="0"/>
                    </a:p>
                  </a:txBody>
                  <a:tcPr/>
                </a:tc>
                <a:tc>
                  <a:txBody>
                    <a:bodyPr/>
                    <a:lstStyle/>
                    <a:p>
                      <a:pPr algn="ctr"/>
                      <a:r>
                        <a:rPr lang="fr-FR" sz="1600" dirty="0" smtClean="0"/>
                        <a:t>1</a:t>
                      </a:r>
                      <a:endParaRPr lang="fr-FR" sz="1600" dirty="0"/>
                    </a:p>
                  </a:txBody>
                  <a:tcPr/>
                </a:tc>
              </a:tr>
              <a:tr h="1471955">
                <a:tc>
                  <a:txBody>
                    <a:bodyPr/>
                    <a:lstStyle/>
                    <a:p>
                      <a:pPr algn="ctr"/>
                      <a:r>
                        <a:rPr lang="ar-AE" sz="1600" b="1" dirty="0" smtClean="0"/>
                        <a:t>في حالة استنشاق الدخان أو أبخرة الزيت الناتجة عن ارتفاع درجة الحرارة قد يحدث تهيج للجهاز التنفسي. يجب نقل الشخص المعني إلى الهواء الطلق ووضعه في وضع ثابت حتى يتمكن من التنفس بشكل </a:t>
                      </a:r>
                      <a:r>
                        <a:rPr lang="ar-AE" sz="1600" b="1" dirty="0" err="1" smtClean="0"/>
                        <a:t>طبيعي</a:t>
                      </a:r>
                      <a:r>
                        <a:rPr lang="ar-AE" sz="1600" b="1" dirty="0" err="1" smtClean="0"/>
                        <a:t>التوجّه</a:t>
                      </a:r>
                      <a:r>
                        <a:rPr lang="ar-AE" sz="1600" b="1" dirty="0" smtClean="0"/>
                        <a:t> </a:t>
                      </a:r>
                      <a:r>
                        <a:rPr lang="ar-AE" sz="1600" b="1" dirty="0" err="1" smtClean="0"/>
                        <a:t>الى</a:t>
                      </a:r>
                      <a:r>
                        <a:rPr lang="ar-AE" sz="1600" b="1" dirty="0" smtClean="0"/>
                        <a:t> منطقة </a:t>
                      </a:r>
                      <a:r>
                        <a:rPr lang="ar-AE" sz="1600" b="1" dirty="0" err="1" smtClean="0"/>
                        <a:t>تهوئة</a:t>
                      </a:r>
                      <a:endParaRPr lang="fr-FR" sz="1600" b="1" dirty="0"/>
                    </a:p>
                  </a:txBody>
                  <a:tcPr/>
                </a:tc>
                <a:tc>
                  <a:txBody>
                    <a:bodyPr/>
                    <a:lstStyle/>
                    <a:p>
                      <a:pPr algn="ctr"/>
                      <a:r>
                        <a:rPr lang="ar-AE" sz="1600" b="1" i="0" kern="1200" dirty="0" smtClean="0">
                          <a:solidFill>
                            <a:schemeClr val="dk1"/>
                          </a:solidFill>
                          <a:latin typeface="+mn-lt"/>
                          <a:ea typeface="+mn-ea"/>
                          <a:cs typeface="+mn-cs"/>
                        </a:rPr>
                        <a:t>الجهاز التنفسي</a:t>
                      </a:r>
                      <a:endParaRPr lang="fr-FR" sz="1600" b="1" dirty="0"/>
                    </a:p>
                  </a:txBody>
                  <a:tcPr/>
                </a:tc>
                <a:tc>
                  <a:txBody>
                    <a:bodyPr/>
                    <a:lstStyle/>
                    <a:p>
                      <a:pPr algn="ctr"/>
                      <a:r>
                        <a:rPr lang="fr-FR" sz="1600" dirty="0" smtClean="0"/>
                        <a:t>2</a:t>
                      </a:r>
                      <a:endParaRPr lang="fr-FR" sz="1600" dirty="0"/>
                    </a:p>
                  </a:txBody>
                  <a:tcPr/>
                </a:tc>
              </a:tr>
              <a:tr h="779270">
                <a:tc>
                  <a:txBody>
                    <a:bodyPr/>
                    <a:lstStyle/>
                    <a:p>
                      <a:pPr algn="ctr"/>
                      <a:r>
                        <a:rPr lang="ar-AE" sz="1600" b="1" dirty="0" smtClean="0"/>
                        <a:t>في حالة تناول جرعة أكبر ، قد يحدث إسهال أو قيء. يحظر جعل المريض يتقيأ. يجب طلب المساعدة الطبية الفورية</a:t>
                      </a:r>
                      <a:endParaRPr lang="fr-FR" sz="1600" b="1" dirty="0"/>
                    </a:p>
                  </a:txBody>
                  <a:tcPr/>
                </a:tc>
                <a:tc>
                  <a:txBody>
                    <a:bodyPr/>
                    <a:lstStyle/>
                    <a:p>
                      <a:pPr algn="ctr"/>
                      <a:r>
                        <a:rPr lang="ar-AE" sz="1600" b="1" i="0" kern="1200" dirty="0" smtClean="0">
                          <a:solidFill>
                            <a:schemeClr val="dk1"/>
                          </a:solidFill>
                          <a:latin typeface="+mn-lt"/>
                          <a:ea typeface="+mn-ea"/>
                          <a:cs typeface="+mn-cs"/>
                        </a:rPr>
                        <a:t>الابتلاع</a:t>
                      </a:r>
                      <a:endParaRPr lang="fr-FR" sz="1600" b="1" dirty="0"/>
                    </a:p>
                  </a:txBody>
                  <a:tcPr/>
                </a:tc>
                <a:tc>
                  <a:txBody>
                    <a:bodyPr/>
                    <a:lstStyle/>
                    <a:p>
                      <a:pPr algn="ctr"/>
                      <a:r>
                        <a:rPr lang="fr-FR" sz="1600" dirty="0" smtClean="0"/>
                        <a:t>3</a:t>
                      </a:r>
                      <a:endParaRPr lang="fr-FR" sz="1600" dirty="0"/>
                    </a:p>
                  </a:txBody>
                  <a:tcPr/>
                </a:tc>
              </a:tr>
              <a:tr h="735896">
                <a:tc>
                  <a:txBody>
                    <a:bodyPr/>
                    <a:lstStyle/>
                    <a:p>
                      <a:pPr rtl="1"/>
                      <a:r>
                        <a:rPr lang="ar-AE" sz="1600" b="1" i="0" kern="1200" dirty="0" smtClean="0">
                          <a:solidFill>
                            <a:schemeClr val="dk1"/>
                          </a:solidFill>
                          <a:latin typeface="+mn-lt"/>
                          <a:ea typeface="+mn-ea"/>
                          <a:cs typeface="+mn-cs"/>
                        </a:rPr>
                        <a:t>استعمال مطفأة الحريق  ثاني أكسيد الكربون ، رغوة ، مسحوق جاف</a:t>
                      </a:r>
                    </a:p>
                  </a:txBody>
                  <a:tcPr/>
                </a:tc>
                <a:tc>
                  <a:txBody>
                    <a:bodyPr/>
                    <a:lstStyle/>
                    <a:p>
                      <a:pPr algn="ctr"/>
                      <a:r>
                        <a:rPr lang="ar-AE" sz="1600" b="1" dirty="0" smtClean="0"/>
                        <a:t>حريق</a:t>
                      </a:r>
                      <a:endParaRPr lang="fr-FR" sz="1600" b="1" dirty="0"/>
                    </a:p>
                  </a:txBody>
                  <a:tcPr/>
                </a:tc>
                <a:tc>
                  <a:txBody>
                    <a:bodyPr/>
                    <a:lstStyle/>
                    <a:p>
                      <a:pPr algn="ctr"/>
                      <a:r>
                        <a:rPr lang="fr-FR" sz="1600" dirty="0" smtClean="0"/>
                        <a:t>4</a:t>
                      </a:r>
                      <a:endParaRPr lang="fr-FR" sz="1600" dirty="0"/>
                    </a:p>
                  </a:txBody>
                  <a:tcPr/>
                </a:tc>
              </a:tr>
              <a:tr h="735896">
                <a:tc>
                  <a:txBody>
                    <a:bodyPr/>
                    <a:lstStyle/>
                    <a:p>
                      <a:pPr algn="ctr"/>
                      <a:r>
                        <a:rPr lang="ar-AE" sz="1600" b="1" dirty="0" smtClean="0"/>
                        <a:t> تطبيق مادّة الرّمل لامتصاص التّسرٌّب </a:t>
                      </a:r>
                      <a:r>
                        <a:rPr lang="ar-AE" sz="1600" b="1" dirty="0" err="1" smtClean="0"/>
                        <a:t>او</a:t>
                      </a:r>
                      <a:r>
                        <a:rPr lang="ar-AE" sz="1600" b="1" dirty="0" smtClean="0"/>
                        <a:t> اعتماد التّنشيف</a:t>
                      </a:r>
                      <a:endParaRPr lang="fr-FR" sz="1600" b="1" dirty="0"/>
                    </a:p>
                  </a:txBody>
                  <a:tcPr/>
                </a:tc>
                <a:tc>
                  <a:txBody>
                    <a:bodyPr/>
                    <a:lstStyle/>
                    <a:p>
                      <a:pPr algn="ctr"/>
                      <a:r>
                        <a:rPr lang="ar-AE" sz="1600" b="1" dirty="0" smtClean="0"/>
                        <a:t>تسرّب </a:t>
                      </a:r>
                      <a:endParaRPr lang="fr-FR" sz="1600" b="1" dirty="0"/>
                    </a:p>
                  </a:txBody>
                  <a:tcPr/>
                </a:tc>
                <a:tc>
                  <a:txBody>
                    <a:bodyPr/>
                    <a:lstStyle/>
                    <a:p>
                      <a:pPr algn="ctr"/>
                      <a:r>
                        <a:rPr lang="fr-FR" sz="1600" dirty="0" smtClean="0"/>
                        <a:t>5</a:t>
                      </a:r>
                      <a:endParaRPr lang="fr-FR" sz="1600" dirty="0"/>
                    </a:p>
                  </a:txBody>
                  <a:tcPr/>
                </a:tc>
              </a:tr>
            </a:tbl>
          </a:graphicData>
        </a:graphic>
      </p:graphicFrame>
      <p:sp>
        <p:nvSpPr>
          <p:cNvPr id="10" name="ZoneTexte 9"/>
          <p:cNvSpPr txBox="1"/>
          <p:nvPr/>
        </p:nvSpPr>
        <p:spPr>
          <a:xfrm>
            <a:off x="3143248" y="1071538"/>
            <a:ext cx="785818" cy="461665"/>
          </a:xfrm>
          <a:prstGeom prst="rect">
            <a:avLst/>
          </a:prstGeom>
          <a:noFill/>
        </p:spPr>
        <p:txBody>
          <a:bodyPr wrap="square" rtlCol="0">
            <a:spAutoFit/>
          </a:bodyPr>
          <a:lstStyle/>
          <a:p>
            <a:r>
              <a:rPr lang="fr-FR" sz="2400" b="1" dirty="0" smtClean="0">
                <a:effectLst>
                  <a:outerShdw blurRad="38100" dist="38100" dir="2700000" algn="tl">
                    <a:srgbClr val="000000">
                      <a:alpha val="43137"/>
                    </a:srgbClr>
                  </a:outerShdw>
                </a:effectLst>
              </a:rPr>
              <a:t>FDS</a:t>
            </a:r>
            <a:endParaRPr lang="fr-FR" sz="2400" b="1" dirty="0">
              <a:effectLst>
                <a:outerShdw blurRad="38100" dist="38100" dir="2700000" algn="tl">
                  <a:srgbClr val="000000">
                    <a:alpha val="43137"/>
                  </a:srgbClr>
                </a:outerShdw>
              </a:effectLst>
            </a:endParaRPr>
          </a:p>
        </p:txBody>
      </p:sp>
    </p:spTree>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342</TotalTime>
  <Words>605</Words>
  <PresentationFormat>Affichage à l'écran (4:3)</PresentationFormat>
  <Paragraphs>178</Paragraphs>
  <Slides>7</Slides>
  <Notes>0</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7</vt:i4>
      </vt:variant>
    </vt:vector>
  </HeadingPairs>
  <TitlesOfParts>
    <vt:vector size="9" baseType="lpstr">
      <vt:lpstr>Thème Office</vt:lpstr>
      <vt:lpstr>Picture</vt:lpstr>
      <vt:lpstr>إجراءات  السّلامة الواجب اتخاذها والمتعلّقة ببطاقة معطيات السّلامة للمواد الكيميائية</vt:lpstr>
      <vt:lpstr>إجراءات  السّلامة الواجب اتخاذها والمتعلّقة ببطاقة معطيات السّلامة للمواد الكيميائية</vt:lpstr>
      <vt:lpstr>إجراءات  السّلامة الواجب اتخاذها والمتعلّقة ببطاقة معطيات السّلامة للمواد الكيميائية</vt:lpstr>
      <vt:lpstr>إجراءات  السّلامة الواجب اتخاذها والمتعلّقة ببطاقة معطيات السّلامة للمواد الكيميائية</vt:lpstr>
      <vt:lpstr>إجراءات  السّلامة الواجب اتخاذها والمتعلّقة ببطاقة معطيات السّلامة للمواد الكيميائية</vt:lpstr>
      <vt:lpstr>إجراءات  السّلامة الواجب اتخاذها والمتعلّقة ببطاقة معطيات السّلامة للمواد الكيميائية</vt:lpstr>
      <vt:lpstr>إجراءات  السّلامة الواجب اتخاذها والمتعلّقة ببطاقة معطيات السّلامة للمواد الكيميائية</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cp:lastModifiedBy>nizar_ferchichi</cp:lastModifiedBy>
  <cp:revision>37</cp:revision>
  <dcterms:modified xsi:type="dcterms:W3CDTF">2022-11-02T15:11:15Z</dcterms:modified>
</cp:coreProperties>
</file>